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0"/>
  </p:notesMasterIdLst>
  <p:handoutMasterIdLst>
    <p:handoutMasterId r:id="rId261"/>
  </p:handoutMasterIdLst>
  <p:sldIdLst>
    <p:sldId id="258" r:id="rId2"/>
    <p:sldId id="523" r:id="rId3"/>
    <p:sldId id="270" r:id="rId4"/>
    <p:sldId id="271" r:id="rId5"/>
    <p:sldId id="272"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7" r:id="rId40"/>
    <p:sldId id="308"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29" r:id="rId61"/>
    <p:sldId id="330" r:id="rId62"/>
    <p:sldId id="328" r:id="rId63"/>
    <p:sldId id="331" r:id="rId64"/>
    <p:sldId id="332" r:id="rId65"/>
    <p:sldId id="333" r:id="rId66"/>
    <p:sldId id="334" r:id="rId67"/>
    <p:sldId id="335" r:id="rId68"/>
    <p:sldId id="336" r:id="rId69"/>
    <p:sldId id="337" r:id="rId70"/>
    <p:sldId id="338" r:id="rId71"/>
    <p:sldId id="339" r:id="rId72"/>
    <p:sldId id="340" r:id="rId73"/>
    <p:sldId id="341" r:id="rId74"/>
    <p:sldId id="342" r:id="rId75"/>
    <p:sldId id="343" r:id="rId76"/>
    <p:sldId id="344" r:id="rId77"/>
    <p:sldId id="345" r:id="rId78"/>
    <p:sldId id="346" r:id="rId79"/>
    <p:sldId id="347" r:id="rId80"/>
    <p:sldId id="348" r:id="rId81"/>
    <p:sldId id="349" r:id="rId82"/>
    <p:sldId id="350" r:id="rId83"/>
    <p:sldId id="351" r:id="rId84"/>
    <p:sldId id="352" r:id="rId85"/>
    <p:sldId id="353" r:id="rId86"/>
    <p:sldId id="354" r:id="rId87"/>
    <p:sldId id="355" r:id="rId88"/>
    <p:sldId id="356" r:id="rId89"/>
    <p:sldId id="357" r:id="rId90"/>
    <p:sldId id="358" r:id="rId91"/>
    <p:sldId id="359" r:id="rId92"/>
    <p:sldId id="360" r:id="rId93"/>
    <p:sldId id="361" r:id="rId94"/>
    <p:sldId id="362" r:id="rId95"/>
    <p:sldId id="364" r:id="rId96"/>
    <p:sldId id="363" r:id="rId97"/>
    <p:sldId id="365" r:id="rId98"/>
    <p:sldId id="366" r:id="rId99"/>
    <p:sldId id="367" r:id="rId100"/>
    <p:sldId id="368" r:id="rId101"/>
    <p:sldId id="369" r:id="rId102"/>
    <p:sldId id="370" r:id="rId103"/>
    <p:sldId id="371" r:id="rId104"/>
    <p:sldId id="372" r:id="rId105"/>
    <p:sldId id="373" r:id="rId106"/>
    <p:sldId id="374" r:id="rId107"/>
    <p:sldId id="376" r:id="rId108"/>
    <p:sldId id="377" r:id="rId109"/>
    <p:sldId id="378" r:id="rId110"/>
    <p:sldId id="379" r:id="rId111"/>
    <p:sldId id="380" r:id="rId112"/>
    <p:sldId id="381" r:id="rId113"/>
    <p:sldId id="382" r:id="rId114"/>
    <p:sldId id="383" r:id="rId115"/>
    <p:sldId id="384" r:id="rId116"/>
    <p:sldId id="385" r:id="rId117"/>
    <p:sldId id="386" r:id="rId118"/>
    <p:sldId id="387" r:id="rId119"/>
    <p:sldId id="388" r:id="rId120"/>
    <p:sldId id="389" r:id="rId121"/>
    <p:sldId id="390" r:id="rId122"/>
    <p:sldId id="391" r:id="rId123"/>
    <p:sldId id="392" r:id="rId124"/>
    <p:sldId id="393" r:id="rId125"/>
    <p:sldId id="394" r:id="rId126"/>
    <p:sldId id="395" r:id="rId127"/>
    <p:sldId id="396" r:id="rId128"/>
    <p:sldId id="397" r:id="rId129"/>
    <p:sldId id="398" r:id="rId130"/>
    <p:sldId id="399" r:id="rId131"/>
    <p:sldId id="400" r:id="rId132"/>
    <p:sldId id="401" r:id="rId133"/>
    <p:sldId id="402" r:id="rId134"/>
    <p:sldId id="403" r:id="rId135"/>
    <p:sldId id="404" r:id="rId136"/>
    <p:sldId id="405" r:id="rId137"/>
    <p:sldId id="406" r:id="rId138"/>
    <p:sldId id="407" r:id="rId139"/>
    <p:sldId id="408" r:id="rId140"/>
    <p:sldId id="409" r:id="rId141"/>
    <p:sldId id="410" r:id="rId142"/>
    <p:sldId id="411" r:id="rId143"/>
    <p:sldId id="412" r:id="rId144"/>
    <p:sldId id="414" r:id="rId145"/>
    <p:sldId id="413" r:id="rId146"/>
    <p:sldId id="415" r:id="rId147"/>
    <p:sldId id="416" r:id="rId148"/>
    <p:sldId id="417" r:id="rId149"/>
    <p:sldId id="418" r:id="rId150"/>
    <p:sldId id="419" r:id="rId151"/>
    <p:sldId id="420" r:id="rId152"/>
    <p:sldId id="421" r:id="rId153"/>
    <p:sldId id="422" r:id="rId154"/>
    <p:sldId id="423" r:id="rId155"/>
    <p:sldId id="424" r:id="rId156"/>
    <p:sldId id="425" r:id="rId157"/>
    <p:sldId id="426" r:id="rId158"/>
    <p:sldId id="427" r:id="rId159"/>
    <p:sldId id="428" r:id="rId160"/>
    <p:sldId id="429" r:id="rId161"/>
    <p:sldId id="430" r:id="rId162"/>
    <p:sldId id="431" r:id="rId163"/>
    <p:sldId id="432" r:id="rId164"/>
    <p:sldId id="433" r:id="rId165"/>
    <p:sldId id="434" r:id="rId166"/>
    <p:sldId id="435" r:id="rId167"/>
    <p:sldId id="436" r:id="rId168"/>
    <p:sldId id="437" r:id="rId169"/>
    <p:sldId id="438" r:id="rId170"/>
    <p:sldId id="439" r:id="rId171"/>
    <p:sldId id="442" r:id="rId172"/>
    <p:sldId id="443" r:id="rId173"/>
    <p:sldId id="444" r:id="rId174"/>
    <p:sldId id="445" r:id="rId175"/>
    <p:sldId id="446" r:id="rId176"/>
    <p:sldId id="447" r:id="rId177"/>
    <p:sldId id="448" r:id="rId178"/>
    <p:sldId id="449" r:id="rId179"/>
    <p:sldId id="450" r:id="rId180"/>
    <p:sldId id="451" r:id="rId181"/>
    <p:sldId id="452" r:id="rId182"/>
    <p:sldId id="453" r:id="rId183"/>
    <p:sldId id="454" r:id="rId184"/>
    <p:sldId id="455" r:id="rId185"/>
    <p:sldId id="456" r:id="rId186"/>
    <p:sldId id="457" r:id="rId187"/>
    <p:sldId id="458" r:id="rId188"/>
    <p:sldId id="459" r:id="rId189"/>
    <p:sldId id="460" r:id="rId190"/>
    <p:sldId id="461" r:id="rId191"/>
    <p:sldId id="462" r:id="rId192"/>
    <p:sldId id="463" r:id="rId193"/>
    <p:sldId id="464" r:id="rId194"/>
    <p:sldId id="466" r:id="rId195"/>
    <p:sldId id="465" r:id="rId196"/>
    <p:sldId id="467" r:id="rId197"/>
    <p:sldId id="468" r:id="rId198"/>
    <p:sldId id="469" r:id="rId199"/>
    <p:sldId id="472" r:id="rId200"/>
    <p:sldId id="470" r:id="rId201"/>
    <p:sldId id="471" r:id="rId202"/>
    <p:sldId id="473" r:id="rId203"/>
    <p:sldId id="474" r:id="rId204"/>
    <p:sldId id="475" r:id="rId205"/>
    <p:sldId id="478" r:id="rId206"/>
    <p:sldId id="476" r:id="rId207"/>
    <p:sldId id="477" r:id="rId208"/>
    <p:sldId id="480" r:id="rId209"/>
    <p:sldId id="479" r:id="rId210"/>
    <p:sldId id="481" r:id="rId211"/>
    <p:sldId id="482" r:id="rId212"/>
    <p:sldId id="483" r:id="rId213"/>
    <p:sldId id="484" r:id="rId214"/>
    <p:sldId id="485" r:id="rId215"/>
    <p:sldId id="486" r:id="rId216"/>
    <p:sldId id="487" r:id="rId217"/>
    <p:sldId id="488" r:id="rId218"/>
    <p:sldId id="489" r:id="rId219"/>
    <p:sldId id="490" r:id="rId220"/>
    <p:sldId id="491" r:id="rId221"/>
    <p:sldId id="492" r:id="rId222"/>
    <p:sldId id="493" r:id="rId223"/>
    <p:sldId id="494" r:id="rId224"/>
    <p:sldId id="495" r:id="rId225"/>
    <p:sldId id="496" r:id="rId226"/>
    <p:sldId id="497" r:id="rId227"/>
    <p:sldId id="500" r:id="rId228"/>
    <p:sldId id="501" r:id="rId229"/>
    <p:sldId id="502" r:id="rId230"/>
    <p:sldId id="503" r:id="rId231"/>
    <p:sldId id="504" r:id="rId232"/>
    <p:sldId id="505" r:id="rId233"/>
    <p:sldId id="506" r:id="rId234"/>
    <p:sldId id="507" r:id="rId235"/>
    <p:sldId id="508" r:id="rId236"/>
    <p:sldId id="509" r:id="rId237"/>
    <p:sldId id="510" r:id="rId238"/>
    <p:sldId id="511" r:id="rId239"/>
    <p:sldId id="512" r:id="rId240"/>
    <p:sldId id="513" r:id="rId241"/>
    <p:sldId id="514" r:id="rId242"/>
    <p:sldId id="515" r:id="rId243"/>
    <p:sldId id="516" r:id="rId244"/>
    <p:sldId id="517" r:id="rId245"/>
    <p:sldId id="518" r:id="rId246"/>
    <p:sldId id="519" r:id="rId247"/>
    <p:sldId id="520" r:id="rId248"/>
    <p:sldId id="521" r:id="rId249"/>
    <p:sldId id="522" r:id="rId250"/>
    <p:sldId id="261" r:id="rId251"/>
    <p:sldId id="262" r:id="rId252"/>
    <p:sldId id="263" r:id="rId253"/>
    <p:sldId id="264" r:id="rId254"/>
    <p:sldId id="265" r:id="rId255"/>
    <p:sldId id="266" r:id="rId256"/>
    <p:sldId id="267" r:id="rId257"/>
    <p:sldId id="268" r:id="rId258"/>
    <p:sldId id="269" r:id="rId2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73372" autoAdjust="0"/>
  </p:normalViewPr>
  <p:slideViewPr>
    <p:cSldViewPr snapToGrid="0">
      <p:cViewPr varScale="1">
        <p:scale>
          <a:sx n="84" d="100"/>
          <a:sy n="84" d="100"/>
        </p:scale>
        <p:origin x="1572" y="96"/>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handoutMaster" Target="handoutMasters/handout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240-45BB-82C1-E2BD88AF7838}"/>
            </c:ext>
          </c:extLst>
        </c:ser>
        <c:ser>
          <c:idx val="1"/>
          <c:order val="1"/>
          <c:tx>
            <c:strRef>
              <c:f>Sheet1!$C$1</c:f>
              <c:strCache>
                <c:ptCount val="1"/>
                <c:pt idx="0">
                  <c:v>Series 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240-45BB-82C1-E2BD88AF7838}"/>
            </c:ext>
          </c:extLst>
        </c:ser>
        <c:ser>
          <c:idx val="2"/>
          <c:order val="2"/>
          <c:tx>
            <c:strRef>
              <c:f>Sheet1!$D$1</c:f>
              <c:strCache>
                <c:ptCount val="1"/>
                <c:pt idx="0">
                  <c:v>Series 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240-45BB-82C1-E2BD88AF7838}"/>
            </c:ext>
          </c:extLst>
        </c:ser>
        <c:dLbls>
          <c:showLegendKey val="0"/>
          <c:showVal val="0"/>
          <c:showCatName val="0"/>
          <c:showSerName val="0"/>
          <c:showPercent val="0"/>
          <c:showBubbleSize val="0"/>
        </c:dLbls>
        <c:gapWidth val="100"/>
        <c:overlap val="-24"/>
        <c:axId val="386928160"/>
        <c:axId val="386927768"/>
      </c:barChart>
      <c:catAx>
        <c:axId val="386928160"/>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86927768"/>
        <c:crosses val="autoZero"/>
        <c:auto val="1"/>
        <c:lblAlgn val="ctr"/>
        <c:lblOffset val="100"/>
        <c:noMultiLvlLbl val="0"/>
      </c:catAx>
      <c:valAx>
        <c:axId val="38692776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869281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a:t>Step 1 Title</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23A0DE4A-FE92-496E-B335-3433CEFB74E9}">
      <dgm:prSet phldrT="[Text]"/>
      <dgm:spPr/>
      <dgm:t>
        <a:bodyPr/>
        <a:lstStyle/>
        <a:p>
          <a:r>
            <a:rPr lang="en-US" dirty="0"/>
            <a:t>Task description</a:t>
          </a:r>
        </a:p>
      </dgm:t>
    </dgm:pt>
    <dgm:pt modelId="{68935D38-FEDC-4CD3-8002-43CB3944BEAF}" type="parTrans" cxnId="{67A03D8F-F327-4A9F-ABBC-1EB67EFD1ECB}">
      <dgm:prSet/>
      <dgm:spPr/>
      <dgm:t>
        <a:bodyPr/>
        <a:lstStyle/>
        <a:p>
          <a:endParaRPr lang="en-US"/>
        </a:p>
      </dgm:t>
    </dgm:pt>
    <dgm:pt modelId="{55DF926D-029A-4E18-95C4-77A5A37CAE40}" type="sibTrans" cxnId="{67A03D8F-F327-4A9F-ABBC-1EB67EFD1ECB}">
      <dgm:prSet/>
      <dgm:spPr/>
      <dgm:t>
        <a:bodyPr/>
        <a:lstStyle/>
        <a:p>
          <a:endParaRPr lang="en-US"/>
        </a:p>
      </dgm:t>
    </dgm:pt>
    <dgm:pt modelId="{97AFB725-9839-43BA-B026-0DD6AA03AD9C}">
      <dgm:prSet phldrT="[Text]"/>
      <dgm:spPr/>
      <dgm:t>
        <a:bodyPr/>
        <a:lstStyle/>
        <a:p>
          <a:r>
            <a:rPr lang="en-US" dirty="0"/>
            <a:t>Task description</a:t>
          </a:r>
        </a:p>
      </dgm:t>
    </dgm:pt>
    <dgm:pt modelId="{CC01022B-5039-457F-931E-79459E3C1DC4}" type="parTrans" cxnId="{97004F90-D1DB-4A84-A8AE-504DE1F07341}">
      <dgm:prSet/>
      <dgm:spPr/>
      <dgm:t>
        <a:bodyPr/>
        <a:lstStyle/>
        <a:p>
          <a:endParaRPr lang="en-US"/>
        </a:p>
      </dgm:t>
    </dgm:pt>
    <dgm:pt modelId="{D5C26250-A06D-4B41-BC14-92648809C21F}" type="sibTrans" cxnId="{97004F90-D1DB-4A84-A8AE-504DE1F07341}">
      <dgm:prSet/>
      <dgm:spPr/>
      <dgm:t>
        <a:bodyPr/>
        <a:lstStyle/>
        <a:p>
          <a:endParaRPr lang="en-US"/>
        </a:p>
      </dgm:t>
    </dgm:pt>
    <dgm:pt modelId="{B86124A4-14C7-49C7-A342-9B2C2B94980B}">
      <dgm:prSet phldrT="[Text]"/>
      <dgm:spPr/>
      <dgm:t>
        <a:bodyPr/>
        <a:lstStyle/>
        <a:p>
          <a:r>
            <a:rPr lang="en-US" dirty="0"/>
            <a:t>Task description</a:t>
          </a:r>
        </a:p>
      </dgm:t>
    </dgm:pt>
    <dgm:pt modelId="{B2F6F8FA-C3EE-485C-BFEC-A81570DC47D8}" type="parTrans" cxnId="{508A9F6A-C4F1-4147-A5F6-B89293B446E8}">
      <dgm:prSet/>
      <dgm:spPr/>
      <dgm:t>
        <a:bodyPr/>
        <a:lstStyle/>
        <a:p>
          <a:endParaRPr lang="en-US"/>
        </a:p>
      </dgm:t>
    </dgm:pt>
    <dgm:pt modelId="{1114C752-8188-4E63-BFFC-E4081ACE9882}" type="sibTrans" cxnId="{508A9F6A-C4F1-4147-A5F6-B89293B446E8}">
      <dgm:prSet/>
      <dgm:spPr/>
      <dgm:t>
        <a:bodyPr/>
        <a:lstStyle/>
        <a:p>
          <a:endParaRPr lang="en-US"/>
        </a:p>
      </dgm:t>
    </dgm:pt>
    <dgm:pt modelId="{A97FC57D-50D6-4D43-99C3-06D09820F122}">
      <dgm:prSet phldrT="[Text]"/>
      <dgm:spPr/>
      <dgm:t>
        <a:bodyPr/>
        <a:lstStyle/>
        <a:p>
          <a:r>
            <a:rPr lang="en-US" dirty="0"/>
            <a:t>Task description</a:t>
          </a:r>
        </a:p>
      </dgm:t>
    </dgm:pt>
    <dgm:pt modelId="{5DD877C7-E4D9-4A68-A305-5A7689D3DBE7}" type="parTrans" cxnId="{D286A548-6BB0-4DED-9FB5-D87042DDBE0A}">
      <dgm:prSet/>
      <dgm:spPr/>
      <dgm:t>
        <a:bodyPr/>
        <a:lstStyle/>
        <a:p>
          <a:endParaRPr lang="en-US"/>
        </a:p>
      </dgm:t>
    </dgm:pt>
    <dgm:pt modelId="{C17BCABE-BEF2-4CC4-B037-B6B4866665CD}" type="sibTrans" cxnId="{D286A548-6BB0-4DED-9FB5-D87042DDBE0A}">
      <dgm:prSet/>
      <dgm:spPr/>
      <dgm:t>
        <a:bodyPr/>
        <a:lstStyle/>
        <a:p>
          <a:endParaRPr lang="en-US"/>
        </a:p>
      </dgm:t>
    </dgm:pt>
    <dgm:pt modelId="{B6E26FFC-9977-4BBC-BEC7-3D6B63754E52}">
      <dgm:prSet phldrT="[Text]"/>
      <dgm:spPr/>
      <dgm:t>
        <a:bodyPr/>
        <a:lstStyle/>
        <a:p>
          <a:r>
            <a:rPr lang="en-US" dirty="0"/>
            <a:t>Step 2 Title</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a:t>Task description</a:t>
          </a:r>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62831651-7C26-466C-BAA4-31EA8D14E47A}">
      <dgm:prSet phldrT="[Text]"/>
      <dgm:spPr/>
      <dgm:t>
        <a:bodyPr/>
        <a:lstStyle/>
        <a:p>
          <a:r>
            <a:rPr lang="en-US" dirty="0"/>
            <a:t>Task description</a:t>
          </a:r>
        </a:p>
      </dgm:t>
    </dgm:pt>
    <dgm:pt modelId="{0F3EB6E4-07A5-4199-9C2F-8B91F53579FE}" type="parTrans" cxnId="{59DDA576-1BA9-49E8-9D1D-361FF667A19A}">
      <dgm:prSet/>
      <dgm:spPr/>
      <dgm:t>
        <a:bodyPr/>
        <a:lstStyle/>
        <a:p>
          <a:endParaRPr lang="en-US"/>
        </a:p>
      </dgm:t>
    </dgm:pt>
    <dgm:pt modelId="{0D19FA60-5F9C-420B-AD2F-A0656A7F0783}" type="sibTrans" cxnId="{59DDA576-1BA9-49E8-9D1D-361FF667A19A}">
      <dgm:prSet/>
      <dgm:spPr/>
      <dgm:t>
        <a:bodyPr/>
        <a:lstStyle/>
        <a:p>
          <a:endParaRPr lang="en-US"/>
        </a:p>
      </dgm:t>
    </dgm:pt>
    <dgm:pt modelId="{44B2544A-D122-4B95-A36C-B03D9E272B48}">
      <dgm:prSet phldrT="[Text]"/>
      <dgm:spPr/>
      <dgm:t>
        <a:bodyPr/>
        <a:lstStyle/>
        <a:p>
          <a:r>
            <a:rPr lang="en-US" dirty="0"/>
            <a:t>Task description</a:t>
          </a:r>
        </a:p>
      </dgm:t>
    </dgm:pt>
    <dgm:pt modelId="{9EE40E78-C1B8-4A87-A668-53AD816CED24}" type="parTrans" cxnId="{F89EA6DF-D106-435E-9337-D23286A767A6}">
      <dgm:prSet/>
      <dgm:spPr/>
      <dgm:t>
        <a:bodyPr/>
        <a:lstStyle/>
        <a:p>
          <a:endParaRPr lang="en-US"/>
        </a:p>
      </dgm:t>
    </dgm:pt>
    <dgm:pt modelId="{F32DECE0-DC7F-4DCF-A10D-96A117A49197}" type="sibTrans" cxnId="{F89EA6DF-D106-435E-9337-D23286A767A6}">
      <dgm:prSet/>
      <dgm:spPr/>
      <dgm:t>
        <a:bodyPr/>
        <a:lstStyle/>
        <a:p>
          <a:endParaRPr lang="en-US"/>
        </a:p>
      </dgm:t>
    </dgm:pt>
    <dgm:pt modelId="{6D0E5D9F-7263-4526-A227-51301233F549}">
      <dgm:prSet phldrT="[Text]"/>
      <dgm:spPr/>
      <dgm:t>
        <a:bodyPr/>
        <a:lstStyle/>
        <a:p>
          <a:r>
            <a:rPr lang="en-US" dirty="0"/>
            <a:t>Step 3 Title</a:t>
          </a:r>
        </a:p>
      </dgm:t>
    </dgm:pt>
    <dgm:pt modelId="{23416D07-25F8-426C-BC65-639E6BCF4D6D}" type="parTrans" cxnId="{C8C462C6-33A3-4E8B-91FE-36DBE92F1C4A}">
      <dgm:prSet/>
      <dgm:spPr/>
      <dgm:t>
        <a:bodyPr/>
        <a:lstStyle/>
        <a:p>
          <a:endParaRPr lang="en-US"/>
        </a:p>
      </dgm:t>
    </dgm:pt>
    <dgm:pt modelId="{DE289E29-1989-4D8E-8AA6-F030105B3F13}" type="sibTrans" cxnId="{C8C462C6-33A3-4E8B-91FE-36DBE92F1C4A}">
      <dgm:prSet/>
      <dgm:spPr/>
      <dgm:t>
        <a:bodyPr/>
        <a:lstStyle/>
        <a:p>
          <a:endParaRPr lang="en-US"/>
        </a:p>
      </dgm:t>
    </dgm:pt>
    <dgm:pt modelId="{F3256203-D9D1-492A-B801-68C1A32486F0}">
      <dgm:prSet phldrT="[Text]"/>
      <dgm:spPr/>
      <dgm:t>
        <a:bodyPr/>
        <a:lstStyle/>
        <a:p>
          <a:r>
            <a:rPr lang="en-US" dirty="0"/>
            <a:t>Task description</a:t>
          </a:r>
        </a:p>
      </dgm:t>
    </dgm:pt>
    <dgm:pt modelId="{E9A20291-2E30-4C14-BB7D-DC095A20ECB6}" type="parTrans" cxnId="{1B8E71B0-2D3A-4AB0-8843-CFDACEDC3198}">
      <dgm:prSet/>
      <dgm:spPr/>
      <dgm:t>
        <a:bodyPr/>
        <a:lstStyle/>
        <a:p>
          <a:endParaRPr lang="en-US"/>
        </a:p>
      </dgm:t>
    </dgm:pt>
    <dgm:pt modelId="{6C9440D0-8847-40C0-98BC-2B5EA5745C3A}" type="sibTrans" cxnId="{1B8E71B0-2D3A-4AB0-8843-CFDACEDC3198}">
      <dgm:prSet/>
      <dgm:spPr/>
      <dgm:t>
        <a:bodyPr/>
        <a:lstStyle/>
        <a:p>
          <a:endParaRPr lang="en-US"/>
        </a:p>
      </dgm:t>
    </dgm:pt>
    <dgm:pt modelId="{357008B7-F3FD-489F-A410-81C9A9EFE4DA}">
      <dgm:prSet phldrT="[Text]"/>
      <dgm:spPr/>
      <dgm:t>
        <a:bodyPr/>
        <a:lstStyle/>
        <a:p>
          <a:r>
            <a:rPr lang="en-US" dirty="0"/>
            <a:t>Task description</a:t>
          </a:r>
        </a:p>
      </dgm:t>
    </dgm:pt>
    <dgm:pt modelId="{ED5EFE54-4C6D-4A88-939B-CE66C6668425}" type="parTrans" cxnId="{8910F93B-7180-4A52-9856-879D102D33F8}">
      <dgm:prSet/>
      <dgm:spPr/>
      <dgm:t>
        <a:bodyPr/>
        <a:lstStyle/>
        <a:p>
          <a:endParaRPr lang="en-US"/>
        </a:p>
      </dgm:t>
    </dgm:pt>
    <dgm:pt modelId="{87BC108C-4915-4A4B-8565-E4BD28BA3C35}" type="sibTrans" cxnId="{8910F93B-7180-4A52-9856-879D102D33F8}">
      <dgm:prSet/>
      <dgm:spPr/>
      <dgm:t>
        <a:bodyPr/>
        <a:lstStyle/>
        <a:p>
          <a:endParaRPr lang="en-US"/>
        </a:p>
      </dgm:t>
    </dgm:pt>
    <dgm:pt modelId="{E5E95E82-EF79-43CA-AA86-43B0E1CBCD3F}">
      <dgm:prSet phldrT="[Text]"/>
      <dgm:spPr/>
      <dgm:t>
        <a:bodyPr/>
        <a:lstStyle/>
        <a:p>
          <a:r>
            <a:rPr lang="en-US" dirty="0"/>
            <a:t>Step 4 Title</a:t>
          </a:r>
        </a:p>
      </dgm:t>
    </dgm:pt>
    <dgm:pt modelId="{FD76A3AE-1B6C-45A0-8E84-63160283749F}" type="parTrans" cxnId="{A76240AD-13F6-40C0-BD9B-102D5EC0AE51}">
      <dgm:prSet/>
      <dgm:spPr/>
      <dgm:t>
        <a:bodyPr/>
        <a:lstStyle/>
        <a:p>
          <a:endParaRPr lang="en-US"/>
        </a:p>
      </dgm:t>
    </dgm:pt>
    <dgm:pt modelId="{BF76010C-5523-4E13-B3E7-886DCE6AEBD4}" type="sibTrans" cxnId="{A76240AD-13F6-40C0-BD9B-102D5EC0AE51}">
      <dgm:prSet/>
      <dgm:spPr/>
      <dgm:t>
        <a:bodyPr/>
        <a:lstStyle/>
        <a:p>
          <a:endParaRPr lang="en-US"/>
        </a:p>
      </dgm:t>
    </dgm:pt>
    <dgm:pt modelId="{A81358E0-3DE7-41AD-A28C-ABB22548B1F6}">
      <dgm:prSet phldrT="[Text]"/>
      <dgm:spPr/>
      <dgm:t>
        <a:bodyPr/>
        <a:lstStyle/>
        <a:p>
          <a:r>
            <a:rPr lang="en-US" dirty="0"/>
            <a:t>Task description</a:t>
          </a:r>
        </a:p>
      </dgm:t>
    </dgm:pt>
    <dgm:pt modelId="{262E0B94-6EA9-4797-B705-959D7B185F91}" type="parTrans" cxnId="{FB8541C0-3895-4553-A4C7-34B81A3C4A0B}">
      <dgm:prSet/>
      <dgm:spPr/>
      <dgm:t>
        <a:bodyPr/>
        <a:lstStyle/>
        <a:p>
          <a:endParaRPr lang="en-US"/>
        </a:p>
      </dgm:t>
    </dgm:pt>
    <dgm:pt modelId="{77756FBB-BF6C-4D78-803E-BCC851F1DA03}" type="sibTrans" cxnId="{FB8541C0-3895-4553-A4C7-34B81A3C4A0B}">
      <dgm:prSet/>
      <dgm:spPr/>
      <dgm:t>
        <a:bodyPr/>
        <a:lstStyle/>
        <a:p>
          <a:endParaRPr lang="en-US"/>
        </a:p>
      </dgm:t>
    </dgm:pt>
    <dgm:pt modelId="{37A7C994-CC74-44DD-8777-ED6736B35821}">
      <dgm:prSet phldrT="[Text]"/>
      <dgm:spPr/>
      <dgm:t>
        <a:bodyPr/>
        <a:lstStyle/>
        <a:p>
          <a:r>
            <a:rPr lang="en-US" dirty="0"/>
            <a:t>Task description</a:t>
          </a:r>
        </a:p>
      </dgm:t>
    </dgm:pt>
    <dgm:pt modelId="{03F017E7-7E3C-4E2C-9CEF-B07099F38801}" type="parTrans" cxnId="{1C5CE732-A00F-4C06-A1A8-B209BC6B496D}">
      <dgm:prSet/>
      <dgm:spPr/>
      <dgm:t>
        <a:bodyPr/>
        <a:lstStyle/>
        <a:p>
          <a:endParaRPr lang="en-US"/>
        </a:p>
      </dgm:t>
    </dgm:pt>
    <dgm:pt modelId="{118572A4-3B5E-487E-8015-6A319369077F}" type="sibTrans" cxnId="{1C5CE732-A00F-4C06-A1A8-B209BC6B496D}">
      <dgm:prSet/>
      <dgm:spPr/>
      <dgm:t>
        <a:bodyPr/>
        <a:lstStyle/>
        <a:p>
          <a:endParaRPr lang="en-US"/>
        </a:p>
      </dgm:t>
    </dgm:pt>
    <dgm:pt modelId="{6F1872F4-A030-4D64-A17C-72EA1ABBD62E}" type="pres">
      <dgm:prSet presAssocID="{CF9055CF-8DEB-4A02-949A-DE72B6AC5D37}" presName="Name0" presStyleCnt="0">
        <dgm:presLayoutVars>
          <dgm:dir/>
          <dgm:resizeHandles val="exact"/>
        </dgm:presLayoutVars>
      </dgm:prSet>
      <dgm:spPr/>
      <dgm:t>
        <a:bodyPr/>
        <a:lstStyle/>
        <a:p>
          <a:endParaRPr lang="en-US"/>
        </a:p>
      </dgm:t>
    </dgm:pt>
    <dgm:pt modelId="{98302F07-D6A9-46A5-9807-EBF6C9F5B2DD}" type="pres">
      <dgm:prSet presAssocID="{082E8A29-955A-4C7C-A174-3E9DCD4DC89B}" presName="node" presStyleLbl="node1" presStyleIdx="0" presStyleCnt="4">
        <dgm:presLayoutVars>
          <dgm:bulletEnabled val="1"/>
        </dgm:presLayoutVars>
      </dgm:prSet>
      <dgm:spPr/>
      <dgm:t>
        <a:bodyPr/>
        <a:lstStyle/>
        <a:p>
          <a:endParaRPr lang="en-US"/>
        </a:p>
      </dgm:t>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4">
        <dgm:presLayoutVars>
          <dgm:bulletEnabled val="1"/>
        </dgm:presLayoutVars>
      </dgm:prSet>
      <dgm:spPr/>
      <dgm:t>
        <a:bodyPr/>
        <a:lstStyle/>
        <a:p>
          <a:endParaRPr lang="en-US"/>
        </a:p>
      </dgm:t>
    </dgm:pt>
    <dgm:pt modelId="{39AEACD1-F8CF-4528-8379-DAA829B3790B}" type="pres">
      <dgm:prSet presAssocID="{48634C00-2335-4923-9072-EB7482323D9C}" presName="sibTrans" presStyleCnt="0"/>
      <dgm:spPr/>
    </dgm:pt>
    <dgm:pt modelId="{25A33852-3C4B-4406-8856-3A4D6201948C}" type="pres">
      <dgm:prSet presAssocID="{6D0E5D9F-7263-4526-A227-51301233F549}" presName="node" presStyleLbl="node1" presStyleIdx="2" presStyleCnt="4">
        <dgm:presLayoutVars>
          <dgm:bulletEnabled val="1"/>
        </dgm:presLayoutVars>
      </dgm:prSet>
      <dgm:spPr/>
      <dgm:t>
        <a:bodyPr/>
        <a:lstStyle/>
        <a:p>
          <a:endParaRPr lang="en-US"/>
        </a:p>
      </dgm:t>
    </dgm:pt>
    <dgm:pt modelId="{562EDDC3-60FD-463F-A6DB-A597D604B642}" type="pres">
      <dgm:prSet presAssocID="{DE289E29-1989-4D8E-8AA6-F030105B3F13}" presName="sibTrans" presStyleCnt="0"/>
      <dgm:spPr/>
    </dgm:pt>
    <dgm:pt modelId="{86146B22-5360-4D1B-AC91-3378F10134EE}" type="pres">
      <dgm:prSet presAssocID="{E5E95E82-EF79-43CA-AA86-43B0E1CBCD3F}" presName="node" presStyleLbl="node1" presStyleIdx="3" presStyleCnt="4">
        <dgm:presLayoutVars>
          <dgm:bulletEnabled val="1"/>
        </dgm:presLayoutVars>
      </dgm:prSet>
      <dgm:spPr/>
      <dgm:t>
        <a:bodyPr/>
        <a:lstStyle/>
        <a:p>
          <a:endParaRPr lang="en-US"/>
        </a:p>
      </dgm:t>
    </dgm:pt>
  </dgm:ptLst>
  <dgm:cxnLst>
    <dgm:cxn modelId="{1B9593D8-0118-451B-8B48-CC6C91B73C1B}" type="presOf" srcId="{B86124A4-14C7-49C7-A342-9B2C2B94980B}" destId="{98302F07-D6A9-46A5-9807-EBF6C9F5B2DD}" srcOrd="0" destOrd="3" presId="urn:microsoft.com/office/officeart/2005/8/layout/hList6"/>
    <dgm:cxn modelId="{1B8E71B0-2D3A-4AB0-8843-CFDACEDC3198}" srcId="{6D0E5D9F-7263-4526-A227-51301233F549}" destId="{F3256203-D9D1-492A-B801-68C1A32486F0}" srcOrd="0" destOrd="0" parTransId="{E9A20291-2E30-4C14-BB7D-DC095A20ECB6}" sibTransId="{6C9440D0-8847-40C0-98BC-2B5EA5745C3A}"/>
    <dgm:cxn modelId="{508A9F6A-C4F1-4147-A5F6-B89293B446E8}" srcId="{082E8A29-955A-4C7C-A174-3E9DCD4DC89B}" destId="{B86124A4-14C7-49C7-A342-9B2C2B94980B}" srcOrd="2" destOrd="0" parTransId="{B2F6F8FA-C3EE-485C-BFEC-A81570DC47D8}" sibTransId="{1114C752-8188-4E63-BFFC-E4081ACE9882}"/>
    <dgm:cxn modelId="{F89EA6DF-D106-435E-9337-D23286A767A6}" srcId="{B6E26FFC-9977-4BBC-BEC7-3D6B63754E52}" destId="{44B2544A-D122-4B95-A36C-B03D9E272B48}" srcOrd="2" destOrd="0" parTransId="{9EE40E78-C1B8-4A87-A668-53AD816CED24}" sibTransId="{F32DECE0-DC7F-4DCF-A10D-96A117A49197}"/>
    <dgm:cxn modelId="{3B50A2DD-8777-42C9-93E1-40A37E404C87}" type="presOf" srcId="{44B2544A-D122-4B95-A36C-B03D9E272B48}" destId="{DAD9059A-916A-4916-A2A8-B42491568DD3}" srcOrd="0" destOrd="3" presId="urn:microsoft.com/office/officeart/2005/8/layout/hList6"/>
    <dgm:cxn modelId="{C8C462C6-33A3-4E8B-91FE-36DBE92F1C4A}" srcId="{CF9055CF-8DEB-4A02-949A-DE72B6AC5D37}" destId="{6D0E5D9F-7263-4526-A227-51301233F549}" srcOrd="2" destOrd="0" parTransId="{23416D07-25F8-426C-BC65-639E6BCF4D6D}" sibTransId="{DE289E29-1989-4D8E-8AA6-F030105B3F13}"/>
    <dgm:cxn modelId="{59DDA576-1BA9-49E8-9D1D-361FF667A19A}" srcId="{B6E26FFC-9977-4BBC-BEC7-3D6B63754E52}" destId="{62831651-7C26-466C-BAA4-31EA8D14E47A}" srcOrd="1" destOrd="0" parTransId="{0F3EB6E4-07A5-4199-9C2F-8B91F53579FE}" sibTransId="{0D19FA60-5F9C-420B-AD2F-A0656A7F0783}"/>
    <dgm:cxn modelId="{A76240AD-13F6-40C0-BD9B-102D5EC0AE51}" srcId="{CF9055CF-8DEB-4A02-949A-DE72B6AC5D37}" destId="{E5E95E82-EF79-43CA-AA86-43B0E1CBCD3F}" srcOrd="3" destOrd="0" parTransId="{FD76A3AE-1B6C-45A0-8E84-63160283749F}" sibTransId="{BF76010C-5523-4E13-B3E7-886DCE6AEBD4}"/>
    <dgm:cxn modelId="{FB8541C0-3895-4553-A4C7-34B81A3C4A0B}" srcId="{E5E95E82-EF79-43CA-AA86-43B0E1CBCD3F}" destId="{A81358E0-3DE7-41AD-A28C-ABB22548B1F6}" srcOrd="0" destOrd="0" parTransId="{262E0B94-6EA9-4797-B705-959D7B185F91}" sibTransId="{77756FBB-BF6C-4D78-803E-BCC851F1DA03}"/>
    <dgm:cxn modelId="{CC1A92EB-2672-4443-858D-BCA16F76F740}" type="presOf" srcId="{F3256203-D9D1-492A-B801-68C1A32486F0}" destId="{25A33852-3C4B-4406-8856-3A4D6201948C}" srcOrd="0" destOrd="1" presId="urn:microsoft.com/office/officeart/2005/8/layout/hList6"/>
    <dgm:cxn modelId="{2FA258D4-5B38-426D-B0D7-CD8F217A1137}" type="presOf" srcId="{E5E95E82-EF79-43CA-AA86-43B0E1CBCD3F}" destId="{86146B22-5360-4D1B-AC91-3378F10134EE}" srcOrd="0" destOrd="0" presId="urn:microsoft.com/office/officeart/2005/8/layout/hList6"/>
    <dgm:cxn modelId="{F4F3BD4C-7DE7-449F-8ECF-B43B2B86F2EB}" type="presOf" srcId="{CBCC21F5-552F-4D39-812E-6FCD4A366F58}" destId="{DAD9059A-916A-4916-A2A8-B42491568DD3}" srcOrd="0" destOrd="1" presId="urn:microsoft.com/office/officeart/2005/8/layout/hList6"/>
    <dgm:cxn modelId="{67A03D8F-F327-4A9F-ABBC-1EB67EFD1ECB}" srcId="{082E8A29-955A-4C7C-A174-3E9DCD4DC89B}" destId="{23A0DE4A-FE92-496E-B335-3433CEFB74E9}" srcOrd="0" destOrd="0" parTransId="{68935D38-FEDC-4CD3-8002-43CB3944BEAF}" sibTransId="{55DF926D-029A-4E18-95C4-77A5A37CAE40}"/>
    <dgm:cxn modelId="{ECB535CD-5106-41E2-A5E6-D382C3792033}" type="presOf" srcId="{357008B7-F3FD-489F-A410-81C9A9EFE4DA}" destId="{25A33852-3C4B-4406-8856-3A4D6201948C}" srcOrd="0" destOrd="2" presId="urn:microsoft.com/office/officeart/2005/8/layout/hList6"/>
    <dgm:cxn modelId="{AB981D0D-0AD5-4DD6-BA19-D4E75ECF1C7D}" type="presOf" srcId="{A97FC57D-50D6-4D43-99C3-06D09820F122}" destId="{98302F07-D6A9-46A5-9807-EBF6C9F5B2DD}" srcOrd="0" destOrd="4" presId="urn:microsoft.com/office/officeart/2005/8/layout/hList6"/>
    <dgm:cxn modelId="{2986897A-7787-444F-B6C8-41F3823EF3C1}" srcId="{CF9055CF-8DEB-4A02-949A-DE72B6AC5D37}" destId="{082E8A29-955A-4C7C-A174-3E9DCD4DC89B}" srcOrd="0" destOrd="0" parTransId="{BA7938E6-8DFA-40B7-B4C4-EACC6D85FC31}" sibTransId="{C2176686-D23E-48EB-9D1B-1A1B46236638}"/>
    <dgm:cxn modelId="{5351B217-259B-4E6A-85F5-2E408BEB0764}" type="presOf" srcId="{082E8A29-955A-4C7C-A174-3E9DCD4DC89B}" destId="{98302F07-D6A9-46A5-9807-EBF6C9F5B2DD}" srcOrd="0" destOrd="0" presId="urn:microsoft.com/office/officeart/2005/8/layout/hList6"/>
    <dgm:cxn modelId="{9CB4B27D-95A7-458D-A9CA-7754788DD095}" type="presOf" srcId="{62831651-7C26-466C-BAA4-31EA8D14E47A}" destId="{DAD9059A-916A-4916-A2A8-B42491568DD3}" srcOrd="0" destOrd="2" presId="urn:microsoft.com/office/officeart/2005/8/layout/hList6"/>
    <dgm:cxn modelId="{0676BA07-1135-49D0-993A-27A9F99FC0CD}" type="presOf" srcId="{B6E26FFC-9977-4BBC-BEC7-3D6B63754E52}" destId="{DAD9059A-916A-4916-A2A8-B42491568DD3}" srcOrd="0" destOrd="0" presId="urn:microsoft.com/office/officeart/2005/8/layout/hList6"/>
    <dgm:cxn modelId="{D286A548-6BB0-4DED-9FB5-D87042DDBE0A}" srcId="{082E8A29-955A-4C7C-A174-3E9DCD4DC89B}" destId="{A97FC57D-50D6-4D43-99C3-06D09820F122}" srcOrd="3" destOrd="0" parTransId="{5DD877C7-E4D9-4A68-A305-5A7689D3DBE7}" sibTransId="{C17BCABE-BEF2-4CC4-B037-B6B4866665CD}"/>
    <dgm:cxn modelId="{DC53BA63-76BA-413A-ACCE-B7609C3FDC8E}" type="presOf" srcId="{A81358E0-3DE7-41AD-A28C-ABB22548B1F6}" destId="{86146B22-5360-4D1B-AC91-3378F10134EE}" srcOrd="0" destOrd="1" presId="urn:microsoft.com/office/officeart/2005/8/layout/hList6"/>
    <dgm:cxn modelId="{C06DA1C3-D38F-43B1-B24E-E80592CC29EC}" type="presOf" srcId="{23A0DE4A-FE92-496E-B335-3433CEFB74E9}" destId="{98302F07-D6A9-46A5-9807-EBF6C9F5B2DD}" srcOrd="0" destOrd="1" presId="urn:microsoft.com/office/officeart/2005/8/layout/hList6"/>
    <dgm:cxn modelId="{24179AE2-AA7E-4702-A358-E95F80152CCA}" type="presOf" srcId="{CF9055CF-8DEB-4A02-949A-DE72B6AC5D37}" destId="{6F1872F4-A030-4D64-A17C-72EA1ABBD62E}" srcOrd="0" destOrd="0" presId="urn:microsoft.com/office/officeart/2005/8/layout/hList6"/>
    <dgm:cxn modelId="{729DA21F-0A99-4CC3-ACFF-2A00EDCAA358}" type="presOf" srcId="{37A7C994-CC74-44DD-8777-ED6736B35821}" destId="{86146B22-5360-4D1B-AC91-3378F10134EE}" srcOrd="0" destOrd="2" presId="urn:microsoft.com/office/officeart/2005/8/layout/hList6"/>
    <dgm:cxn modelId="{97004F90-D1DB-4A84-A8AE-504DE1F07341}" srcId="{082E8A29-955A-4C7C-A174-3E9DCD4DC89B}" destId="{97AFB725-9839-43BA-B026-0DD6AA03AD9C}" srcOrd="1" destOrd="0" parTransId="{CC01022B-5039-457F-931E-79459E3C1DC4}" sibTransId="{D5C26250-A06D-4B41-BC14-92648809C21F}"/>
    <dgm:cxn modelId="{17E73148-9C08-4999-B21E-F3C5A0E3FC0C}" srcId="{CF9055CF-8DEB-4A02-949A-DE72B6AC5D37}" destId="{B6E26FFC-9977-4BBC-BEC7-3D6B63754E52}" srcOrd="1" destOrd="0" parTransId="{5CEFBD89-2F4F-4B51-A98A-0F3C86494166}" sibTransId="{48634C00-2335-4923-9072-EB7482323D9C}"/>
    <dgm:cxn modelId="{1C5CE732-A00F-4C06-A1A8-B209BC6B496D}" srcId="{E5E95E82-EF79-43CA-AA86-43B0E1CBCD3F}" destId="{37A7C994-CC74-44DD-8777-ED6736B35821}" srcOrd="1" destOrd="0" parTransId="{03F017E7-7E3C-4E2C-9CEF-B07099F38801}" sibTransId="{118572A4-3B5E-487E-8015-6A319369077F}"/>
    <dgm:cxn modelId="{8910F93B-7180-4A52-9856-879D102D33F8}" srcId="{6D0E5D9F-7263-4526-A227-51301233F549}" destId="{357008B7-F3FD-489F-A410-81C9A9EFE4DA}" srcOrd="1" destOrd="0" parTransId="{ED5EFE54-4C6D-4A88-939B-CE66C6668425}" sibTransId="{87BC108C-4915-4A4B-8565-E4BD28BA3C35}"/>
    <dgm:cxn modelId="{3C41F2E0-4620-40B4-9857-68872B278EFB}" srcId="{B6E26FFC-9977-4BBC-BEC7-3D6B63754E52}" destId="{CBCC21F5-552F-4D39-812E-6FCD4A366F58}" srcOrd="0" destOrd="0" parTransId="{4A973A1C-85F1-4969-A536-D29940229E2C}" sibTransId="{3640B940-6901-481F-ADF7-6B77DEEED764}"/>
    <dgm:cxn modelId="{77BD0D2D-7C4E-49B3-9A72-0FD33F32D294}" type="presOf" srcId="{6D0E5D9F-7263-4526-A227-51301233F549}" destId="{25A33852-3C4B-4406-8856-3A4D6201948C}" srcOrd="0" destOrd="0" presId="urn:microsoft.com/office/officeart/2005/8/layout/hList6"/>
    <dgm:cxn modelId="{3AE2742D-7673-4553-BCDD-292AE3B4BC50}" type="presOf" srcId="{97AFB725-9839-43BA-B026-0DD6AA03AD9C}" destId="{98302F07-D6A9-46A5-9807-EBF6C9F5B2DD}" srcOrd="0" destOrd="2" presId="urn:microsoft.com/office/officeart/2005/8/layout/hList6"/>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B910F504-589D-4168-B820-FECB0EF26955}" type="presParOf" srcId="{6F1872F4-A030-4D64-A17C-72EA1ABBD62E}" destId="{39AEACD1-F8CF-4528-8379-DAA829B3790B}" srcOrd="3" destOrd="0" presId="urn:microsoft.com/office/officeart/2005/8/layout/hList6"/>
    <dgm:cxn modelId="{AEDC4C6E-DC7C-4364-8563-E748313EFA17}" type="presParOf" srcId="{6F1872F4-A030-4D64-A17C-72EA1ABBD62E}" destId="{25A33852-3C4B-4406-8856-3A4D6201948C}" srcOrd="4" destOrd="0" presId="urn:microsoft.com/office/officeart/2005/8/layout/hList6"/>
    <dgm:cxn modelId="{CBF7D188-2B16-4153-AEAE-C484C833188A}" type="presParOf" srcId="{6F1872F4-A030-4D64-A17C-72EA1ABBD62E}" destId="{562EDDC3-60FD-463F-A6DB-A597D604B642}" srcOrd="5" destOrd="0" presId="urn:microsoft.com/office/officeart/2005/8/layout/hList6"/>
    <dgm:cxn modelId="{A7220034-7FD2-4082-91F9-5EDDE0F524D0}" type="presParOf" srcId="{6F1872F4-A030-4D64-A17C-72EA1ABBD62E}" destId="{86146B22-5360-4D1B-AC91-3378F10134EE}"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851716" y="854037"/>
          <a:ext cx="3986213" cy="2278137"/>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100" tIns="0" rIns="162719" bIns="0" numCol="1" spcCol="1270" anchor="t" anchorCtr="0">
          <a:noAutofit/>
        </a:bodyPr>
        <a:lstStyle/>
        <a:p>
          <a:pPr lvl="0" algn="l" defTabSz="1155700">
            <a:lnSpc>
              <a:spcPct val="90000"/>
            </a:lnSpc>
            <a:spcBef>
              <a:spcPct val="0"/>
            </a:spcBef>
            <a:spcAft>
              <a:spcPct val="35000"/>
            </a:spcAft>
          </a:pPr>
          <a:r>
            <a:rPr lang="en-US" sz="2600" kern="1200" dirty="0"/>
            <a:t>Step 1 Title</a:t>
          </a:r>
        </a:p>
        <a:p>
          <a:pPr marL="228600" lvl="1" indent="-228600" algn="l" defTabSz="889000">
            <a:lnSpc>
              <a:spcPct val="90000"/>
            </a:lnSpc>
            <a:spcBef>
              <a:spcPct val="0"/>
            </a:spcBef>
            <a:spcAft>
              <a:spcPct val="15000"/>
            </a:spcAft>
            <a:buChar char="••"/>
          </a:pPr>
          <a:r>
            <a:rPr lang="en-US" sz="2000" kern="1200" dirty="0"/>
            <a:t>Task description</a:t>
          </a:r>
        </a:p>
        <a:p>
          <a:pPr marL="228600" lvl="1" indent="-228600" algn="l" defTabSz="889000">
            <a:lnSpc>
              <a:spcPct val="90000"/>
            </a:lnSpc>
            <a:spcBef>
              <a:spcPct val="0"/>
            </a:spcBef>
            <a:spcAft>
              <a:spcPct val="15000"/>
            </a:spcAft>
            <a:buChar char="••"/>
          </a:pPr>
          <a:r>
            <a:rPr lang="en-US" sz="2000" kern="1200" dirty="0"/>
            <a:t>Task description</a:t>
          </a:r>
        </a:p>
        <a:p>
          <a:pPr marL="228600" lvl="1" indent="-228600" algn="l" defTabSz="889000">
            <a:lnSpc>
              <a:spcPct val="90000"/>
            </a:lnSpc>
            <a:spcBef>
              <a:spcPct val="0"/>
            </a:spcBef>
            <a:spcAft>
              <a:spcPct val="15000"/>
            </a:spcAft>
            <a:buChar char="••"/>
          </a:pPr>
          <a:r>
            <a:rPr lang="en-US" sz="2000" kern="1200" dirty="0"/>
            <a:t>Task description</a:t>
          </a:r>
        </a:p>
        <a:p>
          <a:pPr marL="228600" lvl="1" indent="-228600" algn="l" defTabSz="889000">
            <a:lnSpc>
              <a:spcPct val="90000"/>
            </a:lnSpc>
            <a:spcBef>
              <a:spcPct val="0"/>
            </a:spcBef>
            <a:spcAft>
              <a:spcPct val="15000"/>
            </a:spcAft>
            <a:buChar char="••"/>
          </a:pPr>
          <a:r>
            <a:rPr lang="en-US" sz="2000" kern="1200" dirty="0"/>
            <a:t>Task description</a:t>
          </a:r>
        </a:p>
      </dsp:txBody>
      <dsp:txXfrm rot="5400000">
        <a:off x="2322" y="797242"/>
        <a:ext cx="2278137" cy="2391727"/>
      </dsp:txXfrm>
    </dsp:sp>
    <dsp:sp modelId="{DAD9059A-916A-4916-A2A8-B42491568DD3}">
      <dsp:nvSpPr>
        <dsp:cNvPr id="0" name=""/>
        <dsp:cNvSpPr/>
      </dsp:nvSpPr>
      <dsp:spPr>
        <a:xfrm rot="16200000">
          <a:off x="1597281" y="854037"/>
          <a:ext cx="3986213" cy="2278137"/>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100" tIns="0" rIns="162719" bIns="0" numCol="1" spcCol="1270" anchor="t" anchorCtr="0">
          <a:noAutofit/>
        </a:bodyPr>
        <a:lstStyle/>
        <a:p>
          <a:pPr lvl="0" algn="l" defTabSz="1155700">
            <a:lnSpc>
              <a:spcPct val="90000"/>
            </a:lnSpc>
            <a:spcBef>
              <a:spcPct val="0"/>
            </a:spcBef>
            <a:spcAft>
              <a:spcPct val="35000"/>
            </a:spcAft>
          </a:pPr>
          <a:r>
            <a:rPr lang="en-US" sz="2600" kern="1200" dirty="0"/>
            <a:t>Step 2 Title</a:t>
          </a:r>
        </a:p>
        <a:p>
          <a:pPr marL="228600" lvl="1" indent="-228600" algn="l" defTabSz="889000">
            <a:lnSpc>
              <a:spcPct val="90000"/>
            </a:lnSpc>
            <a:spcBef>
              <a:spcPct val="0"/>
            </a:spcBef>
            <a:spcAft>
              <a:spcPct val="15000"/>
            </a:spcAft>
            <a:buChar char="••"/>
          </a:pPr>
          <a:r>
            <a:rPr lang="en-US" sz="2000" kern="1200" dirty="0"/>
            <a:t>Task description</a:t>
          </a:r>
        </a:p>
        <a:p>
          <a:pPr marL="228600" lvl="1" indent="-228600" algn="l" defTabSz="889000">
            <a:lnSpc>
              <a:spcPct val="90000"/>
            </a:lnSpc>
            <a:spcBef>
              <a:spcPct val="0"/>
            </a:spcBef>
            <a:spcAft>
              <a:spcPct val="15000"/>
            </a:spcAft>
            <a:buChar char="••"/>
          </a:pPr>
          <a:r>
            <a:rPr lang="en-US" sz="2000" kern="1200" dirty="0"/>
            <a:t>Task description</a:t>
          </a:r>
        </a:p>
        <a:p>
          <a:pPr marL="228600" lvl="1" indent="-228600" algn="l" defTabSz="889000">
            <a:lnSpc>
              <a:spcPct val="90000"/>
            </a:lnSpc>
            <a:spcBef>
              <a:spcPct val="0"/>
            </a:spcBef>
            <a:spcAft>
              <a:spcPct val="15000"/>
            </a:spcAft>
            <a:buChar char="••"/>
          </a:pPr>
          <a:r>
            <a:rPr lang="en-US" sz="2000" kern="1200" dirty="0"/>
            <a:t>Task description</a:t>
          </a:r>
        </a:p>
      </dsp:txBody>
      <dsp:txXfrm rot="5400000">
        <a:off x="2451319" y="797242"/>
        <a:ext cx="2278137" cy="2391727"/>
      </dsp:txXfrm>
    </dsp:sp>
    <dsp:sp modelId="{25A33852-3C4B-4406-8856-3A4D6201948C}">
      <dsp:nvSpPr>
        <dsp:cNvPr id="0" name=""/>
        <dsp:cNvSpPr/>
      </dsp:nvSpPr>
      <dsp:spPr>
        <a:xfrm rot="16200000">
          <a:off x="4046280" y="854037"/>
          <a:ext cx="3986213" cy="2278137"/>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100" tIns="0" rIns="162719" bIns="0" numCol="1" spcCol="1270" anchor="t" anchorCtr="0">
          <a:noAutofit/>
        </a:bodyPr>
        <a:lstStyle/>
        <a:p>
          <a:pPr lvl="0" algn="l" defTabSz="1155700">
            <a:lnSpc>
              <a:spcPct val="90000"/>
            </a:lnSpc>
            <a:spcBef>
              <a:spcPct val="0"/>
            </a:spcBef>
            <a:spcAft>
              <a:spcPct val="35000"/>
            </a:spcAft>
          </a:pPr>
          <a:r>
            <a:rPr lang="en-US" sz="2600" kern="1200" dirty="0"/>
            <a:t>Step 3 Title</a:t>
          </a:r>
        </a:p>
        <a:p>
          <a:pPr marL="228600" lvl="1" indent="-228600" algn="l" defTabSz="889000">
            <a:lnSpc>
              <a:spcPct val="90000"/>
            </a:lnSpc>
            <a:spcBef>
              <a:spcPct val="0"/>
            </a:spcBef>
            <a:spcAft>
              <a:spcPct val="15000"/>
            </a:spcAft>
            <a:buChar char="••"/>
          </a:pPr>
          <a:r>
            <a:rPr lang="en-US" sz="2000" kern="1200" dirty="0"/>
            <a:t>Task description</a:t>
          </a:r>
        </a:p>
        <a:p>
          <a:pPr marL="228600" lvl="1" indent="-228600" algn="l" defTabSz="889000">
            <a:lnSpc>
              <a:spcPct val="90000"/>
            </a:lnSpc>
            <a:spcBef>
              <a:spcPct val="0"/>
            </a:spcBef>
            <a:spcAft>
              <a:spcPct val="15000"/>
            </a:spcAft>
            <a:buChar char="••"/>
          </a:pPr>
          <a:r>
            <a:rPr lang="en-US" sz="2000" kern="1200" dirty="0"/>
            <a:t>Task description</a:t>
          </a:r>
        </a:p>
      </dsp:txBody>
      <dsp:txXfrm rot="5400000">
        <a:off x="4900318" y="797242"/>
        <a:ext cx="2278137" cy="2391727"/>
      </dsp:txXfrm>
    </dsp:sp>
    <dsp:sp modelId="{86146B22-5360-4D1B-AC91-3378F10134EE}">
      <dsp:nvSpPr>
        <dsp:cNvPr id="0" name=""/>
        <dsp:cNvSpPr/>
      </dsp:nvSpPr>
      <dsp:spPr>
        <a:xfrm rot="16200000">
          <a:off x="6495278" y="854037"/>
          <a:ext cx="3986213" cy="2278137"/>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100" tIns="0" rIns="162719" bIns="0" numCol="1" spcCol="1270" anchor="t" anchorCtr="0">
          <a:noAutofit/>
        </a:bodyPr>
        <a:lstStyle/>
        <a:p>
          <a:pPr lvl="0" algn="l" defTabSz="1155700">
            <a:lnSpc>
              <a:spcPct val="90000"/>
            </a:lnSpc>
            <a:spcBef>
              <a:spcPct val="0"/>
            </a:spcBef>
            <a:spcAft>
              <a:spcPct val="35000"/>
            </a:spcAft>
          </a:pPr>
          <a:r>
            <a:rPr lang="en-US" sz="2600" kern="1200" dirty="0"/>
            <a:t>Step 4 Title</a:t>
          </a:r>
        </a:p>
        <a:p>
          <a:pPr marL="228600" lvl="1" indent="-228600" algn="l" defTabSz="889000">
            <a:lnSpc>
              <a:spcPct val="90000"/>
            </a:lnSpc>
            <a:spcBef>
              <a:spcPct val="0"/>
            </a:spcBef>
            <a:spcAft>
              <a:spcPct val="15000"/>
            </a:spcAft>
            <a:buChar char="••"/>
          </a:pPr>
          <a:r>
            <a:rPr lang="en-US" sz="2000" kern="1200" dirty="0"/>
            <a:t>Task description</a:t>
          </a:r>
        </a:p>
        <a:p>
          <a:pPr marL="228600" lvl="1" indent="-228600" algn="l" defTabSz="889000">
            <a:lnSpc>
              <a:spcPct val="90000"/>
            </a:lnSpc>
            <a:spcBef>
              <a:spcPct val="0"/>
            </a:spcBef>
            <a:spcAft>
              <a:spcPct val="15000"/>
            </a:spcAft>
            <a:buChar char="••"/>
          </a:pPr>
          <a:r>
            <a:rPr lang="en-US" sz="2000" kern="1200" dirty="0"/>
            <a:t>Task description</a:t>
          </a:r>
        </a:p>
      </dsp:txBody>
      <dsp:txXfrm rot="5400000">
        <a:off x="7349316" y="797242"/>
        <a:ext cx="2278137" cy="2391727"/>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12/11/2018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12/11/2018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docs.oracle.com/cd/B19306_01/network.102/b14266/authoriz.htm#DBSEG50020"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_bookmark649"/><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oracle.com/database/121/REFRN/GUID-309FCCB2-2E8D-4371-9FC5-7F3B10E2A8C0.htm#REFRN23302"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oracle.com/database/121/REFRN/GUID-484ABD92-CCEC-4550-9621-7B2BF301328C.htm#REFRN23294"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oracle.com/database/121/REFRN/GUID-5BCF3DB4-4E89-499B-B46C-7F153BD8643E.htm#REFRN23169"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oracle.com/database/121/DBSEG/users.htm#GUID-90B7CEDA-F220-43C2-A80E-D78B2C21BE61"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ocs.oracle.com/database/121/DBSEG/users.htm#GUID-4723A344-402C-423C-A864-9D7975A02B49" TargetMode="External"/><Relationship Id="rId4" Type="http://schemas.openxmlformats.org/officeDocument/2006/relationships/hyperlink" Target="https://docs.oracle.com/database/121/DBSEG/users.htm#GUID-4BF8A362-AD9B-4780-944E-CFB9B7D84B50"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oracle.com/database/121/REFRN/GUID-28E2DC75-E157-4C0A-94AB-117C205789B9.htm#REFRN30223"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oracle.com/database/121/DBSEG/authorization.htm#GUID-89CE989D-C97F-4CFD-941F-18203090A1AC"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oracle.com/database/121/DBSEG/authentication.htm#GUID-A39E191B-4A06-442D-94C7-5882B73DDCFA"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s://docs.oracle.com/database/121/DBSEG/authentication.htm#GUID-828FFD2F-AB0B-4A00-99CF-AA680E9B0314" TargetMode="External"/><Relationship Id="rId4" Type="http://schemas.openxmlformats.org/officeDocument/2006/relationships/hyperlink" Target="https://docs.oracle.com/database/121/DBSEG/authentication.htm#GUID-36BC62D5-277A-4B38-AB6C-2F20A843651F"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oracle.com/database/121/DBSEG/authentication.htm#GUID-AA1AA635-1CD5-422E-B8CA-681ED7C253CA"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oracle.com/database/121/SQLRF/statements_6012.htm#SQLRF01310" TargetMode="External"/><Relationship Id="rId2" Type="http://schemas.openxmlformats.org/officeDocument/2006/relationships/slide" Target="../slides/slide56.xml"/><Relationship Id="rId1" Type="http://schemas.openxmlformats.org/officeDocument/2006/relationships/notesMaster" Target="../notesMasters/notesMaster1.xml"/><Relationship Id="rId5" Type="http://schemas.openxmlformats.org/officeDocument/2006/relationships/hyperlink" Target="https://docs.oracle.com/database/121/REFRN/toc.htm" TargetMode="External"/><Relationship Id="rId4" Type="http://schemas.openxmlformats.org/officeDocument/2006/relationships/hyperlink" Target="https://docs.oracle.com/database/121/SQLRF/statements_2010.htm#SQLRF00813"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oracle.com/database/121/DBSEG/authentication.htm#GUID-FB23704F-A4FF-4D3A-BDB8-77C3CF7C2B15__CHDCCEII"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oracle.com/database/121/SQLRF/statements_6012.htm#SQLRF01310"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docs.oracle.com/database/121/SQLRF/statements_2010.htm#SQLRF00813" TargetMode="Externa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oracle.com/database/121/DBSEG/authentication.htm#GUID-F311F283-B00B-4FA1-B1DE-402A4A1B6D85"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docs.oracle.com/database/121/DBSEG/authentication.htm#GUID-A39E191B-4A06-442D-94C7-5882B73DDCFA" TargetMode="Externa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oracle.com/database/121/DBSEG/authentication.htm#GUID-BED74427-BC63-4095-8829-1AF68411FC6B"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oracle.com/database/121/DBSEG/guidelines.htm#GUID-451679EB-8676-47E6-82A6-DF025FD65156__CHDDCHAH"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docs.oracle.com/database/121/DBSEG/guidelines.htm#GUID-451679EB-8676-47E6-82A6-DF025FD65156"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oracle.com/cd/A97630_01/server.920/a96521/toc.htm" TargetMode="External"/><Relationship Id="rId2" Type="http://schemas.openxmlformats.org/officeDocument/2006/relationships/slide" Target="../slides/slide87.xml"/><Relationship Id="rId1" Type="http://schemas.openxmlformats.org/officeDocument/2006/relationships/notesMaster" Target="../notesMasters/notesMaster1.xml"/><Relationship Id="rId5" Type="http://schemas.openxmlformats.org/officeDocument/2006/relationships/hyperlink" Target="https://docs.oracle.com/cd/A97630_01/server.920/a96524/c23acces.htm#5600" TargetMode="External"/><Relationship Id="rId4" Type="http://schemas.openxmlformats.org/officeDocument/2006/relationships/hyperlink" Target="https://docs.oracle.com/cd/A97630_01/network.920/a96573/toc.htm"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oracle.com/cd/A97630_01/server.920/a96521/toc.htm" TargetMode="External"/><Relationship Id="rId2" Type="http://schemas.openxmlformats.org/officeDocument/2006/relationships/slide" Target="../slides/slide88.xml"/><Relationship Id="rId1" Type="http://schemas.openxmlformats.org/officeDocument/2006/relationships/notesMaster" Target="../notesMasters/notesMaster1.xml"/><Relationship Id="rId4" Type="http://schemas.openxmlformats.org/officeDocument/2006/relationships/hyperlink" Target="https://docs.oracle.com/cd/A97630_01/server.920/a96524/c23acces.htm#785" TargetMode="External"/></Relationships>
</file>

<file path=ppt/notesSlides/_rels/notesSlide83.xml.rels><?xml version="1.0" encoding="UTF-8" standalone="yes"?>
<Relationships xmlns="http://schemas.openxmlformats.org/package/2006/relationships"><Relationship Id="rId8" Type="http://schemas.openxmlformats.org/officeDocument/2006/relationships/hyperlink" Target="https://docs.oracle.com/database/121/DBSEG/authorization.htm#GUID-47EDAC03-04DC-4CFA-9B85-65E9F4FF61BA" TargetMode="External"/><Relationship Id="rId3" Type="http://schemas.openxmlformats.org/officeDocument/2006/relationships/hyperlink" Target="#_bookmark506"/><Relationship Id="rId7" Type="http://schemas.openxmlformats.org/officeDocument/2006/relationships/hyperlink" Target="https://docs.oracle.com/database/121/DBSEG/authorization.htm#GUID-47D20F95-BA4C-4EBE-873D-7C30C46586DD" TargetMode="External"/><Relationship Id="rId2" Type="http://schemas.openxmlformats.org/officeDocument/2006/relationships/slide" Target="../slides/slide89.xml"/><Relationship Id="rId1" Type="http://schemas.openxmlformats.org/officeDocument/2006/relationships/notesMaster" Target="../notesMasters/notesMaster1.xml"/><Relationship Id="rId6" Type="http://schemas.openxmlformats.org/officeDocument/2006/relationships/hyperlink" Target="https://docs.oracle.com/database/121/DBSEG/authorization.htm#GUID-54A52E12-29D6-4AA0-B94C-F31E79ED5B16" TargetMode="External"/><Relationship Id="rId5" Type="http://schemas.openxmlformats.org/officeDocument/2006/relationships/hyperlink" Target="#_bookmark712"/><Relationship Id="rId4" Type="http://schemas.openxmlformats.org/officeDocument/2006/relationships/hyperlink" Target="#_bookmark539"/><Relationship Id="rId9" Type="http://schemas.openxmlformats.org/officeDocument/2006/relationships/hyperlink" Target="https://docs.oracle.com/database/121/DBSEG/authorization.htm#GUID-31413F32-9DB5-4547-A656-126234B98433" TargetMode="Externa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_bookmark519"/><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_bookmark2220"/></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_bookmark556"/><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Oracle Database provides a set of database views that you can query to find information such as resource and session information. This chapter also describes profiles. A profile is collection of attributes that apply to a user. It enables a single point of reference for any of multiple users that share those exact attributes.</a:t>
            </a: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5</a:t>
            </a:fld>
            <a:endParaRPr lang="en-US"/>
          </a:p>
        </p:txBody>
      </p:sp>
    </p:spTree>
    <p:extLst>
      <p:ext uri="{BB962C8B-B14F-4D97-AF65-F5344CB8AC3E}">
        <p14:creationId xmlns:p14="http://schemas.microsoft.com/office/powerpoint/2010/main" val="1653292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14</a:t>
            </a:fld>
            <a:endParaRPr lang="en-US"/>
          </a:p>
        </p:txBody>
      </p:sp>
    </p:spTree>
    <p:extLst>
      <p:ext uri="{BB962C8B-B14F-4D97-AF65-F5344CB8AC3E}">
        <p14:creationId xmlns:p14="http://schemas.microsoft.com/office/powerpoint/2010/main" val="22257495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use of roles in a PL/SQL block depends on whether it is an anonymous block or a named block (stored procedure, function, or trigger), and whether it executes with definer rights or invoker rights.</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106</a:t>
            </a:fld>
            <a:endParaRPr lang="en-US"/>
          </a:p>
        </p:txBody>
      </p:sp>
    </p:spTree>
    <p:extLst>
      <p:ext uri="{BB962C8B-B14F-4D97-AF65-F5344CB8AC3E}">
        <p14:creationId xmlns:p14="http://schemas.microsoft.com/office/powerpoint/2010/main" val="14300397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All roles are disabled in any named PL/SQL block that executes with definer's rights.</a:t>
            </a:r>
          </a:p>
          <a:p>
            <a:r>
              <a:rPr lang="en-US" sz="1200" b="0" i="0" kern="1200" dirty="0" smtClean="0">
                <a:solidFill>
                  <a:schemeClr val="tx1"/>
                </a:solidFill>
                <a:effectLst/>
                <a:latin typeface="+mn-lt"/>
                <a:ea typeface="+mn-ea"/>
                <a:cs typeface="+mn-cs"/>
              </a:rPr>
              <a:t>Examples of named PL/SQL blocks are stored procedures, functions, and triggers.</a:t>
            </a:r>
          </a:p>
          <a:p>
            <a:r>
              <a:rPr lang="en-US" sz="1200" b="0" i="0" kern="1200" dirty="0" smtClean="0">
                <a:solidFill>
                  <a:schemeClr val="tx1"/>
                </a:solidFill>
                <a:effectLst/>
                <a:latin typeface="+mn-lt"/>
                <a:ea typeface="+mn-ea"/>
                <a:cs typeface="+mn-cs"/>
              </a:rPr>
              <a:t>Roles are not used for privilege checking and you cannot set roles within a definer's rights procedure.</a:t>
            </a:r>
          </a:p>
          <a:p>
            <a:r>
              <a:rPr lang="en-US" sz="1200" b="0" i="0" kern="1200" dirty="0" smtClean="0">
                <a:solidFill>
                  <a:schemeClr val="tx1"/>
                </a:solidFill>
                <a:effectLst/>
                <a:latin typeface="+mn-lt"/>
                <a:ea typeface="+mn-ea"/>
                <a:cs typeface="+mn-cs"/>
              </a:rPr>
              <a:t>The SESSION_ROLES data dictionary view shows all roles that are currently enabled and if a PL/SQL block executes with definer’s rights. If a named PL/SQL block that executes with definer's rights queries SESSION_ROLES, then the query does not return any rows.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107</a:t>
            </a:fld>
            <a:endParaRPr lang="en-US"/>
          </a:p>
        </p:txBody>
      </p:sp>
    </p:spTree>
    <p:extLst>
      <p:ext uri="{BB962C8B-B14F-4D97-AF65-F5344CB8AC3E}">
        <p14:creationId xmlns:p14="http://schemas.microsoft.com/office/powerpoint/2010/main" val="30218352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Named PL/SQL blocks that execute with invoker's rights and anonymous PL/SQL blocks are executed based on privileges granted through enabled roles.</a:t>
            </a:r>
          </a:p>
          <a:p>
            <a:r>
              <a:rPr lang="en-US" sz="1200" b="0" i="0" kern="1200" dirty="0" smtClean="0">
                <a:solidFill>
                  <a:schemeClr val="tx1"/>
                </a:solidFill>
                <a:effectLst/>
                <a:latin typeface="+mn-lt"/>
                <a:ea typeface="+mn-ea"/>
                <a:cs typeface="+mn-cs"/>
              </a:rPr>
              <a:t>Current roles are used for privilege checking within an invoker's rights PL/SQL block. You can use dynamic SQL to set a role in the session.</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108</a:t>
            </a:fld>
            <a:endParaRPr lang="en-US"/>
          </a:p>
        </p:txBody>
      </p:sp>
    </p:spTree>
    <p:extLst>
      <p:ext uri="{BB962C8B-B14F-4D97-AF65-F5344CB8AC3E}">
        <p14:creationId xmlns:p14="http://schemas.microsoft.com/office/powerpoint/2010/main" val="37959646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109</a:t>
            </a:fld>
            <a:endParaRPr lang="en-US"/>
          </a:p>
        </p:txBody>
      </p:sp>
    </p:spTree>
    <p:extLst>
      <p:ext uri="{BB962C8B-B14F-4D97-AF65-F5344CB8AC3E}">
        <p14:creationId xmlns:p14="http://schemas.microsoft.com/office/powerpoint/2010/main" val="15565068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112</a:t>
            </a:fld>
            <a:endParaRPr lang="en-US"/>
          </a:p>
        </p:txBody>
      </p:sp>
    </p:spTree>
    <p:extLst>
      <p:ext uri="{BB962C8B-B14F-4D97-AF65-F5344CB8AC3E}">
        <p14:creationId xmlns:p14="http://schemas.microsoft.com/office/powerpoint/2010/main" val="38783235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113</a:t>
            </a:fld>
            <a:endParaRPr lang="en-US"/>
          </a:p>
        </p:txBody>
      </p:sp>
    </p:spTree>
    <p:extLst>
      <p:ext uri="{BB962C8B-B14F-4D97-AF65-F5344CB8AC3E}">
        <p14:creationId xmlns:p14="http://schemas.microsoft.com/office/powerpoint/2010/main" val="34182291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Note:</a:t>
            </a:r>
          </a:p>
          <a:p>
            <a:r>
              <a:rPr lang="en-US" sz="1200" b="0" kern="1200" dirty="0" smtClean="0">
                <a:solidFill>
                  <a:schemeClr val="tx1"/>
                </a:solidFill>
                <a:effectLst/>
                <a:latin typeface="+mn-lt"/>
                <a:ea typeface="+mn-ea"/>
                <a:cs typeface="+mn-cs"/>
              </a:rPr>
              <a:t>Each installation should create its own roles and assign only those privileges that are needed, thus retaining detailed control of the privileges in use. This process also removes any need to adjust existing roles, privileges, or procedures whenever Oracle Database changes or removes roles that Oracle Database defines. For example, the CONNECT role now has only one privilege: CREATE SESSION.</a:t>
            </a:r>
          </a:p>
          <a:p>
            <a:r>
              <a:rPr lang="en-US" dirty="0" smtClean="0">
                <a:effectLst/>
              </a:rPr>
              <a:t/>
            </a:r>
            <a:br>
              <a:rPr lang="en-US" dirty="0" smtClean="0">
                <a:effectLst/>
              </a:rPr>
            </a:b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122</a:t>
            </a:fld>
            <a:endParaRPr lang="en-US"/>
          </a:p>
        </p:txBody>
      </p:sp>
    </p:spTree>
    <p:extLst>
      <p:ext uri="{BB962C8B-B14F-4D97-AF65-F5344CB8AC3E}">
        <p14:creationId xmlns:p14="http://schemas.microsoft.com/office/powerpoint/2010/main" val="153003870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123</a:t>
            </a:fld>
            <a:endParaRPr lang="en-US"/>
          </a:p>
        </p:txBody>
      </p:sp>
    </p:spTree>
    <p:extLst>
      <p:ext uri="{BB962C8B-B14F-4D97-AF65-F5344CB8AC3E}">
        <p14:creationId xmlns:p14="http://schemas.microsoft.com/office/powerpoint/2010/main" val="3908728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NOT IDENTIFIED Clause</a:t>
            </a:r>
          </a:p>
          <a:p>
            <a:r>
              <a:rPr lang="en-US" sz="1200" b="0" i="0" kern="1200" dirty="0" smtClean="0">
                <a:solidFill>
                  <a:schemeClr val="tx1"/>
                </a:solidFill>
                <a:effectLst/>
                <a:latin typeface="+mn-lt"/>
                <a:ea typeface="+mn-ea"/>
                <a:cs typeface="+mn-cs"/>
              </a:rPr>
              <a:t>Specify NOT IDENTIFIED to indicate that this role is authorized by the database and that no password is required to enable the role.</a:t>
            </a:r>
          </a:p>
          <a:p>
            <a:r>
              <a:rPr lang="en-US" sz="1200" b="1" i="0" kern="1200" dirty="0" smtClean="0">
                <a:solidFill>
                  <a:schemeClr val="tx1"/>
                </a:solidFill>
                <a:effectLst/>
                <a:latin typeface="+mn-lt"/>
                <a:ea typeface="+mn-ea"/>
                <a:cs typeface="+mn-cs"/>
              </a:rPr>
              <a:t>IDENTIFIED Clause</a:t>
            </a:r>
          </a:p>
          <a:p>
            <a:r>
              <a:rPr lang="en-US" sz="1200" b="0" i="0" kern="1200" dirty="0" smtClean="0">
                <a:solidFill>
                  <a:schemeClr val="tx1"/>
                </a:solidFill>
                <a:effectLst/>
                <a:latin typeface="+mn-lt"/>
                <a:ea typeface="+mn-ea"/>
                <a:cs typeface="+mn-cs"/>
              </a:rPr>
              <a:t>Use the IDENTIFIED clause to indicate that a user must be authorized by the specified method before the role is enabled with the SET ROLE statement.</a:t>
            </a:r>
          </a:p>
          <a:p>
            <a:r>
              <a:rPr lang="en-US" sz="1200" b="1" i="0" kern="1200" dirty="0" smtClean="0">
                <a:solidFill>
                  <a:schemeClr val="tx1"/>
                </a:solidFill>
                <a:effectLst/>
                <a:latin typeface="+mn-lt"/>
                <a:ea typeface="+mn-ea"/>
                <a:cs typeface="+mn-cs"/>
              </a:rPr>
              <a:t>BY </a:t>
            </a:r>
            <a:r>
              <a:rPr lang="en-US" sz="1200" b="1" i="1" kern="1200" dirty="0" smtClean="0">
                <a:solidFill>
                  <a:schemeClr val="tx1"/>
                </a:solidFill>
                <a:effectLst/>
                <a:latin typeface="+mn-lt"/>
                <a:ea typeface="+mn-ea"/>
                <a:cs typeface="+mn-cs"/>
              </a:rPr>
              <a:t>password</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BY </a:t>
            </a:r>
            <a:r>
              <a:rPr lang="en-US" sz="1200" b="0" i="1" kern="1200" dirty="0" smtClean="0">
                <a:solidFill>
                  <a:schemeClr val="tx1"/>
                </a:solidFill>
                <a:effectLst/>
                <a:latin typeface="+mn-lt"/>
                <a:ea typeface="+mn-ea"/>
                <a:cs typeface="+mn-cs"/>
              </a:rPr>
              <a:t>password</a:t>
            </a:r>
            <a:r>
              <a:rPr lang="en-US" sz="1200" b="0" i="0" kern="1200" dirty="0" smtClean="0">
                <a:solidFill>
                  <a:schemeClr val="tx1"/>
                </a:solidFill>
                <a:effectLst/>
                <a:latin typeface="+mn-lt"/>
                <a:ea typeface="+mn-ea"/>
                <a:cs typeface="+mn-cs"/>
              </a:rPr>
              <a:t> clause lets you create a </a:t>
            </a:r>
            <a:r>
              <a:rPr lang="en-US" sz="1200" b="1" i="0" kern="1200" dirty="0" smtClean="0">
                <a:solidFill>
                  <a:schemeClr val="tx1"/>
                </a:solidFill>
                <a:effectLst/>
                <a:latin typeface="+mn-lt"/>
                <a:ea typeface="+mn-ea"/>
                <a:cs typeface="+mn-cs"/>
              </a:rPr>
              <a:t>local role</a:t>
            </a:r>
            <a:r>
              <a:rPr lang="en-US" sz="1200" b="0" i="0" kern="1200" dirty="0" smtClean="0">
                <a:solidFill>
                  <a:schemeClr val="tx1"/>
                </a:solidFill>
                <a:effectLst/>
                <a:latin typeface="+mn-lt"/>
                <a:ea typeface="+mn-ea"/>
                <a:cs typeface="+mn-cs"/>
              </a:rPr>
              <a:t> and indicates that the user must specify the password to the database when enabling the role. The password can contain only single-byte characters from your database character set regardless of whether this character set also contains </a:t>
            </a:r>
            <a:r>
              <a:rPr lang="en-US" sz="1200" b="0" i="0" kern="1200" dirty="0" err="1" smtClean="0">
                <a:solidFill>
                  <a:schemeClr val="tx1"/>
                </a:solidFill>
                <a:effectLst/>
                <a:latin typeface="+mn-lt"/>
                <a:ea typeface="+mn-ea"/>
                <a:cs typeface="+mn-cs"/>
              </a:rPr>
              <a:t>multibyte</a:t>
            </a:r>
            <a:r>
              <a:rPr lang="en-US" sz="1200" b="0" i="0" kern="1200" dirty="0" smtClean="0">
                <a:solidFill>
                  <a:schemeClr val="tx1"/>
                </a:solidFill>
                <a:effectLst/>
                <a:latin typeface="+mn-lt"/>
                <a:ea typeface="+mn-ea"/>
                <a:cs typeface="+mn-cs"/>
              </a:rPr>
              <a:t> characters.</a:t>
            </a:r>
          </a:p>
          <a:p>
            <a:r>
              <a:rPr lang="en-US" sz="1200" b="1" i="0" kern="1200" dirty="0" smtClean="0">
                <a:solidFill>
                  <a:schemeClr val="tx1"/>
                </a:solidFill>
                <a:effectLst/>
                <a:latin typeface="+mn-lt"/>
                <a:ea typeface="+mn-ea"/>
                <a:cs typeface="+mn-cs"/>
              </a:rPr>
              <a:t>USING </a:t>
            </a:r>
            <a:r>
              <a:rPr lang="en-US" sz="1200" b="1" i="1" kern="1200" dirty="0" smtClean="0">
                <a:solidFill>
                  <a:schemeClr val="tx1"/>
                </a:solidFill>
                <a:effectLst/>
                <a:latin typeface="+mn-lt"/>
                <a:ea typeface="+mn-ea"/>
                <a:cs typeface="+mn-cs"/>
              </a:rPr>
              <a:t>package</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USING </a:t>
            </a:r>
            <a:r>
              <a:rPr lang="en-US" sz="1200" b="0" i="1" kern="1200" dirty="0" smtClean="0">
                <a:solidFill>
                  <a:schemeClr val="tx1"/>
                </a:solidFill>
                <a:effectLst/>
                <a:latin typeface="+mn-lt"/>
                <a:ea typeface="+mn-ea"/>
                <a:cs typeface="+mn-cs"/>
              </a:rPr>
              <a:t>package</a:t>
            </a:r>
            <a:r>
              <a:rPr lang="en-US" sz="1200" b="0" i="0" kern="1200" dirty="0" smtClean="0">
                <a:solidFill>
                  <a:schemeClr val="tx1"/>
                </a:solidFill>
                <a:effectLst/>
                <a:latin typeface="+mn-lt"/>
                <a:ea typeface="+mn-ea"/>
                <a:cs typeface="+mn-cs"/>
              </a:rPr>
              <a:t> clause lets you create an </a:t>
            </a:r>
            <a:r>
              <a:rPr lang="en-US" sz="1200" b="1" i="0" kern="1200" dirty="0" smtClean="0">
                <a:solidFill>
                  <a:schemeClr val="tx1"/>
                </a:solidFill>
                <a:effectLst/>
                <a:latin typeface="+mn-lt"/>
                <a:ea typeface="+mn-ea"/>
                <a:cs typeface="+mn-cs"/>
              </a:rPr>
              <a:t>application role</a:t>
            </a:r>
            <a:r>
              <a:rPr lang="en-US" sz="1200" b="0" i="0" kern="1200" dirty="0" smtClean="0">
                <a:solidFill>
                  <a:schemeClr val="tx1"/>
                </a:solidFill>
                <a:effectLst/>
                <a:latin typeface="+mn-lt"/>
                <a:ea typeface="+mn-ea"/>
                <a:cs typeface="+mn-cs"/>
              </a:rPr>
              <a:t>, which is a role that can be enabled only by applications using an authorized package. If you do not specify </a:t>
            </a:r>
            <a:r>
              <a:rPr lang="en-US" sz="1200" b="0" i="1" kern="1200" dirty="0" smtClean="0">
                <a:solidFill>
                  <a:schemeClr val="tx1"/>
                </a:solidFill>
                <a:effectLst/>
                <a:latin typeface="+mn-lt"/>
                <a:ea typeface="+mn-ea"/>
                <a:cs typeface="+mn-cs"/>
              </a:rPr>
              <a:t>schema</a:t>
            </a:r>
            <a:r>
              <a:rPr lang="en-US" sz="1200" b="0" i="0" kern="1200" dirty="0" smtClean="0">
                <a:solidFill>
                  <a:schemeClr val="tx1"/>
                </a:solidFill>
                <a:effectLst/>
                <a:latin typeface="+mn-lt"/>
                <a:ea typeface="+mn-ea"/>
                <a:cs typeface="+mn-cs"/>
              </a:rPr>
              <a:t>, then the database assumes the package is in your own schema.</a:t>
            </a:r>
          </a:p>
          <a:p>
            <a:r>
              <a:rPr lang="en-US" sz="1200" b="1" i="0" kern="1200" dirty="0" smtClean="0">
                <a:solidFill>
                  <a:schemeClr val="tx1"/>
                </a:solidFill>
                <a:effectLst/>
                <a:latin typeface="+mn-lt"/>
                <a:ea typeface="+mn-ea"/>
                <a:cs typeface="+mn-cs"/>
              </a:rPr>
              <a:t>Caution:</a:t>
            </a:r>
          </a:p>
          <a:p>
            <a:r>
              <a:rPr lang="en-US" sz="1200" b="0" i="0" kern="1200" dirty="0" smtClean="0">
                <a:solidFill>
                  <a:schemeClr val="tx1"/>
                </a:solidFill>
                <a:effectLst/>
                <a:latin typeface="+mn-lt"/>
                <a:ea typeface="+mn-ea"/>
                <a:cs typeface="+mn-cs"/>
              </a:rPr>
              <a:t>When you grant a role to a user, the role is granted as a default role for that user and is therefore enabled immediately upon logon. To retain the security benefits of an application role, you must ensure that the role is not a default role. Immediately after granting the application role to a user, issue an ALTER USER statement with the DEFAULT ROLE ALL EXCEPT </a:t>
            </a:r>
            <a:r>
              <a:rPr lang="en-US" sz="1200" b="0" i="1" kern="1200" dirty="0" smtClean="0">
                <a:solidFill>
                  <a:schemeClr val="tx1"/>
                </a:solidFill>
                <a:effectLst/>
                <a:latin typeface="+mn-lt"/>
                <a:ea typeface="+mn-ea"/>
                <a:cs typeface="+mn-cs"/>
              </a:rPr>
              <a:t>role</a:t>
            </a:r>
            <a:r>
              <a:rPr lang="en-US" sz="1200" b="0" i="0" kern="1200" dirty="0" smtClean="0">
                <a:solidFill>
                  <a:schemeClr val="tx1"/>
                </a:solidFill>
                <a:effectLst/>
                <a:latin typeface="+mn-lt"/>
                <a:ea typeface="+mn-ea"/>
                <a:cs typeface="+mn-cs"/>
              </a:rPr>
              <a:t> clause, specifying the application role. Doing so will enforce the rule that, in subsequent logons by the user, the role will not be enabled except by applications using the authorized package.</a:t>
            </a:r>
          </a:p>
          <a:p>
            <a:r>
              <a:rPr lang="en-US" sz="1200" b="1" i="0" kern="1200" dirty="0" smtClean="0">
                <a:solidFill>
                  <a:schemeClr val="tx1"/>
                </a:solidFill>
                <a:effectLst/>
                <a:latin typeface="+mn-lt"/>
                <a:ea typeface="+mn-ea"/>
                <a:cs typeface="+mn-cs"/>
              </a:rPr>
              <a:t>See Also:</a:t>
            </a:r>
          </a:p>
          <a:p>
            <a:r>
              <a:rPr lang="en-US" sz="1200" b="0" i="1" u="none" strike="noStrike" kern="1200" dirty="0" smtClean="0">
                <a:solidFill>
                  <a:schemeClr val="tx1"/>
                </a:solidFill>
                <a:effectLst/>
                <a:latin typeface="+mn-lt"/>
                <a:ea typeface="+mn-ea"/>
                <a:cs typeface="+mn-cs"/>
                <a:hlinkClick r:id="rId3"/>
              </a:rPr>
              <a:t>Oracle Database Security Guide</a:t>
            </a:r>
            <a:r>
              <a:rPr lang="en-US" sz="1200" b="0" i="0" kern="1200" dirty="0" smtClean="0">
                <a:solidFill>
                  <a:schemeClr val="tx1"/>
                </a:solidFill>
                <a:effectLst/>
                <a:latin typeface="+mn-lt"/>
                <a:ea typeface="+mn-ea"/>
                <a:cs typeface="+mn-cs"/>
              </a:rPr>
              <a:t> for information on creating a secure application role</a:t>
            </a:r>
          </a:p>
          <a:p>
            <a:r>
              <a:rPr lang="en-US" sz="1200" b="1" i="0" kern="1200" dirty="0" smtClean="0">
                <a:solidFill>
                  <a:schemeClr val="tx1"/>
                </a:solidFill>
                <a:effectLst/>
                <a:latin typeface="+mn-lt"/>
                <a:ea typeface="+mn-ea"/>
                <a:cs typeface="+mn-cs"/>
              </a:rPr>
              <a:t>EXTERNALLY </a:t>
            </a:r>
            <a:r>
              <a:rPr lang="en-US" sz="1200" b="0" i="0" kern="1200" dirty="0" smtClean="0">
                <a:solidFill>
                  <a:schemeClr val="tx1"/>
                </a:solidFill>
                <a:effectLst/>
                <a:latin typeface="+mn-lt"/>
                <a:ea typeface="+mn-ea"/>
                <a:cs typeface="+mn-cs"/>
              </a:rPr>
              <a:t>Specify EXTERNALLY to create an </a:t>
            </a:r>
            <a:r>
              <a:rPr lang="en-US" sz="1200" b="1" i="0" kern="1200" dirty="0" smtClean="0">
                <a:solidFill>
                  <a:schemeClr val="tx1"/>
                </a:solidFill>
                <a:effectLst/>
                <a:latin typeface="+mn-lt"/>
                <a:ea typeface="+mn-ea"/>
                <a:cs typeface="+mn-cs"/>
              </a:rPr>
              <a:t>external role.</a:t>
            </a:r>
            <a:r>
              <a:rPr lang="en-US" sz="1200" b="0" i="0" kern="1200" dirty="0" smtClean="0">
                <a:solidFill>
                  <a:schemeClr val="tx1"/>
                </a:solidFill>
                <a:effectLst/>
                <a:latin typeface="+mn-lt"/>
                <a:ea typeface="+mn-ea"/>
                <a:cs typeface="+mn-cs"/>
              </a:rPr>
              <a:t> An external user must be authorized by an external service, such as an operating system or third-party service, before enabling the role.</a:t>
            </a:r>
          </a:p>
          <a:p>
            <a:r>
              <a:rPr lang="en-US" sz="1200" b="0" i="0" kern="1200" dirty="0" smtClean="0">
                <a:solidFill>
                  <a:schemeClr val="tx1"/>
                </a:solidFill>
                <a:effectLst/>
                <a:latin typeface="+mn-lt"/>
                <a:ea typeface="+mn-ea"/>
                <a:cs typeface="+mn-cs"/>
              </a:rPr>
              <a:t>Depending on the operating system, the user may have to specify a password to the operating system before the role is enabled.</a:t>
            </a:r>
          </a:p>
          <a:p>
            <a:r>
              <a:rPr lang="en-US" sz="1200" b="1" i="0" kern="1200" dirty="0" smtClean="0">
                <a:solidFill>
                  <a:schemeClr val="tx1"/>
                </a:solidFill>
                <a:effectLst/>
                <a:latin typeface="+mn-lt"/>
                <a:ea typeface="+mn-ea"/>
                <a:cs typeface="+mn-cs"/>
              </a:rPr>
              <a:t>GLOBALLY </a:t>
            </a:r>
            <a:r>
              <a:rPr lang="en-US" sz="1200" b="0" i="0" kern="1200" dirty="0" smtClean="0">
                <a:solidFill>
                  <a:schemeClr val="tx1"/>
                </a:solidFill>
                <a:effectLst/>
                <a:latin typeface="+mn-lt"/>
                <a:ea typeface="+mn-ea"/>
                <a:cs typeface="+mn-cs"/>
              </a:rPr>
              <a:t>Specify GLOBALLY to create a </a:t>
            </a:r>
            <a:r>
              <a:rPr lang="en-US" sz="1200" b="1" i="0" kern="1200" dirty="0" smtClean="0">
                <a:solidFill>
                  <a:schemeClr val="tx1"/>
                </a:solidFill>
                <a:effectLst/>
                <a:latin typeface="+mn-lt"/>
                <a:ea typeface="+mn-ea"/>
                <a:cs typeface="+mn-cs"/>
              </a:rPr>
              <a:t>global role.</a:t>
            </a:r>
            <a:r>
              <a:rPr lang="en-US" sz="1200" b="0" i="0" kern="1200" dirty="0" smtClean="0">
                <a:solidFill>
                  <a:schemeClr val="tx1"/>
                </a:solidFill>
                <a:effectLst/>
                <a:latin typeface="+mn-lt"/>
                <a:ea typeface="+mn-ea"/>
                <a:cs typeface="+mn-cs"/>
              </a:rPr>
              <a:t> A global user must be authorized to use the role by the enterprise directory service before the role is enabled at login.</a:t>
            </a:r>
          </a:p>
          <a:p>
            <a:r>
              <a:rPr lang="en-US" sz="1200" b="0" i="0" kern="1200" dirty="0" smtClean="0">
                <a:solidFill>
                  <a:schemeClr val="tx1"/>
                </a:solidFill>
                <a:effectLst/>
                <a:latin typeface="+mn-lt"/>
                <a:ea typeface="+mn-ea"/>
                <a:cs typeface="+mn-cs"/>
              </a:rPr>
              <a:t>If you omit both the NOT IDENTIFIED clause and the IDENTIFIED clause, then the role defaults to NOT IDENTIFIED.</a:t>
            </a:r>
          </a:p>
          <a:p>
            <a:r>
              <a:rPr lang="en-US" sz="1200" b="1" i="0" kern="1200" dirty="0" smtClean="0">
                <a:solidFill>
                  <a:schemeClr val="tx1"/>
                </a:solidFill>
                <a:effectLst/>
                <a:latin typeface="+mn-lt"/>
                <a:ea typeface="+mn-ea"/>
                <a:cs typeface="+mn-cs"/>
              </a:rPr>
              <a:t>Examples</a:t>
            </a:r>
          </a:p>
          <a:p>
            <a:r>
              <a:rPr lang="en-US" sz="1200" b="1" i="0" kern="1200" dirty="0" smtClean="0">
                <a:solidFill>
                  <a:schemeClr val="tx1"/>
                </a:solidFill>
                <a:effectLst/>
                <a:latin typeface="+mn-lt"/>
                <a:ea typeface="+mn-ea"/>
                <a:cs typeface="+mn-cs"/>
              </a:rPr>
              <a:t>Creating a Role: Example </a:t>
            </a:r>
            <a:r>
              <a:rPr lang="en-US" sz="1200" b="0" i="0" kern="1200" dirty="0" smtClean="0">
                <a:solidFill>
                  <a:schemeClr val="tx1"/>
                </a:solidFill>
                <a:effectLst/>
                <a:latin typeface="+mn-lt"/>
                <a:ea typeface="+mn-ea"/>
                <a:cs typeface="+mn-cs"/>
              </a:rPr>
              <a:t>The following statement creates the role </a:t>
            </a:r>
            <a:r>
              <a:rPr lang="en-US" sz="1200" b="0" i="0" kern="1200" dirty="0" err="1" smtClean="0">
                <a:solidFill>
                  <a:schemeClr val="tx1"/>
                </a:solidFill>
                <a:effectLst/>
                <a:latin typeface="+mn-lt"/>
                <a:ea typeface="+mn-ea"/>
                <a:cs typeface="+mn-cs"/>
              </a:rPr>
              <a:t>dw_manager</a:t>
            </a:r>
            <a:r>
              <a:rPr lang="en-US" sz="1200" b="0" i="0" kern="1200" dirty="0" smtClean="0">
                <a:solidFill>
                  <a:schemeClr val="tx1"/>
                </a:solidFill>
                <a:effectLst/>
                <a:latin typeface="+mn-lt"/>
                <a:ea typeface="+mn-ea"/>
                <a:cs typeface="+mn-cs"/>
              </a:rPr>
              <a:t>:</a:t>
            </a:r>
          </a:p>
          <a:p>
            <a:r>
              <a:rPr lang="en-US" dirty="0" smtClean="0"/>
              <a:t>CREATE ROLE </a:t>
            </a:r>
            <a:r>
              <a:rPr lang="en-US" dirty="0" err="1" smtClean="0"/>
              <a:t>dw_manager</a:t>
            </a:r>
            <a:r>
              <a:rPr lang="en-US" dirty="0" smtClean="0"/>
              <a:t>; </a:t>
            </a:r>
            <a:r>
              <a:rPr lang="en-US" sz="1200" b="0" i="0" kern="1200" dirty="0" smtClean="0">
                <a:solidFill>
                  <a:schemeClr val="tx1"/>
                </a:solidFill>
                <a:effectLst/>
                <a:latin typeface="+mn-lt"/>
                <a:ea typeface="+mn-ea"/>
                <a:cs typeface="+mn-cs"/>
              </a:rPr>
              <a:t>Users who are subsequently granted the </a:t>
            </a:r>
            <a:r>
              <a:rPr lang="en-US" sz="1200" b="0" i="0" kern="1200" dirty="0" err="1" smtClean="0">
                <a:solidFill>
                  <a:schemeClr val="tx1"/>
                </a:solidFill>
                <a:effectLst/>
                <a:latin typeface="+mn-lt"/>
                <a:ea typeface="+mn-ea"/>
                <a:cs typeface="+mn-cs"/>
              </a:rPr>
              <a:t>dw_manager</a:t>
            </a:r>
            <a:r>
              <a:rPr lang="en-US" sz="1200" b="0" i="0" kern="1200" dirty="0" smtClean="0">
                <a:solidFill>
                  <a:schemeClr val="tx1"/>
                </a:solidFill>
                <a:effectLst/>
                <a:latin typeface="+mn-lt"/>
                <a:ea typeface="+mn-ea"/>
                <a:cs typeface="+mn-cs"/>
              </a:rPr>
              <a:t> role will inherit all of the privileges that have been granted to this role.</a:t>
            </a:r>
          </a:p>
          <a:p>
            <a:r>
              <a:rPr lang="en-US" sz="1200" b="0" i="0" kern="1200" dirty="0" smtClean="0">
                <a:solidFill>
                  <a:schemeClr val="tx1"/>
                </a:solidFill>
                <a:effectLst/>
                <a:latin typeface="+mn-lt"/>
                <a:ea typeface="+mn-ea"/>
                <a:cs typeface="+mn-cs"/>
              </a:rPr>
              <a:t>You can add a layer of security to roles by specifying a password, as in the following example:</a:t>
            </a:r>
          </a:p>
          <a:p>
            <a:r>
              <a:rPr lang="en-US" dirty="0" smtClean="0"/>
              <a:t>CREATE ROLE </a:t>
            </a:r>
            <a:r>
              <a:rPr lang="en-US" dirty="0" err="1" smtClean="0"/>
              <a:t>dw_manager</a:t>
            </a:r>
            <a:r>
              <a:rPr lang="en-US" dirty="0" smtClean="0"/>
              <a:t> IDENTIFIED BY warehouse; </a:t>
            </a:r>
            <a:r>
              <a:rPr lang="en-US" sz="1200" b="0" i="0" kern="1200" dirty="0" smtClean="0">
                <a:solidFill>
                  <a:schemeClr val="tx1"/>
                </a:solidFill>
                <a:effectLst/>
                <a:latin typeface="+mn-lt"/>
                <a:ea typeface="+mn-ea"/>
                <a:cs typeface="+mn-cs"/>
              </a:rPr>
              <a:t>Users who are subsequently granted the </a:t>
            </a:r>
            <a:r>
              <a:rPr lang="en-US" sz="1200" b="0" i="0" kern="1200" dirty="0" err="1" smtClean="0">
                <a:solidFill>
                  <a:schemeClr val="tx1"/>
                </a:solidFill>
                <a:effectLst/>
                <a:latin typeface="+mn-lt"/>
                <a:ea typeface="+mn-ea"/>
                <a:cs typeface="+mn-cs"/>
              </a:rPr>
              <a:t>dw_manager</a:t>
            </a:r>
            <a:r>
              <a:rPr lang="en-US" sz="1200" b="0" i="0" kern="1200" dirty="0" smtClean="0">
                <a:solidFill>
                  <a:schemeClr val="tx1"/>
                </a:solidFill>
                <a:effectLst/>
                <a:latin typeface="+mn-lt"/>
                <a:ea typeface="+mn-ea"/>
                <a:cs typeface="+mn-cs"/>
              </a:rPr>
              <a:t> role must specify the password warehouse to enable the role with the SET ROLE statement.</a:t>
            </a:r>
          </a:p>
          <a:p>
            <a:r>
              <a:rPr lang="en-US" sz="1200" b="0" i="0" kern="1200" dirty="0" smtClean="0">
                <a:solidFill>
                  <a:schemeClr val="tx1"/>
                </a:solidFill>
                <a:effectLst/>
                <a:latin typeface="+mn-lt"/>
                <a:ea typeface="+mn-ea"/>
                <a:cs typeface="+mn-cs"/>
              </a:rPr>
              <a:t>The following statement creates global role </a:t>
            </a:r>
            <a:r>
              <a:rPr lang="en-US" sz="1200" b="0" i="0" kern="1200" dirty="0" err="1" smtClean="0">
                <a:solidFill>
                  <a:schemeClr val="tx1"/>
                </a:solidFill>
                <a:effectLst/>
                <a:latin typeface="+mn-lt"/>
                <a:ea typeface="+mn-ea"/>
                <a:cs typeface="+mn-cs"/>
              </a:rPr>
              <a:t>warehouse_user</a:t>
            </a:r>
            <a:r>
              <a:rPr lang="en-US" sz="1200" b="0" i="0" kern="1200" dirty="0" smtClean="0">
                <a:solidFill>
                  <a:schemeClr val="tx1"/>
                </a:solidFill>
                <a:effectLst/>
                <a:latin typeface="+mn-lt"/>
                <a:ea typeface="+mn-ea"/>
                <a:cs typeface="+mn-cs"/>
              </a:rPr>
              <a:t>:</a:t>
            </a:r>
          </a:p>
          <a:p>
            <a:r>
              <a:rPr lang="en-US" dirty="0" smtClean="0"/>
              <a:t>CREATE ROLE </a:t>
            </a:r>
            <a:r>
              <a:rPr lang="en-US" dirty="0" err="1" smtClean="0"/>
              <a:t>warehouse_user</a:t>
            </a:r>
            <a:r>
              <a:rPr lang="en-US" dirty="0" smtClean="0"/>
              <a:t> IDENTIFIED GLOBALLY; </a:t>
            </a:r>
            <a:r>
              <a:rPr lang="en-US" sz="1200" b="0" i="0" kern="1200" dirty="0" smtClean="0">
                <a:solidFill>
                  <a:schemeClr val="tx1"/>
                </a:solidFill>
                <a:effectLst/>
                <a:latin typeface="+mn-lt"/>
                <a:ea typeface="+mn-ea"/>
                <a:cs typeface="+mn-cs"/>
              </a:rPr>
              <a:t>The following statement creates the same role as an external role:</a:t>
            </a:r>
          </a:p>
          <a:p>
            <a:r>
              <a:rPr lang="en-US" dirty="0" smtClean="0"/>
              <a:t>CREATE ROLE </a:t>
            </a:r>
            <a:r>
              <a:rPr lang="en-US" dirty="0" err="1" smtClean="0"/>
              <a:t>warehouse_user</a:t>
            </a:r>
            <a:r>
              <a:rPr lang="en-US" dirty="0" smtClean="0"/>
              <a:t> IDENTIFIED EXTERNALLY;</a:t>
            </a: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124</a:t>
            </a:fld>
            <a:endParaRPr lang="en-US"/>
          </a:p>
        </p:txBody>
      </p:sp>
    </p:spTree>
    <p:extLst>
      <p:ext uri="{BB962C8B-B14F-4D97-AF65-F5344CB8AC3E}">
        <p14:creationId xmlns:p14="http://schemas.microsoft.com/office/powerpoint/2010/main" val="336533435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125</a:t>
            </a:fld>
            <a:endParaRPr lang="en-US"/>
          </a:p>
        </p:txBody>
      </p:sp>
    </p:spTree>
    <p:extLst>
      <p:ext uri="{BB962C8B-B14F-4D97-AF65-F5344CB8AC3E}">
        <p14:creationId xmlns:p14="http://schemas.microsoft.com/office/powerpoint/2010/main" val="2550415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15</a:t>
            </a:fld>
            <a:endParaRPr lang="en-US"/>
          </a:p>
        </p:txBody>
      </p:sp>
    </p:spTree>
    <p:extLst>
      <p:ext uri="{BB962C8B-B14F-4D97-AF65-F5344CB8AC3E}">
        <p14:creationId xmlns:p14="http://schemas.microsoft.com/office/powerpoint/2010/main" val="33454866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err="1" smtClean="0">
                <a:solidFill>
                  <a:schemeClr val="tx1"/>
                </a:solidFill>
                <a:effectLst/>
                <a:latin typeface="+mn-lt"/>
                <a:ea typeface="+mn-ea"/>
                <a:cs typeface="+mn-cs"/>
                <a:hlinkClick r:id="rId3" action="ppaction://hlinkfile"/>
              </a:rPr>
              <a:t>Ví</a:t>
            </a:r>
            <a:r>
              <a:rPr lang="en-US" sz="1200" u="none" strike="noStrike" kern="1200" dirty="0" smtClean="0">
                <a:solidFill>
                  <a:schemeClr val="tx1"/>
                </a:solidFill>
                <a:effectLst/>
                <a:latin typeface="+mn-lt"/>
                <a:ea typeface="+mn-ea"/>
                <a:cs typeface="+mn-cs"/>
                <a:hlinkClick r:id="rId3" action="ppaction://hlinkfile"/>
              </a:rPr>
              <a:t> </a:t>
            </a:r>
            <a:r>
              <a:rPr lang="en-US" sz="1200" u="none" strike="noStrike" kern="1200" dirty="0" err="1" smtClean="0">
                <a:solidFill>
                  <a:schemeClr val="tx1"/>
                </a:solidFill>
                <a:effectLst/>
                <a:latin typeface="+mn-lt"/>
                <a:ea typeface="+mn-ea"/>
                <a:cs typeface="+mn-cs"/>
                <a:hlinkClick r:id="rId3" action="ppaction://hlinkfile"/>
              </a:rPr>
              <a:t>dụ</a:t>
            </a:r>
            <a:r>
              <a:rPr lang="en-US" sz="1200" u="none" strike="noStrike" kern="1200" dirty="0" smtClean="0">
                <a:solidFill>
                  <a:schemeClr val="tx1"/>
                </a:solidFill>
                <a:effectLst/>
                <a:latin typeface="+mn-lt"/>
                <a:ea typeface="+mn-ea"/>
                <a:cs typeface="+mn-cs"/>
                <a:hlinkClick r:id="rId3" action="ppaction://hlinkfile"/>
              </a:rPr>
              <a:t> 4–2, "Creating a User Role Authorized by a Password"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trang</a:t>
            </a:r>
            <a:r>
              <a:rPr lang="en-US" sz="1200" kern="1200" dirty="0" smtClean="0">
                <a:solidFill>
                  <a:schemeClr val="tx1"/>
                </a:solidFill>
                <a:effectLst/>
                <a:latin typeface="+mn-lt"/>
                <a:ea typeface="+mn-ea"/>
                <a:cs typeface="+mn-cs"/>
              </a:rPr>
              <a:t> 4-17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thấy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câu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lệnh</a:t>
            </a:r>
            <a:r>
              <a:rPr lang="en-US" sz="1200" kern="1200" dirty="0" smtClean="0">
                <a:solidFill>
                  <a:schemeClr val="tx1"/>
                </a:solidFill>
                <a:effectLst/>
                <a:latin typeface="+mn-lt"/>
                <a:ea typeface="+mn-ea"/>
                <a:cs typeface="+mn-cs"/>
              </a:rPr>
              <a:t> CREATE ROLE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gọi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khẩu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endParaRPr lang="en-US" sz="1200" kern="1200" dirty="0" smtClean="0">
              <a:solidFill>
                <a:schemeClr val="tx1"/>
              </a:solidFill>
              <a:effectLst/>
              <a:latin typeface="+mn-lt"/>
              <a:ea typeface="+mn-ea"/>
              <a:cs typeface="+mn-cs"/>
            </a:endParaRPr>
          </a:p>
          <a:p>
            <a:r>
              <a:rPr lang="en-US" sz="1200" b="1" kern="1200" dirty="0" err="1" smtClean="0">
                <a:solidFill>
                  <a:schemeClr val="tx1"/>
                </a:solidFill>
                <a:effectLst/>
                <a:latin typeface="+mn-lt"/>
                <a:ea typeface="+mn-ea"/>
                <a:cs typeface="+mn-cs"/>
              </a:rPr>
              <a:t>Chú</a:t>
            </a:r>
            <a:r>
              <a:rPr lang="en-US" sz="1200" b="1" kern="1200" dirty="0" smtClean="0">
                <a:solidFill>
                  <a:schemeClr val="tx1"/>
                </a:solidFill>
                <a:effectLst/>
                <a:latin typeface="+mn-lt"/>
                <a:ea typeface="+mn-ea"/>
                <a:cs typeface="+mn-cs"/>
              </a:rPr>
              <a:t> ý: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byte,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khẩu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gồm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byte.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byte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khẩu</a:t>
            </a:r>
            <a:r>
              <a:rPr lang="en-US" sz="1200" kern="1200" dirty="0" smtClean="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126</a:t>
            </a:fld>
            <a:endParaRPr lang="en-US"/>
          </a:p>
        </p:txBody>
      </p:sp>
    </p:spTree>
    <p:extLst>
      <p:ext uri="{BB962C8B-B14F-4D97-AF65-F5344CB8AC3E}">
        <p14:creationId xmlns:p14="http://schemas.microsoft.com/office/powerpoint/2010/main" val="31303873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127</a:t>
            </a:fld>
            <a:endParaRPr lang="en-US"/>
          </a:p>
        </p:txBody>
      </p:sp>
    </p:spTree>
    <p:extLst>
      <p:ext uri="{BB962C8B-B14F-4D97-AF65-F5344CB8AC3E}">
        <p14:creationId xmlns:p14="http://schemas.microsoft.com/office/powerpoint/2010/main" val="39666202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128</a:t>
            </a:fld>
            <a:endParaRPr lang="en-US"/>
          </a:p>
        </p:txBody>
      </p:sp>
    </p:spTree>
    <p:extLst>
      <p:ext uri="{BB962C8B-B14F-4D97-AF65-F5344CB8AC3E}">
        <p14:creationId xmlns:p14="http://schemas.microsoft.com/office/powerpoint/2010/main" val="9033901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129</a:t>
            </a:fld>
            <a:endParaRPr lang="en-US"/>
          </a:p>
        </p:txBody>
      </p:sp>
    </p:spTree>
    <p:extLst>
      <p:ext uri="{BB962C8B-B14F-4D97-AF65-F5344CB8AC3E}">
        <p14:creationId xmlns:p14="http://schemas.microsoft.com/office/powerpoint/2010/main" val="18857154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130</a:t>
            </a:fld>
            <a:endParaRPr lang="en-US"/>
          </a:p>
        </p:txBody>
      </p:sp>
    </p:spTree>
    <p:extLst>
      <p:ext uri="{BB962C8B-B14F-4D97-AF65-F5344CB8AC3E}">
        <p14:creationId xmlns:p14="http://schemas.microsoft.com/office/powerpoint/2010/main" val="247168008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131</a:t>
            </a:fld>
            <a:endParaRPr lang="en-US"/>
          </a:p>
        </p:txBody>
      </p:sp>
    </p:spTree>
    <p:extLst>
      <p:ext uri="{BB962C8B-B14F-4D97-AF65-F5344CB8AC3E}">
        <p14:creationId xmlns:p14="http://schemas.microsoft.com/office/powerpoint/2010/main" val="256198314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smtClean="0">
                <a:solidFill>
                  <a:schemeClr val="tx1"/>
                </a:solidFill>
                <a:effectLst/>
                <a:latin typeface="+mn-lt"/>
                <a:ea typeface="+mn-ea"/>
                <a:cs typeface="+mn-cs"/>
              </a:rPr>
              <a:t>Bạn</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cấp</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vai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trò</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cho</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hoặc</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thu</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hồi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vai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trò</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từ</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người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dùng</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hoặc</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các</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vai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trò</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khác</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bằng</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cách</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sử</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dụng</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một</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trong</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các</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phương</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pháp</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sau</a:t>
            </a:r>
            <a:r>
              <a:rPr lang="en-US" sz="1200" b="0" kern="1200" dirty="0" smtClean="0">
                <a:solidFill>
                  <a:schemeClr val="tx1"/>
                </a:solidFill>
                <a:effectLst/>
                <a:latin typeface="+mn-lt"/>
                <a:ea typeface="+mn-ea"/>
                <a:cs typeface="+mn-cs"/>
              </a:rPr>
              <a:t>:</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Kiểm</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soát</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cơ</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sở</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dữ</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liệu</a:t>
            </a:r>
            <a:r>
              <a:rPr lang="en-US" sz="1200" b="0" kern="1200" dirty="0" smtClean="0">
                <a:solidFill>
                  <a:schemeClr val="tx1"/>
                </a:solidFill>
                <a:effectLst/>
                <a:latin typeface="+mn-lt"/>
                <a:ea typeface="+mn-ea"/>
                <a:cs typeface="+mn-cs"/>
              </a:rPr>
              <a:t> Oracle Enterprise Manager</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Các</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câu</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lệnh</a:t>
            </a:r>
            <a:r>
              <a:rPr lang="en-US" sz="1200" b="0" kern="1200" dirty="0" smtClean="0">
                <a:solidFill>
                  <a:schemeClr val="tx1"/>
                </a:solidFill>
                <a:effectLst/>
                <a:latin typeface="+mn-lt"/>
                <a:ea typeface="+mn-ea"/>
                <a:cs typeface="+mn-cs"/>
              </a:rPr>
              <a:t> SQL GRANT </a:t>
            </a:r>
            <a:r>
              <a:rPr lang="en-US" sz="1200" b="0" kern="1200" dirty="0" err="1" smtClean="0">
                <a:solidFill>
                  <a:schemeClr val="tx1"/>
                </a:solidFill>
                <a:effectLst/>
                <a:latin typeface="+mn-lt"/>
                <a:ea typeface="+mn-ea"/>
                <a:cs typeface="+mn-cs"/>
              </a:rPr>
              <a:t>và</a:t>
            </a:r>
            <a:r>
              <a:rPr lang="en-US" sz="1200" b="0" kern="1200" dirty="0" smtClean="0">
                <a:solidFill>
                  <a:schemeClr val="tx1"/>
                </a:solidFill>
                <a:effectLst/>
                <a:latin typeface="+mn-lt"/>
                <a:ea typeface="+mn-ea"/>
                <a:cs typeface="+mn-cs"/>
              </a:rPr>
              <a:t> REVOKE</a:t>
            </a:r>
            <a:endParaRPr lang="en-US" sz="1200" b="1" kern="1200" dirty="0" smtClean="0">
              <a:solidFill>
                <a:schemeClr val="tx1"/>
              </a:solidFill>
              <a:effectLst/>
              <a:latin typeface="+mn-lt"/>
              <a:ea typeface="+mn-ea"/>
              <a:cs typeface="+mn-cs"/>
            </a:endParaRPr>
          </a:p>
          <a:p>
            <a:r>
              <a:rPr lang="en-US" sz="1200" b="0" kern="1200" dirty="0" err="1" smtClean="0">
                <a:solidFill>
                  <a:schemeClr val="tx1"/>
                </a:solidFill>
                <a:effectLst/>
                <a:latin typeface="+mn-lt"/>
                <a:ea typeface="+mn-ea"/>
                <a:cs typeface="+mn-cs"/>
              </a:rPr>
              <a:t>Các</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đặc</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quyền</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được</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cấp</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và</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thu</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hồi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từ</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các</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vai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trò</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bằng</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cách</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sử</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dụng</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các</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tùy</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chọn</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tương</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tự</a:t>
            </a:r>
            <a:r>
              <a:rPr lang="en-US" sz="1200" b="0" kern="1200" dirty="0" smtClean="0">
                <a:solidFill>
                  <a:schemeClr val="tx1"/>
                </a:solidFill>
                <a:effectLst/>
                <a:latin typeface="+mn-lt"/>
                <a:ea typeface="+mn-ea"/>
                <a:cs typeface="+mn-cs"/>
              </a:rPr>
              <a:t>.</a:t>
            </a:r>
            <a:endParaRPr lang="en-US" sz="1200" b="1" kern="1200" dirty="0" smtClean="0">
              <a:solidFill>
                <a:schemeClr val="tx1"/>
              </a:solidFill>
              <a:effectLst/>
              <a:latin typeface="+mn-lt"/>
              <a:ea typeface="+mn-ea"/>
              <a:cs typeface="+mn-cs"/>
            </a:endParaRPr>
          </a:p>
          <a:p>
            <a:r>
              <a:rPr lang="en-US" sz="1200" b="0" kern="1200" dirty="0" err="1" smtClean="0">
                <a:solidFill>
                  <a:schemeClr val="tx1"/>
                </a:solidFill>
                <a:effectLst/>
                <a:latin typeface="+mn-lt"/>
                <a:ea typeface="+mn-ea"/>
                <a:cs typeface="+mn-cs"/>
              </a:rPr>
              <a:t>Bạn</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không</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thể</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cấp</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một</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vai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trò</a:t>
            </a:r>
            <a:r>
              <a:rPr lang="en-US" sz="1200" b="0" kern="1200" dirty="0" smtClean="0">
                <a:solidFill>
                  <a:schemeClr val="tx1"/>
                </a:solidFill>
                <a:effectLst/>
                <a:latin typeface="+mn-lt"/>
                <a:ea typeface="+mn-ea"/>
                <a:cs typeface="+mn-cs"/>
              </a:rPr>
              <a:t> an </a:t>
            </a:r>
            <a:r>
              <a:rPr lang="en-US" sz="1200" b="0" kern="1200" dirty="0" err="1" smtClean="0">
                <a:solidFill>
                  <a:schemeClr val="tx1"/>
                </a:solidFill>
                <a:effectLst/>
                <a:latin typeface="+mn-lt"/>
                <a:ea typeface="+mn-ea"/>
                <a:cs typeface="+mn-cs"/>
              </a:rPr>
              <a:t>toàn</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có</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nghĩa</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là</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một</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vai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trò</a:t>
            </a:r>
            <a:r>
              <a:rPr lang="en-US" sz="1200" b="0" kern="1200" dirty="0" smtClean="0">
                <a:solidFill>
                  <a:schemeClr val="tx1"/>
                </a:solidFill>
                <a:effectLst/>
                <a:latin typeface="+mn-lt"/>
                <a:ea typeface="+mn-ea"/>
                <a:cs typeface="+mn-cs"/>
              </a:rPr>
              <a:t> IDENTIFIED BY, </a:t>
            </a:r>
            <a:r>
              <a:rPr lang="en-US" sz="1200" b="0" kern="1200" dirty="0" err="1" smtClean="0">
                <a:solidFill>
                  <a:schemeClr val="tx1"/>
                </a:solidFill>
                <a:effectLst/>
                <a:latin typeface="+mn-lt"/>
                <a:ea typeface="+mn-ea"/>
                <a:cs typeface="+mn-cs"/>
              </a:rPr>
              <a:t>vai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trò</a:t>
            </a:r>
            <a:r>
              <a:rPr lang="en-US" sz="1200" b="0" kern="1200" dirty="0" smtClean="0">
                <a:solidFill>
                  <a:schemeClr val="tx1"/>
                </a:solidFill>
                <a:effectLst/>
                <a:latin typeface="+mn-lt"/>
                <a:ea typeface="+mn-ea"/>
                <a:cs typeface="+mn-cs"/>
              </a:rPr>
              <a:t> USALIFIED USING, </a:t>
            </a:r>
            <a:r>
              <a:rPr lang="en-US" sz="1200" b="0" kern="1200" dirty="0" err="1" smtClean="0">
                <a:solidFill>
                  <a:schemeClr val="tx1"/>
                </a:solidFill>
                <a:effectLst/>
                <a:latin typeface="+mn-lt"/>
                <a:ea typeface="+mn-ea"/>
                <a:cs typeface="+mn-cs"/>
              </a:rPr>
              <a:t>hoặc</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vai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trò</a:t>
            </a:r>
            <a:r>
              <a:rPr lang="en-US" sz="1200" b="0" kern="1200" dirty="0" smtClean="0">
                <a:solidFill>
                  <a:schemeClr val="tx1"/>
                </a:solidFill>
                <a:effectLst/>
                <a:latin typeface="+mn-lt"/>
                <a:ea typeface="+mn-ea"/>
                <a:cs typeface="+mn-cs"/>
              </a:rPr>
              <a:t> NGOẠI TỆ ĐƯỢC XÁC ĐỊNH) </a:t>
            </a:r>
            <a:r>
              <a:rPr lang="en-US" sz="1200" b="0" kern="1200" dirty="0" err="1" smtClean="0">
                <a:solidFill>
                  <a:schemeClr val="tx1"/>
                </a:solidFill>
                <a:effectLst/>
                <a:latin typeface="+mn-lt"/>
                <a:ea typeface="+mn-ea"/>
                <a:cs typeface="+mn-cs"/>
              </a:rPr>
              <a:t>với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vai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trò</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không</a:t>
            </a:r>
            <a:r>
              <a:rPr lang="en-US" sz="1200" b="0" kern="1200" dirty="0" smtClean="0">
                <a:solidFill>
                  <a:schemeClr val="tx1"/>
                </a:solidFill>
                <a:effectLst/>
                <a:latin typeface="+mn-lt"/>
                <a:ea typeface="+mn-ea"/>
                <a:cs typeface="+mn-cs"/>
              </a:rPr>
              <a:t> an </a:t>
            </a:r>
            <a:r>
              <a:rPr lang="en-US" sz="1200" b="0" kern="1200" dirty="0" err="1" smtClean="0">
                <a:solidFill>
                  <a:schemeClr val="tx1"/>
                </a:solidFill>
                <a:effectLst/>
                <a:latin typeface="+mn-lt"/>
                <a:ea typeface="+mn-ea"/>
                <a:cs typeface="+mn-cs"/>
              </a:rPr>
              <a:t>toàn</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Bạn</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có</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thể</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sử</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dụng</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câu</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lệnh</a:t>
            </a:r>
            <a:r>
              <a:rPr lang="en-US" sz="1200" b="0" kern="1200" dirty="0" smtClean="0">
                <a:solidFill>
                  <a:schemeClr val="tx1"/>
                </a:solidFill>
                <a:effectLst/>
                <a:latin typeface="+mn-lt"/>
                <a:ea typeface="+mn-ea"/>
                <a:cs typeface="+mn-cs"/>
              </a:rPr>
              <a:t> SET ROLE </a:t>
            </a:r>
            <a:r>
              <a:rPr lang="en-US" sz="1200" b="0" kern="1200" dirty="0" err="1" smtClean="0">
                <a:solidFill>
                  <a:schemeClr val="tx1"/>
                </a:solidFill>
                <a:effectLst/>
                <a:latin typeface="+mn-lt"/>
                <a:ea typeface="+mn-ea"/>
                <a:cs typeface="+mn-cs"/>
              </a:rPr>
              <a:t>để</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kích</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hoạt</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vai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trò</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bảo</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mật</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cho</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phiên</a:t>
            </a:r>
            <a:r>
              <a:rPr lang="en-US" sz="1200" b="0" kern="1200" dirty="0" smtClean="0">
                <a:solidFill>
                  <a:schemeClr val="tx1"/>
                </a:solidFill>
                <a:effectLst/>
                <a:latin typeface="+mn-lt"/>
                <a:ea typeface="+mn-ea"/>
                <a:cs typeface="+mn-cs"/>
              </a:rPr>
              <a:t>.</a:t>
            </a:r>
            <a:endParaRPr lang="en-US" sz="12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grant roles to (or revoke roles from) users or other roles by using either of the following methods:</a:t>
            </a:r>
          </a:p>
          <a:p>
            <a:r>
              <a:rPr lang="en-US" sz="1200" kern="1200" dirty="0" smtClean="0">
                <a:solidFill>
                  <a:schemeClr val="tx1"/>
                </a:solidFill>
                <a:effectLst/>
                <a:latin typeface="+mn-lt"/>
                <a:ea typeface="+mn-ea"/>
                <a:cs typeface="+mn-cs"/>
              </a:rPr>
              <a:t>■ Oracle Enterprise Manager Database Control</a:t>
            </a:r>
          </a:p>
          <a:p>
            <a:r>
              <a:rPr lang="en-US" sz="1200" kern="1200" dirty="0" smtClean="0">
                <a:solidFill>
                  <a:schemeClr val="tx1"/>
                </a:solidFill>
                <a:effectLst/>
                <a:latin typeface="+mn-lt"/>
                <a:ea typeface="+mn-ea"/>
                <a:cs typeface="+mn-cs"/>
              </a:rPr>
              <a:t>■ The GRANT and REVOKE SQL statements</a:t>
            </a:r>
          </a:p>
          <a:p>
            <a:r>
              <a:rPr lang="en-US" sz="1200" kern="1200" dirty="0" smtClean="0">
                <a:solidFill>
                  <a:schemeClr val="tx1"/>
                </a:solidFill>
                <a:effectLst/>
                <a:latin typeface="+mn-lt"/>
                <a:ea typeface="+mn-ea"/>
                <a:cs typeface="+mn-cs"/>
              </a:rPr>
              <a:t>Privileges are granted to and revoked from roles using the same options.</a:t>
            </a:r>
          </a:p>
          <a:p>
            <a:r>
              <a:rPr lang="en-US" sz="1200" kern="1200" dirty="0" smtClean="0">
                <a:solidFill>
                  <a:schemeClr val="tx1"/>
                </a:solidFill>
                <a:effectLst/>
                <a:latin typeface="+mn-lt"/>
                <a:ea typeface="+mn-ea"/>
                <a:cs typeface="+mn-cs"/>
              </a:rPr>
              <a:t>You cannot grant a secure role (that is, an IDENTIFIED BY role, IDENTIFIED USING role, or IDENTIFIED EXTERNALLY role) to a non-secure role. You can use the SET ROLE statement to enable the secure role for the session.</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132</a:t>
            </a:fld>
            <a:endParaRPr lang="en-US"/>
          </a:p>
        </p:txBody>
      </p:sp>
    </p:spTree>
    <p:extLst>
      <p:ext uri="{BB962C8B-B14F-4D97-AF65-F5344CB8AC3E}">
        <p14:creationId xmlns:p14="http://schemas.microsoft.com/office/powerpoint/2010/main" val="107882883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133</a:t>
            </a:fld>
            <a:endParaRPr lang="en-US"/>
          </a:p>
        </p:txBody>
      </p:sp>
    </p:spTree>
    <p:extLst>
      <p:ext uri="{BB962C8B-B14F-4D97-AF65-F5344CB8AC3E}">
        <p14:creationId xmlns:p14="http://schemas.microsoft.com/office/powerpoint/2010/main" val="7726584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134</a:t>
            </a:fld>
            <a:endParaRPr lang="en-US"/>
          </a:p>
        </p:txBody>
      </p:sp>
    </p:spTree>
    <p:extLst>
      <p:ext uri="{BB962C8B-B14F-4D97-AF65-F5344CB8AC3E}">
        <p14:creationId xmlns:p14="http://schemas.microsoft.com/office/powerpoint/2010/main" val="15080838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135</a:t>
            </a:fld>
            <a:endParaRPr lang="en-US"/>
          </a:p>
        </p:txBody>
      </p:sp>
    </p:spTree>
    <p:extLst>
      <p:ext uri="{BB962C8B-B14F-4D97-AF65-F5344CB8AC3E}">
        <p14:creationId xmlns:p14="http://schemas.microsoft.com/office/powerpoint/2010/main" val="3092837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16</a:t>
            </a:fld>
            <a:endParaRPr lang="en-US"/>
          </a:p>
        </p:txBody>
      </p:sp>
    </p:spTree>
    <p:extLst>
      <p:ext uri="{BB962C8B-B14F-4D97-AF65-F5344CB8AC3E}">
        <p14:creationId xmlns:p14="http://schemas.microsoft.com/office/powerpoint/2010/main" val="138378552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136</a:t>
            </a:fld>
            <a:endParaRPr lang="en-US"/>
          </a:p>
        </p:txBody>
      </p:sp>
    </p:spTree>
    <p:extLst>
      <p:ext uri="{BB962C8B-B14F-4D97-AF65-F5344CB8AC3E}">
        <p14:creationId xmlns:p14="http://schemas.microsoft.com/office/powerpoint/2010/main" val="400332205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137</a:t>
            </a:fld>
            <a:endParaRPr lang="en-US"/>
          </a:p>
        </p:txBody>
      </p:sp>
    </p:spTree>
    <p:extLst>
      <p:ext uri="{BB962C8B-B14F-4D97-AF65-F5344CB8AC3E}">
        <p14:creationId xmlns:p14="http://schemas.microsoft.com/office/powerpoint/2010/main" val="229641820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138</a:t>
            </a:fld>
            <a:endParaRPr lang="en-US"/>
          </a:p>
        </p:txBody>
      </p:sp>
    </p:spTree>
    <p:extLst>
      <p:ext uri="{BB962C8B-B14F-4D97-AF65-F5344CB8AC3E}">
        <p14:creationId xmlns:p14="http://schemas.microsoft.com/office/powerpoint/2010/main" val="42170780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Suppose user Marla connects to the database using SQL*Plus. Marla has the clerk, manager, and analyst roles. As a result of the preceding entry in PRODUCT_USER_PROFILE, Marla is only able to exercise her analyst role with SQL*Plus. Also, when Ginny attempts to issue a SET ROLE statement, she is explicitly prevented from doing so because of the entry in the PRODUCT_USER_PROFILE table prohibiting use of SET ROLE.</a:t>
            </a:r>
          </a:p>
          <a:p>
            <a:r>
              <a:rPr lang="en-US" sz="1200" b="0" i="0" u="none" strike="noStrike" kern="1200" baseline="0" dirty="0" smtClean="0">
                <a:solidFill>
                  <a:schemeClr val="tx1"/>
                </a:solidFill>
                <a:latin typeface="+mn-lt"/>
                <a:ea typeface="+mn-ea"/>
                <a:cs typeface="+mn-cs"/>
              </a:rPr>
              <a:t>Be aware that the PRODUCT_USER_PROFILE table does not completely guarantee security, for multiple reasons. In the preceding example, while SET ROLE is disallowed with SQL*Plus, if Marla had other privileges granted to her directly, then she could exercise these using SQL*Plus.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139</a:t>
            </a:fld>
            <a:endParaRPr lang="en-US"/>
          </a:p>
        </p:txBody>
      </p:sp>
    </p:spTree>
    <p:extLst>
      <p:ext uri="{BB962C8B-B14F-4D97-AF65-F5344CB8AC3E}">
        <p14:creationId xmlns:p14="http://schemas.microsoft.com/office/powerpoint/2010/main" val="41180552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140</a:t>
            </a:fld>
            <a:endParaRPr lang="en-US"/>
          </a:p>
        </p:txBody>
      </p:sp>
    </p:spTree>
    <p:extLst>
      <p:ext uri="{BB962C8B-B14F-4D97-AF65-F5344CB8AC3E}">
        <p14:creationId xmlns:p14="http://schemas.microsoft.com/office/powerpoint/2010/main" val="20927200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141</a:t>
            </a:fld>
            <a:endParaRPr lang="en-US"/>
          </a:p>
        </p:txBody>
      </p:sp>
    </p:spTree>
    <p:extLst>
      <p:ext uri="{BB962C8B-B14F-4D97-AF65-F5344CB8AC3E}">
        <p14:creationId xmlns:p14="http://schemas.microsoft.com/office/powerpoint/2010/main" val="58606881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142</a:t>
            </a:fld>
            <a:endParaRPr lang="en-US"/>
          </a:p>
        </p:txBody>
      </p:sp>
    </p:spTree>
    <p:extLst>
      <p:ext uri="{BB962C8B-B14F-4D97-AF65-F5344CB8AC3E}">
        <p14:creationId xmlns:p14="http://schemas.microsoft.com/office/powerpoint/2010/main" val="134750704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143</a:t>
            </a:fld>
            <a:endParaRPr lang="en-US"/>
          </a:p>
        </p:txBody>
      </p:sp>
    </p:spTree>
    <p:extLst>
      <p:ext uri="{BB962C8B-B14F-4D97-AF65-F5344CB8AC3E}">
        <p14:creationId xmlns:p14="http://schemas.microsoft.com/office/powerpoint/2010/main" val="224832582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144</a:t>
            </a:fld>
            <a:endParaRPr lang="en-US"/>
          </a:p>
        </p:txBody>
      </p:sp>
    </p:spTree>
    <p:extLst>
      <p:ext uri="{BB962C8B-B14F-4D97-AF65-F5344CB8AC3E}">
        <p14:creationId xmlns:p14="http://schemas.microsoft.com/office/powerpoint/2010/main" val="113686013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145</a:t>
            </a:fld>
            <a:endParaRPr lang="en-US"/>
          </a:p>
        </p:txBody>
      </p:sp>
    </p:spTree>
    <p:extLst>
      <p:ext uri="{BB962C8B-B14F-4D97-AF65-F5344CB8AC3E}">
        <p14:creationId xmlns:p14="http://schemas.microsoft.com/office/powerpoint/2010/main" val="2737704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do not explicitly assign the user a temporary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then Oracle Database assigns the user the default temporary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that was specified at database creation, or by an </a:t>
            </a:r>
            <a:r>
              <a:rPr lang="en-US" dirty="0" smtClean="0"/>
              <a:t>ALTER DATABASE</a:t>
            </a:r>
            <a:r>
              <a:rPr lang="en-US" sz="1200" b="0" i="0" kern="1200" dirty="0" smtClean="0">
                <a:solidFill>
                  <a:schemeClr val="tx1"/>
                </a:solidFill>
                <a:effectLst/>
                <a:latin typeface="+mn-lt"/>
                <a:ea typeface="+mn-ea"/>
                <a:cs typeface="+mn-cs"/>
              </a:rPr>
              <a:t> statement at a later time. If there is no default temporary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explicitly assigned, then the default is the </a:t>
            </a:r>
            <a:r>
              <a:rPr lang="en-US" dirty="0" smtClean="0"/>
              <a:t>SYSTEM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or another permanent default established by the system administrator. Assigning a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to be used specifically as a temporary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eliminates file contention among temporary segments and other types of segments.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You can set the temporary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for a user at user creation, and change it later using the </a:t>
            </a:r>
            <a:r>
              <a:rPr lang="en-US" dirty="0" smtClean="0"/>
              <a:t>ALTER USER</a:t>
            </a:r>
            <a:r>
              <a:rPr lang="en-US" sz="1200" b="0" i="0" kern="1200" dirty="0" smtClean="0">
                <a:solidFill>
                  <a:schemeClr val="tx1"/>
                </a:solidFill>
                <a:effectLst/>
                <a:latin typeface="+mn-lt"/>
                <a:ea typeface="+mn-ea"/>
                <a:cs typeface="+mn-cs"/>
              </a:rPr>
              <a:t> statement. You can also establish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groups instead of assigning individual temporary </a:t>
            </a:r>
            <a:r>
              <a:rPr lang="en-US" sz="1200" b="0" i="0" kern="1200" dirty="0" err="1" smtClean="0">
                <a:solidFill>
                  <a:schemeClr val="tx1"/>
                </a:solidFill>
                <a:effectLst/>
                <a:latin typeface="+mn-lt"/>
                <a:ea typeface="+mn-ea"/>
                <a:cs typeface="+mn-cs"/>
              </a:rPr>
              <a:t>tablespaces</a:t>
            </a:r>
            <a:r>
              <a:rPr lang="en-US" sz="1200" b="0" i="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DED491D0-8E1B-49C7-849B-A28568D94497}" type="slidenum">
              <a:rPr lang="en-US" smtClean="0"/>
              <a:t>17</a:t>
            </a:fld>
            <a:endParaRPr lang="en-US"/>
          </a:p>
        </p:txBody>
      </p:sp>
    </p:spTree>
    <p:extLst>
      <p:ext uri="{BB962C8B-B14F-4D97-AF65-F5344CB8AC3E}">
        <p14:creationId xmlns:p14="http://schemas.microsoft.com/office/powerpoint/2010/main" val="309814282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146</a:t>
            </a:fld>
            <a:endParaRPr lang="en-US"/>
          </a:p>
        </p:txBody>
      </p:sp>
    </p:spTree>
    <p:extLst>
      <p:ext uri="{BB962C8B-B14F-4D97-AF65-F5344CB8AC3E}">
        <p14:creationId xmlns:p14="http://schemas.microsoft.com/office/powerpoint/2010/main" val="166408019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user automatically has all object privileges for schema objects contained in his or her schema. A user with the GRANT ANY OBJECT PRIVILEGE can grant any specified object privilege to another user with or without the WITH GRANT OPTION clause of the GRANT statement. A user with the GRANT ANY OBJECT PRIVILEGE can also use that privilege to revoke any object privilege that was granted either by the object owner or by some other user with the GRANT ANY OBJECT PRIVILEGE </a:t>
            </a:r>
            <a:r>
              <a:rPr lang="en-US" sz="1200" b="0" i="0" u="none" strike="noStrike" kern="1200" baseline="0" dirty="0" err="1" smtClean="0">
                <a:solidFill>
                  <a:schemeClr val="tx1"/>
                </a:solidFill>
                <a:latin typeface="+mn-lt"/>
                <a:ea typeface="+mn-ea"/>
                <a:cs typeface="+mn-cs"/>
              </a:rPr>
              <a:t>privilege</a:t>
            </a:r>
            <a:r>
              <a:rPr lang="en-US" sz="1200" b="0" i="0" u="none" strike="noStrike" kern="1200" baseline="0" dirty="0" smtClean="0">
                <a:solidFill>
                  <a:schemeClr val="tx1"/>
                </a:solidFill>
                <a:latin typeface="+mn-lt"/>
                <a:ea typeface="+mn-ea"/>
                <a:cs typeface="+mn-cs"/>
              </a:rPr>
              <a:t>. Otherwise, the grantee can use the privilege, but cannot grant it to other users.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147</a:t>
            </a:fld>
            <a:endParaRPr lang="en-US"/>
          </a:p>
        </p:txBody>
      </p:sp>
    </p:spTree>
    <p:extLst>
      <p:ext uri="{BB962C8B-B14F-4D97-AF65-F5344CB8AC3E}">
        <p14:creationId xmlns:p14="http://schemas.microsoft.com/office/powerpoint/2010/main" val="400575975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148</a:t>
            </a:fld>
            <a:endParaRPr lang="en-US"/>
          </a:p>
        </p:txBody>
      </p:sp>
    </p:spTree>
    <p:extLst>
      <p:ext uri="{BB962C8B-B14F-4D97-AF65-F5344CB8AC3E}">
        <p14:creationId xmlns:p14="http://schemas.microsoft.com/office/powerpoint/2010/main" val="358027865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150</a:t>
            </a:fld>
            <a:endParaRPr lang="en-US"/>
          </a:p>
        </p:txBody>
      </p:sp>
    </p:spTree>
    <p:extLst>
      <p:ext uri="{BB962C8B-B14F-4D97-AF65-F5344CB8AC3E}">
        <p14:creationId xmlns:p14="http://schemas.microsoft.com/office/powerpoint/2010/main" val="287781702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151</a:t>
            </a:fld>
            <a:endParaRPr lang="en-US"/>
          </a:p>
        </p:txBody>
      </p:sp>
    </p:spTree>
    <p:extLst>
      <p:ext uri="{BB962C8B-B14F-4D97-AF65-F5344CB8AC3E}">
        <p14:creationId xmlns:p14="http://schemas.microsoft.com/office/powerpoint/2010/main" val="23559260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152</a:t>
            </a:fld>
            <a:endParaRPr lang="en-US"/>
          </a:p>
        </p:txBody>
      </p:sp>
    </p:spTree>
    <p:extLst>
      <p:ext uri="{BB962C8B-B14F-4D97-AF65-F5344CB8AC3E}">
        <p14:creationId xmlns:p14="http://schemas.microsoft.com/office/powerpoint/2010/main" val="316048596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153</a:t>
            </a:fld>
            <a:endParaRPr lang="en-US"/>
          </a:p>
        </p:txBody>
      </p:sp>
    </p:spTree>
    <p:extLst>
      <p:ext uri="{BB962C8B-B14F-4D97-AF65-F5344CB8AC3E}">
        <p14:creationId xmlns:p14="http://schemas.microsoft.com/office/powerpoint/2010/main" val="234707490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154</a:t>
            </a:fld>
            <a:endParaRPr lang="en-US"/>
          </a:p>
        </p:txBody>
      </p:sp>
    </p:spTree>
    <p:extLst>
      <p:ext uri="{BB962C8B-B14F-4D97-AF65-F5344CB8AC3E}">
        <p14:creationId xmlns:p14="http://schemas.microsoft.com/office/powerpoint/2010/main" val="180881733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155</a:t>
            </a:fld>
            <a:endParaRPr lang="en-US"/>
          </a:p>
        </p:txBody>
      </p:sp>
    </p:spTree>
    <p:extLst>
      <p:ext uri="{BB962C8B-B14F-4D97-AF65-F5344CB8AC3E}">
        <p14:creationId xmlns:p14="http://schemas.microsoft.com/office/powerpoint/2010/main" val="120887215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157</a:t>
            </a:fld>
            <a:endParaRPr lang="en-US"/>
          </a:p>
        </p:txBody>
      </p:sp>
    </p:spTree>
    <p:extLst>
      <p:ext uri="{BB962C8B-B14F-4D97-AF65-F5344CB8AC3E}">
        <p14:creationId xmlns:p14="http://schemas.microsoft.com/office/powerpoint/2010/main" val="2310817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TEMPORARY TABLESPACE clause in the CREATE USER statement assigns a user a temporary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In the following example, the temporary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of </a:t>
            </a:r>
            <a:r>
              <a:rPr lang="en-US" sz="1200" b="0" i="0" kern="1200" dirty="0" err="1" smtClean="0">
                <a:solidFill>
                  <a:schemeClr val="tx1"/>
                </a:solidFill>
                <a:effectLst/>
                <a:latin typeface="+mn-lt"/>
                <a:ea typeface="+mn-ea"/>
                <a:cs typeface="+mn-cs"/>
              </a:rPr>
              <a:t>jward</a:t>
            </a:r>
            <a:r>
              <a:rPr lang="en-US" sz="1200" b="0" i="0" kern="1200" dirty="0" smtClean="0">
                <a:solidFill>
                  <a:schemeClr val="tx1"/>
                </a:solidFill>
                <a:effectLst/>
                <a:latin typeface="+mn-lt"/>
                <a:ea typeface="+mn-ea"/>
                <a:cs typeface="+mn-cs"/>
              </a:rPr>
              <a:t> is </a:t>
            </a:r>
            <a:r>
              <a:rPr lang="en-US" sz="1200" b="0" i="0" kern="1200" dirty="0" err="1" smtClean="0">
                <a:solidFill>
                  <a:schemeClr val="tx1"/>
                </a:solidFill>
                <a:effectLst/>
                <a:latin typeface="+mn-lt"/>
                <a:ea typeface="+mn-ea"/>
                <a:cs typeface="+mn-cs"/>
              </a:rPr>
              <a:t>temp_ts</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created explicitly to contain only temporary segments.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18</a:t>
            </a:fld>
            <a:endParaRPr lang="en-US"/>
          </a:p>
        </p:txBody>
      </p:sp>
    </p:spTree>
    <p:extLst>
      <p:ext uri="{BB962C8B-B14F-4D97-AF65-F5344CB8AC3E}">
        <p14:creationId xmlns:p14="http://schemas.microsoft.com/office/powerpoint/2010/main" val="240097903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158</a:t>
            </a:fld>
            <a:endParaRPr lang="en-US"/>
          </a:p>
        </p:txBody>
      </p:sp>
    </p:spTree>
    <p:extLst>
      <p:ext uri="{BB962C8B-B14F-4D97-AF65-F5344CB8AC3E}">
        <p14:creationId xmlns:p14="http://schemas.microsoft.com/office/powerpoint/2010/main" val="250614752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Note: </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Triggers require that privileges on referenced objects be granted directly to the owner of the trigger. Anonymous PL/SQL blocks can use any privilege, whether the privilege is granted explicitly or through a role.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159</a:t>
            </a:fld>
            <a:endParaRPr lang="en-US"/>
          </a:p>
        </p:txBody>
      </p:sp>
    </p:spTree>
    <p:extLst>
      <p:ext uri="{BB962C8B-B14F-4D97-AF65-F5344CB8AC3E}">
        <p14:creationId xmlns:p14="http://schemas.microsoft.com/office/powerpoint/2010/main" val="101482578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160</a:t>
            </a:fld>
            <a:endParaRPr lang="en-US"/>
          </a:p>
        </p:txBody>
      </p:sp>
    </p:spTree>
    <p:extLst>
      <p:ext uri="{BB962C8B-B14F-4D97-AF65-F5344CB8AC3E}">
        <p14:creationId xmlns:p14="http://schemas.microsoft.com/office/powerpoint/2010/main" val="271594402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161</a:t>
            </a:fld>
            <a:endParaRPr lang="en-US"/>
          </a:p>
        </p:txBody>
      </p:sp>
    </p:spTree>
    <p:extLst>
      <p:ext uri="{BB962C8B-B14F-4D97-AF65-F5344CB8AC3E}">
        <p14:creationId xmlns:p14="http://schemas.microsoft.com/office/powerpoint/2010/main" val="223136765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163</a:t>
            </a:fld>
            <a:endParaRPr lang="en-US"/>
          </a:p>
        </p:txBody>
      </p:sp>
    </p:spTree>
    <p:extLst>
      <p:ext uri="{BB962C8B-B14F-4D97-AF65-F5344CB8AC3E}">
        <p14:creationId xmlns:p14="http://schemas.microsoft.com/office/powerpoint/2010/main" val="326520451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164</a:t>
            </a:fld>
            <a:endParaRPr lang="en-US"/>
          </a:p>
        </p:txBody>
      </p:sp>
    </p:spTree>
    <p:extLst>
      <p:ext uri="{BB962C8B-B14F-4D97-AF65-F5344CB8AC3E}">
        <p14:creationId xmlns:p14="http://schemas.microsoft.com/office/powerpoint/2010/main" val="55567686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165</a:t>
            </a:fld>
            <a:endParaRPr lang="en-US"/>
          </a:p>
        </p:txBody>
      </p:sp>
    </p:spTree>
    <p:extLst>
      <p:ext uri="{BB962C8B-B14F-4D97-AF65-F5344CB8AC3E}">
        <p14:creationId xmlns:p14="http://schemas.microsoft.com/office/powerpoint/2010/main" val="189960716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166</a:t>
            </a:fld>
            <a:endParaRPr lang="en-US"/>
          </a:p>
        </p:txBody>
      </p:sp>
    </p:spTree>
    <p:extLst>
      <p:ext uri="{BB962C8B-B14F-4D97-AF65-F5344CB8AC3E}">
        <p14:creationId xmlns:p14="http://schemas.microsoft.com/office/powerpoint/2010/main" val="300724067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167</a:t>
            </a:fld>
            <a:endParaRPr lang="en-US"/>
          </a:p>
        </p:txBody>
      </p:sp>
    </p:spTree>
    <p:extLst>
      <p:ext uri="{BB962C8B-B14F-4D97-AF65-F5344CB8AC3E}">
        <p14:creationId xmlns:p14="http://schemas.microsoft.com/office/powerpoint/2010/main" val="293217887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170</a:t>
            </a:fld>
            <a:endParaRPr lang="en-US"/>
          </a:p>
        </p:txBody>
      </p:sp>
    </p:spTree>
    <p:extLst>
      <p:ext uri="{BB962C8B-B14F-4D97-AF65-F5344CB8AC3E}">
        <p14:creationId xmlns:p14="http://schemas.microsoft.com/office/powerpoint/2010/main" val="2556914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19</a:t>
            </a:fld>
            <a:endParaRPr lang="en-US"/>
          </a:p>
        </p:txBody>
      </p:sp>
    </p:spTree>
    <p:extLst>
      <p:ext uri="{BB962C8B-B14F-4D97-AF65-F5344CB8AC3E}">
        <p14:creationId xmlns:p14="http://schemas.microsoft.com/office/powerpoint/2010/main" val="13076245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173</a:t>
            </a:fld>
            <a:endParaRPr lang="en-US"/>
          </a:p>
        </p:txBody>
      </p:sp>
    </p:spTree>
    <p:extLst>
      <p:ext uri="{BB962C8B-B14F-4D97-AF65-F5344CB8AC3E}">
        <p14:creationId xmlns:p14="http://schemas.microsoft.com/office/powerpoint/2010/main" val="40483521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174</a:t>
            </a:fld>
            <a:endParaRPr lang="en-US"/>
          </a:p>
        </p:txBody>
      </p:sp>
    </p:spTree>
    <p:extLst>
      <p:ext uri="{BB962C8B-B14F-4D97-AF65-F5344CB8AC3E}">
        <p14:creationId xmlns:p14="http://schemas.microsoft.com/office/powerpoint/2010/main" val="390500604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175</a:t>
            </a:fld>
            <a:endParaRPr lang="en-US"/>
          </a:p>
        </p:txBody>
      </p:sp>
    </p:spTree>
    <p:extLst>
      <p:ext uri="{BB962C8B-B14F-4D97-AF65-F5344CB8AC3E}">
        <p14:creationId xmlns:p14="http://schemas.microsoft.com/office/powerpoint/2010/main" val="394922339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176</a:t>
            </a:fld>
            <a:endParaRPr lang="en-US"/>
          </a:p>
        </p:txBody>
      </p:sp>
    </p:spTree>
    <p:extLst>
      <p:ext uri="{BB962C8B-B14F-4D97-AF65-F5344CB8AC3E}">
        <p14:creationId xmlns:p14="http://schemas.microsoft.com/office/powerpoint/2010/main" val="171926364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177</a:t>
            </a:fld>
            <a:endParaRPr lang="en-US"/>
          </a:p>
        </p:txBody>
      </p:sp>
    </p:spTree>
    <p:extLst>
      <p:ext uri="{BB962C8B-B14F-4D97-AF65-F5344CB8AC3E}">
        <p14:creationId xmlns:p14="http://schemas.microsoft.com/office/powerpoint/2010/main" val="154869631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178</a:t>
            </a:fld>
            <a:endParaRPr lang="en-US"/>
          </a:p>
        </p:txBody>
      </p:sp>
    </p:spTree>
    <p:extLst>
      <p:ext uri="{BB962C8B-B14F-4D97-AF65-F5344CB8AC3E}">
        <p14:creationId xmlns:p14="http://schemas.microsoft.com/office/powerpoint/2010/main" val="185944727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179</a:t>
            </a:fld>
            <a:endParaRPr lang="en-US"/>
          </a:p>
        </p:txBody>
      </p:sp>
    </p:spTree>
    <p:extLst>
      <p:ext uri="{BB962C8B-B14F-4D97-AF65-F5344CB8AC3E}">
        <p14:creationId xmlns:p14="http://schemas.microsoft.com/office/powerpoint/2010/main" val="96198943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180</a:t>
            </a:fld>
            <a:endParaRPr lang="en-US"/>
          </a:p>
        </p:txBody>
      </p:sp>
    </p:spTree>
    <p:extLst>
      <p:ext uri="{BB962C8B-B14F-4D97-AF65-F5344CB8AC3E}">
        <p14:creationId xmlns:p14="http://schemas.microsoft.com/office/powerpoint/2010/main" val="154849776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181</a:t>
            </a:fld>
            <a:endParaRPr lang="en-US"/>
          </a:p>
        </p:txBody>
      </p:sp>
    </p:spTree>
    <p:extLst>
      <p:ext uri="{BB962C8B-B14F-4D97-AF65-F5344CB8AC3E}">
        <p14:creationId xmlns:p14="http://schemas.microsoft.com/office/powerpoint/2010/main" val="352243635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Note: </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GRANT OPTION is not valid when granting an object privilege to a role. Oracle Database prevents the propagation of object privileges through roles so that grantees of a role cannot propagate object privileges received by means of roles.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182</a:t>
            </a:fld>
            <a:endParaRPr lang="en-US"/>
          </a:p>
        </p:txBody>
      </p:sp>
    </p:spTree>
    <p:extLst>
      <p:ext uri="{BB962C8B-B14F-4D97-AF65-F5344CB8AC3E}">
        <p14:creationId xmlns:p14="http://schemas.microsoft.com/office/powerpoint/2010/main" val="3554323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Before a role can be made the default role for a user, that user must have been already granted the role</a:t>
            </a:r>
          </a:p>
        </p:txBody>
      </p:sp>
      <p:sp>
        <p:nvSpPr>
          <p:cNvPr id="4" name="Slide Number Placeholder 3"/>
          <p:cNvSpPr>
            <a:spLocks noGrp="1"/>
          </p:cNvSpPr>
          <p:nvPr>
            <p:ph type="sldNum" sz="quarter" idx="10"/>
          </p:nvPr>
        </p:nvSpPr>
        <p:spPr/>
        <p:txBody>
          <a:bodyPr/>
          <a:lstStyle/>
          <a:p>
            <a:fld id="{DED491D0-8E1B-49C7-849B-A28568D94497}" type="slidenum">
              <a:rPr lang="en-US" smtClean="0"/>
              <a:t>20</a:t>
            </a:fld>
            <a:endParaRPr lang="en-US"/>
          </a:p>
        </p:txBody>
      </p:sp>
    </p:spTree>
    <p:extLst>
      <p:ext uri="{BB962C8B-B14F-4D97-AF65-F5344CB8AC3E}">
        <p14:creationId xmlns:p14="http://schemas.microsoft.com/office/powerpoint/2010/main" val="254232972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183</a:t>
            </a:fld>
            <a:endParaRPr lang="en-US"/>
          </a:p>
        </p:txBody>
      </p:sp>
    </p:spTree>
    <p:extLst>
      <p:ext uri="{BB962C8B-B14F-4D97-AF65-F5344CB8AC3E}">
        <p14:creationId xmlns:p14="http://schemas.microsoft.com/office/powerpoint/2010/main" val="428131299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185</a:t>
            </a:fld>
            <a:endParaRPr lang="en-US"/>
          </a:p>
        </p:txBody>
      </p:sp>
    </p:spTree>
    <p:extLst>
      <p:ext uri="{BB962C8B-B14F-4D97-AF65-F5344CB8AC3E}">
        <p14:creationId xmlns:p14="http://schemas.microsoft.com/office/powerpoint/2010/main" val="3113500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186</a:t>
            </a:fld>
            <a:endParaRPr lang="en-US"/>
          </a:p>
        </p:txBody>
      </p:sp>
    </p:spTree>
    <p:extLst>
      <p:ext uri="{BB962C8B-B14F-4D97-AF65-F5344CB8AC3E}">
        <p14:creationId xmlns:p14="http://schemas.microsoft.com/office/powerpoint/2010/main" val="374562818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Bạn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thể</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hồi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quyền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hệ</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thống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đối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tượng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từ</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người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dùng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Khi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bạn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thực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hiện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việc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hồi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hãy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lưu</a:t>
            </a:r>
            <a:r>
              <a:rPr lang="en-US" sz="1200" b="0" i="0" kern="1200" baseline="0" dirty="0" smtClean="0">
                <a:solidFill>
                  <a:schemeClr val="tx1"/>
                </a:solidFill>
                <a:effectLst/>
                <a:latin typeface="+mn-lt"/>
                <a:ea typeface="+mn-ea"/>
                <a:cs typeface="+mn-cs"/>
              </a:rPr>
              <a:t> ý </a:t>
            </a:r>
            <a:r>
              <a:rPr lang="en-US" sz="1200" b="0" i="0" kern="1200" baseline="0" dirty="0" err="1" smtClean="0">
                <a:solidFill>
                  <a:schemeClr val="tx1"/>
                </a:solidFill>
                <a:effectLst/>
                <a:latin typeface="+mn-lt"/>
                <a:ea typeface="+mn-ea"/>
                <a:cs typeface="+mn-cs"/>
              </a:rPr>
              <a:t>rằng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ảnh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hưởng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xếp</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tầng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gây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từ</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việc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hồi</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187</a:t>
            </a:fld>
            <a:endParaRPr lang="en-US"/>
          </a:p>
        </p:txBody>
      </p:sp>
    </p:spTree>
    <p:extLst>
      <p:ext uri="{BB962C8B-B14F-4D97-AF65-F5344CB8AC3E}">
        <p14:creationId xmlns:p14="http://schemas.microsoft.com/office/powerpoint/2010/main" val="131461539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188</a:t>
            </a:fld>
            <a:endParaRPr lang="en-US"/>
          </a:p>
        </p:txBody>
      </p:sp>
    </p:spTree>
    <p:extLst>
      <p:ext uri="{BB962C8B-B14F-4D97-AF65-F5344CB8AC3E}">
        <p14:creationId xmlns:p14="http://schemas.microsoft.com/office/powerpoint/2010/main" val="410665493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189</a:t>
            </a:fld>
            <a:endParaRPr lang="en-US"/>
          </a:p>
        </p:txBody>
      </p:sp>
    </p:spTree>
    <p:extLst>
      <p:ext uri="{BB962C8B-B14F-4D97-AF65-F5344CB8AC3E}">
        <p14:creationId xmlns:p14="http://schemas.microsoft.com/office/powerpoint/2010/main" val="187802621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190</a:t>
            </a:fld>
            <a:endParaRPr lang="en-US"/>
          </a:p>
        </p:txBody>
      </p:sp>
    </p:spTree>
    <p:extLst>
      <p:ext uri="{BB962C8B-B14F-4D97-AF65-F5344CB8AC3E}">
        <p14:creationId xmlns:p14="http://schemas.microsoft.com/office/powerpoint/2010/main" val="226728263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191</a:t>
            </a:fld>
            <a:endParaRPr lang="en-US"/>
          </a:p>
        </p:txBody>
      </p:sp>
    </p:spTree>
    <p:extLst>
      <p:ext uri="{BB962C8B-B14F-4D97-AF65-F5344CB8AC3E}">
        <p14:creationId xmlns:p14="http://schemas.microsoft.com/office/powerpoint/2010/main" val="191142917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210</a:t>
            </a:fld>
            <a:endParaRPr lang="en-US"/>
          </a:p>
        </p:txBody>
      </p:sp>
    </p:spTree>
    <p:extLst>
      <p:ext uri="{BB962C8B-B14F-4D97-AF65-F5344CB8AC3E}">
        <p14:creationId xmlns:p14="http://schemas.microsoft.com/office/powerpoint/2010/main" val="216811466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211</a:t>
            </a:fld>
            <a:endParaRPr lang="en-US"/>
          </a:p>
        </p:txBody>
      </p:sp>
    </p:spTree>
    <p:extLst>
      <p:ext uri="{BB962C8B-B14F-4D97-AF65-F5344CB8AC3E}">
        <p14:creationId xmlns:p14="http://schemas.microsoft.com/office/powerpoint/2010/main" val="1972159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ecurity</a:t>
            </a:r>
            <a:r>
              <a:rPr lang="en-US" sz="1200" b="0" i="0" kern="1200" dirty="0" smtClean="0">
                <a:solidFill>
                  <a:schemeClr val="tx1"/>
                </a:solidFill>
                <a:effectLst/>
                <a:latin typeface="+mn-lt"/>
                <a:ea typeface="+mn-ea"/>
                <a:cs typeface="+mn-cs"/>
              </a:rPr>
              <a:t> administrators are typically the only users that have this system privilege, as it allows a modification of </a:t>
            </a:r>
            <a:r>
              <a:rPr lang="en-US" sz="1200" b="0" i="1" kern="1200" dirty="0" err="1" smtClean="0">
                <a:solidFill>
                  <a:schemeClr val="tx1"/>
                </a:solidFill>
                <a:effectLst/>
                <a:latin typeface="+mn-lt"/>
                <a:ea typeface="+mn-ea"/>
                <a:cs typeface="+mn-cs"/>
              </a:rPr>
              <a:t>any</a:t>
            </a:r>
            <a:r>
              <a:rPr lang="en-US" sz="1200" b="0" i="0" kern="1200" dirty="0" err="1" smtClean="0">
                <a:solidFill>
                  <a:schemeClr val="tx1"/>
                </a:solidFill>
                <a:effectLst/>
                <a:latin typeface="+mn-lt"/>
                <a:ea typeface="+mn-ea"/>
                <a:cs typeface="+mn-cs"/>
              </a:rPr>
              <a:t>user</a:t>
            </a:r>
            <a:r>
              <a:rPr lang="en-US" sz="1200" b="0" i="0" kern="1200" dirty="0" smtClean="0">
                <a:solidFill>
                  <a:schemeClr val="tx1"/>
                </a:solidFill>
                <a:effectLst/>
                <a:latin typeface="+mn-lt"/>
                <a:ea typeface="+mn-ea"/>
                <a:cs typeface="+mn-cs"/>
              </a:rPr>
              <a:t> security domain. This privilege includes the ability to set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quotas for a user on any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in the database, even if the user performing the modification does not have a quota for a specified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DED491D0-8E1B-49C7-849B-A28568D94497}" type="slidenum">
              <a:rPr lang="en-US" smtClean="0"/>
              <a:t>21</a:t>
            </a:fld>
            <a:endParaRPr lang="en-US"/>
          </a:p>
        </p:txBody>
      </p:sp>
    </p:spTree>
    <p:extLst>
      <p:ext uri="{BB962C8B-B14F-4D97-AF65-F5344CB8AC3E}">
        <p14:creationId xmlns:p14="http://schemas.microsoft.com/office/powerpoint/2010/main" val="336464220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212</a:t>
            </a:fld>
            <a:endParaRPr lang="en-US"/>
          </a:p>
        </p:txBody>
      </p:sp>
    </p:spTree>
    <p:extLst>
      <p:ext uri="{BB962C8B-B14F-4D97-AF65-F5344CB8AC3E}">
        <p14:creationId xmlns:p14="http://schemas.microsoft.com/office/powerpoint/2010/main" val="102164505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213</a:t>
            </a:fld>
            <a:endParaRPr lang="en-US"/>
          </a:p>
        </p:txBody>
      </p:sp>
    </p:spTree>
    <p:extLst>
      <p:ext uri="{BB962C8B-B14F-4D97-AF65-F5344CB8AC3E}">
        <p14:creationId xmlns:p14="http://schemas.microsoft.com/office/powerpoint/2010/main" val="274631079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214</a:t>
            </a:fld>
            <a:endParaRPr lang="en-US"/>
          </a:p>
        </p:txBody>
      </p:sp>
    </p:spTree>
    <p:extLst>
      <p:ext uri="{BB962C8B-B14F-4D97-AF65-F5344CB8AC3E}">
        <p14:creationId xmlns:p14="http://schemas.microsoft.com/office/powerpoint/2010/main" val="295428924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215</a:t>
            </a:fld>
            <a:endParaRPr lang="en-US"/>
          </a:p>
        </p:txBody>
      </p:sp>
    </p:spTree>
    <p:extLst>
      <p:ext uri="{BB962C8B-B14F-4D97-AF65-F5344CB8AC3E}">
        <p14:creationId xmlns:p14="http://schemas.microsoft.com/office/powerpoint/2010/main" val="284218755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216</a:t>
            </a:fld>
            <a:endParaRPr lang="en-US"/>
          </a:p>
        </p:txBody>
      </p:sp>
    </p:spTree>
    <p:extLst>
      <p:ext uri="{BB962C8B-B14F-4D97-AF65-F5344CB8AC3E}">
        <p14:creationId xmlns:p14="http://schemas.microsoft.com/office/powerpoint/2010/main" val="374837039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217</a:t>
            </a:fld>
            <a:endParaRPr lang="en-US"/>
          </a:p>
        </p:txBody>
      </p:sp>
    </p:spTree>
    <p:extLst>
      <p:ext uri="{BB962C8B-B14F-4D97-AF65-F5344CB8AC3E}">
        <p14:creationId xmlns:p14="http://schemas.microsoft.com/office/powerpoint/2010/main" val="319957338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218</a:t>
            </a:fld>
            <a:endParaRPr lang="en-US"/>
          </a:p>
        </p:txBody>
      </p:sp>
    </p:spTree>
    <p:extLst>
      <p:ext uri="{BB962C8B-B14F-4D97-AF65-F5344CB8AC3E}">
        <p14:creationId xmlns:p14="http://schemas.microsoft.com/office/powerpoint/2010/main" val="346964324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219</a:t>
            </a:fld>
            <a:endParaRPr lang="en-US"/>
          </a:p>
        </p:txBody>
      </p:sp>
    </p:spTree>
    <p:extLst>
      <p:ext uri="{BB962C8B-B14F-4D97-AF65-F5344CB8AC3E}">
        <p14:creationId xmlns:p14="http://schemas.microsoft.com/office/powerpoint/2010/main" val="259216024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220</a:t>
            </a:fld>
            <a:endParaRPr lang="en-US"/>
          </a:p>
        </p:txBody>
      </p:sp>
    </p:spTree>
    <p:extLst>
      <p:ext uri="{BB962C8B-B14F-4D97-AF65-F5344CB8AC3E}">
        <p14:creationId xmlns:p14="http://schemas.microsoft.com/office/powerpoint/2010/main" val="67499946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221</a:t>
            </a:fld>
            <a:endParaRPr lang="en-US"/>
          </a:p>
        </p:txBody>
      </p:sp>
    </p:spTree>
    <p:extLst>
      <p:ext uri="{BB962C8B-B14F-4D97-AF65-F5344CB8AC3E}">
        <p14:creationId xmlns:p14="http://schemas.microsoft.com/office/powerpoint/2010/main" val="3862194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better security, use the PASSWORD command to change the account's password. The ALTER USER statement displays the new password on the screen, where it can be seen by any overly curious coworkers. The PASSWORD command does not display the new password, so it is only known to you, not to your co-workers. In both cases, the password is encrypted on the network.</a:t>
            </a:r>
          </a:p>
          <a:p>
            <a:r>
              <a:rPr lang="en-US" sz="1200" b="0" i="0" kern="1200" dirty="0" smtClean="0">
                <a:solidFill>
                  <a:schemeClr val="tx1"/>
                </a:solidFill>
                <a:effectLst/>
                <a:latin typeface="+mn-lt"/>
                <a:ea typeface="+mn-ea"/>
                <a:cs typeface="+mn-cs"/>
              </a:rPr>
              <a:t>Users must have the PASSWORD and ALTER USER privilege to switch between methods of authentication. Usually, only an administrator has this privilege.</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22</a:t>
            </a:fld>
            <a:endParaRPr lang="en-US"/>
          </a:p>
        </p:txBody>
      </p:sp>
    </p:spTree>
    <p:extLst>
      <p:ext uri="{BB962C8B-B14F-4D97-AF65-F5344CB8AC3E}">
        <p14:creationId xmlns:p14="http://schemas.microsoft.com/office/powerpoint/2010/main" val="352455470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222</a:t>
            </a:fld>
            <a:endParaRPr lang="en-US"/>
          </a:p>
        </p:txBody>
      </p:sp>
    </p:spTree>
    <p:extLst>
      <p:ext uri="{BB962C8B-B14F-4D97-AF65-F5344CB8AC3E}">
        <p14:creationId xmlns:p14="http://schemas.microsoft.com/office/powerpoint/2010/main" val="365018104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223</a:t>
            </a:fld>
            <a:endParaRPr lang="en-US"/>
          </a:p>
        </p:txBody>
      </p:sp>
    </p:spTree>
    <p:extLst>
      <p:ext uri="{BB962C8B-B14F-4D97-AF65-F5344CB8AC3E}">
        <p14:creationId xmlns:p14="http://schemas.microsoft.com/office/powerpoint/2010/main" val="264749395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224</a:t>
            </a:fld>
            <a:endParaRPr lang="en-US"/>
          </a:p>
        </p:txBody>
      </p:sp>
    </p:spTree>
    <p:extLst>
      <p:ext uri="{BB962C8B-B14F-4D97-AF65-F5344CB8AC3E}">
        <p14:creationId xmlns:p14="http://schemas.microsoft.com/office/powerpoint/2010/main" val="359791479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225</a:t>
            </a:fld>
            <a:endParaRPr lang="en-US"/>
          </a:p>
        </p:txBody>
      </p:sp>
    </p:spTree>
    <p:extLst>
      <p:ext uri="{BB962C8B-B14F-4D97-AF65-F5344CB8AC3E}">
        <p14:creationId xmlns:p14="http://schemas.microsoft.com/office/powerpoint/2010/main" val="119736381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226</a:t>
            </a:fld>
            <a:endParaRPr lang="en-US"/>
          </a:p>
        </p:txBody>
      </p:sp>
    </p:spTree>
    <p:extLst>
      <p:ext uri="{BB962C8B-B14F-4D97-AF65-F5344CB8AC3E}">
        <p14:creationId xmlns:p14="http://schemas.microsoft.com/office/powerpoint/2010/main" val="671608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Most users can change their own passwords with the SQL*Plus </a:t>
            </a:r>
            <a:r>
              <a:rPr lang="en-US" dirty="0" smtClean="0"/>
              <a:t>PASSWORD</a:t>
            </a:r>
            <a:r>
              <a:rPr lang="en-US" sz="1200" b="0" i="0" kern="1200" dirty="0" smtClean="0">
                <a:solidFill>
                  <a:schemeClr val="tx1"/>
                </a:solidFill>
                <a:effectLst/>
                <a:latin typeface="+mn-lt"/>
                <a:ea typeface="+mn-ea"/>
                <a:cs typeface="+mn-cs"/>
              </a:rPr>
              <a:t> command or the </a:t>
            </a:r>
            <a:r>
              <a:rPr lang="en-US" dirty="0" smtClean="0"/>
              <a:t>ALTER USER</a:t>
            </a:r>
            <a:r>
              <a:rPr lang="en-US" sz="1200" b="0" i="0" kern="1200" dirty="0" smtClean="0">
                <a:solidFill>
                  <a:schemeClr val="tx1"/>
                </a:solidFill>
                <a:effectLst/>
                <a:latin typeface="+mn-lt"/>
                <a:ea typeface="+mn-ea"/>
                <a:cs typeface="+mn-cs"/>
              </a:rPr>
              <a:t> SQL statement.</a:t>
            </a:r>
          </a:p>
          <a:p>
            <a:r>
              <a:rPr lang="en-US" sz="1200" b="0" i="0" kern="1200" dirty="0" smtClean="0">
                <a:solidFill>
                  <a:schemeClr val="tx1"/>
                </a:solidFill>
                <a:effectLst/>
                <a:latin typeface="+mn-lt"/>
                <a:ea typeface="+mn-ea"/>
                <a:cs typeface="+mn-cs"/>
              </a:rPr>
              <a:t>To use the SQL*Plus </a:t>
            </a:r>
            <a:r>
              <a:rPr lang="en-US" dirty="0" smtClean="0"/>
              <a:t>PASSWORD</a:t>
            </a:r>
            <a:r>
              <a:rPr lang="en-US" sz="1200" b="0" i="0" kern="1200" dirty="0" smtClean="0">
                <a:solidFill>
                  <a:schemeClr val="tx1"/>
                </a:solidFill>
                <a:effectLst/>
                <a:latin typeface="+mn-lt"/>
                <a:ea typeface="+mn-ea"/>
                <a:cs typeface="+mn-cs"/>
              </a:rPr>
              <a:t> command to change a password, supply the user's name, and when prompted, enter the new password.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To use the </a:t>
            </a:r>
            <a:r>
              <a:rPr lang="en-US" dirty="0" smtClean="0"/>
              <a:t>ALTER USER</a:t>
            </a:r>
            <a:r>
              <a:rPr lang="en-US" sz="1200" b="0" i="0" kern="1200" dirty="0" smtClean="0">
                <a:solidFill>
                  <a:schemeClr val="tx1"/>
                </a:solidFill>
                <a:effectLst/>
                <a:latin typeface="+mn-lt"/>
                <a:ea typeface="+mn-ea"/>
                <a:cs typeface="+mn-cs"/>
              </a:rPr>
              <a:t> SQL statement change a password, include the </a:t>
            </a:r>
            <a:r>
              <a:rPr lang="en-US" dirty="0" smtClean="0"/>
              <a:t>IDENTIFIED BY</a:t>
            </a:r>
            <a:r>
              <a:rPr lang="en-US" sz="1200" b="0" i="0" kern="1200" dirty="0" smtClean="0">
                <a:solidFill>
                  <a:schemeClr val="tx1"/>
                </a:solidFill>
                <a:effectLst/>
                <a:latin typeface="+mn-lt"/>
                <a:ea typeface="+mn-ea"/>
                <a:cs typeface="+mn-cs"/>
              </a:rPr>
              <a:t> clause.</a:t>
            </a:r>
          </a:p>
        </p:txBody>
      </p:sp>
      <p:sp>
        <p:nvSpPr>
          <p:cNvPr id="4" name="Slide Number Placeholder 3"/>
          <p:cNvSpPr>
            <a:spLocks noGrp="1"/>
          </p:cNvSpPr>
          <p:nvPr>
            <p:ph type="sldNum" sz="quarter" idx="10"/>
          </p:nvPr>
        </p:nvSpPr>
        <p:spPr/>
        <p:txBody>
          <a:bodyPr/>
          <a:lstStyle/>
          <a:p>
            <a:fld id="{DED491D0-8E1B-49C7-849B-A28568D94497}" type="slidenum">
              <a:rPr lang="en-US" smtClean="0"/>
              <a:t>23</a:t>
            </a:fld>
            <a:endParaRPr lang="en-US"/>
          </a:p>
        </p:txBody>
      </p:sp>
    </p:spTree>
    <p:extLst>
      <p:ext uri="{BB962C8B-B14F-4D97-AF65-F5344CB8AC3E}">
        <p14:creationId xmlns:p14="http://schemas.microsoft.com/office/powerpoint/2010/main" val="3147984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6</a:t>
            </a:fld>
            <a:endParaRPr lang="en-US"/>
          </a:p>
        </p:txBody>
      </p:sp>
    </p:spTree>
    <p:extLst>
      <p:ext uri="{BB962C8B-B14F-4D97-AF65-F5344CB8AC3E}">
        <p14:creationId xmlns:p14="http://schemas.microsoft.com/office/powerpoint/2010/main" val="2762381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resource limit feature is very useful in large, multiuser systems, where system resources are very expensive. Excessive consumption of these resources by one or more users can detrimentally affect the other users of the database. In single-user or small-scale multiuser database systems, the system resource feature is not as important, because user consumption of system resources is less likely to have a detrimental impact.</a:t>
            </a:r>
          </a:p>
          <a:p>
            <a:r>
              <a:rPr lang="en-US" sz="1200" b="0" i="0" kern="1200" dirty="0" smtClean="0">
                <a:solidFill>
                  <a:schemeClr val="tx1"/>
                </a:solidFill>
                <a:effectLst/>
                <a:latin typeface="+mn-lt"/>
                <a:ea typeface="+mn-ea"/>
                <a:cs typeface="+mn-cs"/>
              </a:rPr>
              <a:t>You manage user resource limits by using Database Resource Manager. You can set password management preferences using profiles, either set individually or using a default profile for many users. Each Oracle database can have an unlimited number of profiles. Oracle Database allows the security administrator to enable or disable the enforcement of profile resource limits universally.</a:t>
            </a:r>
          </a:p>
          <a:p>
            <a:r>
              <a:rPr lang="en-US" sz="1200" b="0" i="0" kern="1200" dirty="0" smtClean="0">
                <a:solidFill>
                  <a:schemeClr val="tx1"/>
                </a:solidFill>
                <a:effectLst/>
                <a:latin typeface="+mn-lt"/>
                <a:ea typeface="+mn-ea"/>
                <a:cs typeface="+mn-cs"/>
              </a:rPr>
              <a:t>Setting resource limits causes a slight performance degradation when users create sessions, because Oracle Database loads all resource limit data for each user upon each connection to the database.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24</a:t>
            </a:fld>
            <a:endParaRPr lang="en-US"/>
          </a:p>
        </p:txBody>
      </p:sp>
    </p:spTree>
    <p:extLst>
      <p:ext uri="{BB962C8B-B14F-4D97-AF65-F5344CB8AC3E}">
        <p14:creationId xmlns:p14="http://schemas.microsoft.com/office/powerpoint/2010/main" val="229226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25</a:t>
            </a:fld>
            <a:endParaRPr lang="en-US"/>
          </a:p>
        </p:txBody>
      </p:sp>
    </p:spTree>
    <p:extLst>
      <p:ext uri="{BB962C8B-B14F-4D97-AF65-F5344CB8AC3E}">
        <p14:creationId xmlns:p14="http://schemas.microsoft.com/office/powerpoint/2010/main" val="1301931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26</a:t>
            </a:fld>
            <a:endParaRPr lang="en-US"/>
          </a:p>
        </p:txBody>
      </p:sp>
    </p:spTree>
    <p:extLst>
      <p:ext uri="{BB962C8B-B14F-4D97-AF65-F5344CB8AC3E}">
        <p14:creationId xmlns:p14="http://schemas.microsoft.com/office/powerpoint/2010/main" val="3636789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27</a:t>
            </a:fld>
            <a:endParaRPr lang="en-US"/>
          </a:p>
        </p:txBody>
      </p:sp>
    </p:spTree>
    <p:extLst>
      <p:ext uri="{BB962C8B-B14F-4D97-AF65-F5344CB8AC3E}">
        <p14:creationId xmlns:p14="http://schemas.microsoft.com/office/powerpoint/2010/main" val="2931462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 runaway query is a query whose execution time is taking longer than the execution time estimated by the optimizer. Runaway queries can lead to using up all of your processor cycles or other resources during its execution.</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28</a:t>
            </a:fld>
            <a:endParaRPr lang="en-US"/>
          </a:p>
        </p:txBody>
      </p:sp>
    </p:spTree>
    <p:extLst>
      <p:ext uri="{BB962C8B-B14F-4D97-AF65-F5344CB8AC3E}">
        <p14:creationId xmlns:p14="http://schemas.microsoft.com/office/powerpoint/2010/main" val="2407349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29</a:t>
            </a:fld>
            <a:endParaRPr lang="en-US"/>
          </a:p>
        </p:txBody>
      </p:sp>
    </p:spTree>
    <p:extLst>
      <p:ext uri="{BB962C8B-B14F-4D97-AF65-F5344CB8AC3E}">
        <p14:creationId xmlns:p14="http://schemas.microsoft.com/office/powerpoint/2010/main" val="1074820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You can limit the number of concurrent sessions for each user.</a:t>
            </a:r>
            <a:r>
              <a:rPr lang="en-US" sz="1200" b="0" i="0" kern="1200" dirty="0" smtClean="0">
                <a:solidFill>
                  <a:schemeClr val="tx1"/>
                </a:solidFill>
                <a:effectLst/>
                <a:latin typeface="+mn-lt"/>
                <a:ea typeface="+mn-ea"/>
                <a:cs typeface="+mn-cs"/>
              </a:rPr>
              <a:t> Each user can create only up to a predefined number of concurrent sessions.</a:t>
            </a:r>
          </a:p>
          <a:p>
            <a:r>
              <a:rPr lang="en-US" sz="1200" b="1" i="0" kern="1200" dirty="0" smtClean="0">
                <a:solidFill>
                  <a:schemeClr val="tx1"/>
                </a:solidFill>
                <a:effectLst/>
                <a:latin typeface="+mn-lt"/>
                <a:ea typeface="+mn-ea"/>
                <a:cs typeface="+mn-cs"/>
              </a:rPr>
              <a:t>You can limit the idle time for a session.</a:t>
            </a:r>
            <a:r>
              <a:rPr lang="en-US" sz="1200" b="0" i="0" kern="1200" dirty="0" smtClean="0">
                <a:solidFill>
                  <a:schemeClr val="tx1"/>
                </a:solidFill>
                <a:effectLst/>
                <a:latin typeface="+mn-lt"/>
                <a:ea typeface="+mn-ea"/>
                <a:cs typeface="+mn-cs"/>
              </a:rPr>
              <a:t> If the time between calls in a session reaches the idle time limit, then the current transaction is rolled back, the session is terminated, and the resources of the session are returned to the system. The next call receives an error that indicates that the user is no longer connected to the instance. This limit is set as a number of elapsed minutes.</a:t>
            </a:r>
          </a:p>
          <a:p>
            <a:r>
              <a:rPr lang="en-US" sz="1200" b="1" i="0" kern="1200" dirty="0" smtClean="0">
                <a:solidFill>
                  <a:schemeClr val="tx1"/>
                </a:solidFill>
                <a:effectLst/>
                <a:latin typeface="+mn-lt"/>
                <a:ea typeface="+mn-ea"/>
                <a:cs typeface="+mn-cs"/>
              </a:rPr>
              <a:t>Note:</a:t>
            </a:r>
          </a:p>
          <a:p>
            <a:r>
              <a:rPr lang="en-US" sz="1200" b="0" i="0" kern="1200" dirty="0" smtClean="0">
                <a:solidFill>
                  <a:schemeClr val="tx1"/>
                </a:solidFill>
                <a:effectLst/>
                <a:latin typeface="+mn-lt"/>
                <a:ea typeface="+mn-ea"/>
                <a:cs typeface="+mn-cs"/>
              </a:rPr>
              <a:t>Shortly after a session is terminated because it has exceeded an idle time limit, the process monitor (PMON) background process cleans up after the terminated session. Until PMON completes this process, the terminated session is still counted in any session or user resource limit.</a:t>
            </a:r>
          </a:p>
          <a:p>
            <a:r>
              <a:rPr lang="en-US" sz="1200" b="1" i="0" kern="1200" dirty="0" smtClean="0">
                <a:solidFill>
                  <a:schemeClr val="tx1"/>
                </a:solidFill>
                <a:effectLst/>
                <a:latin typeface="+mn-lt"/>
                <a:ea typeface="+mn-ea"/>
                <a:cs typeface="+mn-cs"/>
              </a:rPr>
              <a:t>You can limit the elapsed connect time for each session.</a:t>
            </a:r>
            <a:r>
              <a:rPr lang="en-US" sz="1200" b="0" i="0" kern="1200" dirty="0" smtClean="0">
                <a:solidFill>
                  <a:schemeClr val="tx1"/>
                </a:solidFill>
                <a:effectLst/>
                <a:latin typeface="+mn-lt"/>
                <a:ea typeface="+mn-ea"/>
                <a:cs typeface="+mn-cs"/>
              </a:rPr>
              <a:t> If the duration of a session exceeds the elapsed time limit, then the current transaction is rolled back, the session is dropped, and the resources of the session are returned to the system. This limit is set as a number of elapsed minutes.</a:t>
            </a:r>
          </a:p>
          <a:p>
            <a:r>
              <a:rPr lang="en-US" sz="1200" b="1" i="0" kern="1200" dirty="0" smtClean="0">
                <a:solidFill>
                  <a:schemeClr val="tx1"/>
                </a:solidFill>
                <a:effectLst/>
                <a:latin typeface="+mn-lt"/>
                <a:ea typeface="+mn-ea"/>
                <a:cs typeface="+mn-cs"/>
              </a:rPr>
              <a:t>Note:</a:t>
            </a:r>
          </a:p>
          <a:p>
            <a:r>
              <a:rPr lang="en-US" sz="1200" b="0" i="0" kern="1200" dirty="0" smtClean="0">
                <a:solidFill>
                  <a:schemeClr val="tx1"/>
                </a:solidFill>
                <a:effectLst/>
                <a:latin typeface="+mn-lt"/>
                <a:ea typeface="+mn-ea"/>
                <a:cs typeface="+mn-cs"/>
              </a:rPr>
              <a:t>Oracle Database does not constantly monitor the elapsed idle time or elapsed connection time. Doing so reduces system performance. Instead, it checks every few minutes. Therefore, a session can exceed this limit slightly (for example, by 5 minutes) before Oracle Database enforces the limit and terminates the session.</a:t>
            </a:r>
          </a:p>
          <a:p>
            <a:r>
              <a:rPr lang="en-US" sz="1200" b="1" i="0" kern="1200" dirty="0" smtClean="0">
                <a:solidFill>
                  <a:schemeClr val="tx1"/>
                </a:solidFill>
                <a:effectLst/>
                <a:latin typeface="+mn-lt"/>
                <a:ea typeface="+mn-ea"/>
                <a:cs typeface="+mn-cs"/>
              </a:rPr>
              <a:t>You can limit the amount of private System Global Area (SGA) space (used for private SQL areas) for a </a:t>
            </a:r>
            <a:r>
              <a:rPr lang="en-US" sz="1200" b="1" i="0" kern="1200" dirty="0" err="1" smtClean="0">
                <a:solidFill>
                  <a:schemeClr val="tx1"/>
                </a:solidFill>
                <a:effectLst/>
                <a:latin typeface="+mn-lt"/>
                <a:ea typeface="+mn-ea"/>
                <a:cs typeface="+mn-cs"/>
              </a:rPr>
              <a:t>session.</a:t>
            </a:r>
            <a:r>
              <a:rPr lang="en-US" sz="1200" b="0" i="0" kern="1200" dirty="0" err="1" smtClean="0">
                <a:solidFill>
                  <a:schemeClr val="tx1"/>
                </a:solidFill>
                <a:effectLst/>
                <a:latin typeface="+mn-lt"/>
                <a:ea typeface="+mn-ea"/>
                <a:cs typeface="+mn-cs"/>
              </a:rPr>
              <a:t>This</a:t>
            </a:r>
            <a:r>
              <a:rPr lang="en-US" sz="1200" b="0" i="0" kern="1200" dirty="0" smtClean="0">
                <a:solidFill>
                  <a:schemeClr val="tx1"/>
                </a:solidFill>
                <a:effectLst/>
                <a:latin typeface="+mn-lt"/>
                <a:ea typeface="+mn-ea"/>
                <a:cs typeface="+mn-cs"/>
              </a:rPr>
              <a:t> limit is only important in systems that use the shared server configuration. Otherwise, private SQL areas are located in the Program Global Area (PGA). This limit is set as a number of bytes of memory in the SGA of an instance. Use the characters </a:t>
            </a:r>
            <a:r>
              <a:rPr lang="en-US" sz="1200" b="1" i="0"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M</a:t>
            </a:r>
            <a:r>
              <a:rPr lang="en-US" sz="1200" b="0" i="0" kern="1200" dirty="0" smtClean="0">
                <a:solidFill>
                  <a:schemeClr val="tx1"/>
                </a:solidFill>
                <a:effectLst/>
                <a:latin typeface="+mn-lt"/>
                <a:ea typeface="+mn-ea"/>
                <a:cs typeface="+mn-cs"/>
              </a:rPr>
              <a:t> to specify kilobytes or megabytes.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30</a:t>
            </a:fld>
            <a:endParaRPr lang="en-US"/>
          </a:p>
        </p:txBody>
      </p:sp>
    </p:spTree>
    <p:extLst>
      <p:ext uri="{BB962C8B-B14F-4D97-AF65-F5344CB8AC3E}">
        <p14:creationId xmlns:p14="http://schemas.microsoft.com/office/powerpoint/2010/main" val="1218969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User profiles in Oracle Internet Directory contain attributes pertinent to directory usage and authentication for each user. Similarly, profiles in Oracle Label Security contain attributes useful in label security user administration and operations management. Profile attributes can include restrictions on system resources. You can use Database Resource Manager to set these types of resource limits.</a:t>
            </a:r>
          </a:p>
          <a:p>
            <a:r>
              <a:rPr lang="en-US" sz="1200" b="0" i="0" kern="1200" dirty="0" smtClean="0">
                <a:solidFill>
                  <a:schemeClr val="tx1"/>
                </a:solidFill>
                <a:effectLst/>
                <a:latin typeface="+mn-lt"/>
                <a:ea typeface="+mn-ea"/>
                <a:cs typeface="+mn-cs"/>
              </a:rPr>
              <a:t>You should assign a </a:t>
            </a:r>
            <a:r>
              <a:rPr lang="en-US" sz="1200" b="1" i="0" kern="1200" dirty="0" smtClean="0">
                <a:solidFill>
                  <a:schemeClr val="tx1"/>
                </a:solidFill>
                <a:effectLst/>
                <a:latin typeface="+mn-lt"/>
                <a:ea typeface="+mn-ea"/>
                <a:cs typeface="+mn-cs"/>
              </a:rPr>
              <a:t>profile</a:t>
            </a:r>
            <a:r>
              <a:rPr lang="en-US" sz="1200" b="0" i="0" kern="1200" dirty="0" smtClean="0">
                <a:solidFill>
                  <a:schemeClr val="tx1"/>
                </a:solidFill>
                <a:effectLst/>
                <a:latin typeface="+mn-lt"/>
                <a:ea typeface="+mn-ea"/>
                <a:cs typeface="+mn-cs"/>
              </a:rPr>
              <a:t> to each user, and a default profile to all others. Each user can have only one profile, and creating a new one supersedes an earlier version. You must create and manage user profiles only if resource limits are a requirement of your database security policy. To use profiles, first categorize the related types of users in a database. Just as roles are used to manage the privileges of related users, profiles are used to manage the resource limits of related users. Determine how many profiles are needed to encompass all types of users in a database and then determine appropriate resource limits for each profile.</a:t>
            </a:r>
          </a:p>
          <a:p>
            <a:r>
              <a:rPr lang="en-US" sz="1200" b="0" i="0" kern="1200" dirty="0" smtClean="0">
                <a:solidFill>
                  <a:schemeClr val="tx1"/>
                </a:solidFill>
                <a:effectLst/>
                <a:latin typeface="+mn-lt"/>
                <a:ea typeface="+mn-ea"/>
                <a:cs typeface="+mn-cs"/>
              </a:rPr>
              <a:t>Profile resource limits are enforced only when you enable resource limitation for the associated database. Enabling this limitation can occur either before starting the database (using the RESOURCE_LIMIT initialization parameter) or while it is open (using the ALTER SYSTEM statement).</a:t>
            </a:r>
          </a:p>
          <a:p>
            <a:r>
              <a:rPr lang="en-US" sz="1200" b="0" i="0" kern="1200" dirty="0" smtClean="0">
                <a:solidFill>
                  <a:schemeClr val="tx1"/>
                </a:solidFill>
                <a:effectLst/>
                <a:latin typeface="+mn-lt"/>
                <a:ea typeface="+mn-ea"/>
                <a:cs typeface="+mn-cs"/>
              </a:rPr>
              <a:t>Though password parameters reside in profiles, they are unaffected by RESOURCE_LIMIT or ALTER SYSTEM and password management is always enabled. In Oracle Database, Database Resource Manager primarily handles resource allocations and restrictions.</a:t>
            </a:r>
          </a:p>
          <a:p>
            <a:r>
              <a:rPr lang="en-US" sz="1200" b="0" i="0" kern="1200" dirty="0" smtClean="0">
                <a:solidFill>
                  <a:schemeClr val="tx1"/>
                </a:solidFill>
                <a:effectLst/>
                <a:latin typeface="+mn-lt"/>
                <a:ea typeface="+mn-ea"/>
                <a:cs typeface="+mn-cs"/>
              </a:rPr>
              <a:t>Any authorized database user can create, assign to users, alter, and drop a profile at any time (using the CREATE USER or ALTER USER statement). Profiles can be assigned only to users and not to roles or other profiles. Profile assignments do not affect current sessions; instead, they take effect only in subsequent sessions.</a:t>
            </a:r>
          </a:p>
          <a:p>
            <a:r>
              <a:rPr lang="en-US" sz="1200" b="0" i="0" kern="1200" dirty="0" smtClean="0">
                <a:solidFill>
                  <a:schemeClr val="tx1"/>
                </a:solidFill>
                <a:effectLst/>
                <a:latin typeface="+mn-lt"/>
                <a:ea typeface="+mn-ea"/>
                <a:cs typeface="+mn-cs"/>
              </a:rPr>
              <a:t>To find information about current profiles, query the DBA_PROFILES view.</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31</a:t>
            </a:fld>
            <a:endParaRPr lang="en-US"/>
          </a:p>
        </p:txBody>
      </p:sp>
    </p:spTree>
    <p:extLst>
      <p:ext uri="{BB962C8B-B14F-4D97-AF65-F5344CB8AC3E}">
        <p14:creationId xmlns:p14="http://schemas.microsoft.com/office/powerpoint/2010/main" val="2680262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profile can encompass limits for a specific category, such as limits on passwords or limits on resources.</a:t>
            </a:r>
          </a:p>
          <a:p>
            <a:r>
              <a:rPr lang="en-US" sz="1200" b="0" i="0" kern="1200" dirty="0" smtClean="0">
                <a:solidFill>
                  <a:schemeClr val="tx1"/>
                </a:solidFill>
                <a:effectLst/>
                <a:latin typeface="+mn-lt"/>
                <a:ea typeface="+mn-ea"/>
                <a:cs typeface="+mn-cs"/>
              </a:rPr>
              <a:t>To create a profile, you must have the CREATE PROFILE system privilege. To find all existing profiles, you can query the DBA_PROFILES view.</a:t>
            </a:r>
          </a:p>
          <a:p>
            <a:r>
              <a:rPr lang="en-US" sz="1200" b="0" i="0" kern="1200" dirty="0" smtClean="0">
                <a:solidFill>
                  <a:schemeClr val="tx1"/>
                </a:solidFill>
                <a:effectLst/>
                <a:latin typeface="+mn-lt"/>
                <a:ea typeface="+mn-ea"/>
                <a:cs typeface="+mn-cs"/>
              </a:rPr>
              <a:t>Use the CREATE PROFILE statement to create a profile.</a:t>
            </a:r>
          </a:p>
          <a:p>
            <a:r>
              <a:rPr lang="en-US" sz="1200" b="0" i="0" kern="1200" dirty="0" smtClean="0">
                <a:solidFill>
                  <a:schemeClr val="tx1"/>
                </a:solidFill>
                <a:effectLst/>
                <a:latin typeface="+mn-lt"/>
                <a:ea typeface="+mn-ea"/>
                <a:cs typeface="+mn-cs"/>
              </a:rPr>
              <a:t>For example, to create a profile that defines password limits:</a:t>
            </a:r>
          </a:p>
          <a:p>
            <a:r>
              <a:rPr lang="en-US" sz="1200" b="0" i="0" kern="1200" dirty="0" smtClean="0">
                <a:solidFill>
                  <a:schemeClr val="tx1"/>
                </a:solidFill>
                <a:effectLst/>
                <a:latin typeface="+mn-lt"/>
                <a:ea typeface="+mn-ea"/>
                <a:cs typeface="+mn-cs"/>
              </a:rPr>
              <a:t>The following example shows how to create a resource limits profile.</a:t>
            </a:r>
          </a:p>
          <a:p>
            <a:r>
              <a:rPr lang="en-US" dirty="0" smtClean="0"/>
              <a:t/>
            </a:r>
            <a:br>
              <a:rPr lang="en-US" dirty="0" smtClean="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32</a:t>
            </a:fld>
            <a:endParaRPr lang="en-US"/>
          </a:p>
        </p:txBody>
      </p:sp>
    </p:spTree>
    <p:extLst>
      <p:ext uri="{BB962C8B-B14F-4D97-AF65-F5344CB8AC3E}">
        <p14:creationId xmlns:p14="http://schemas.microsoft.com/office/powerpoint/2010/main" val="618635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Use the </a:t>
            </a:r>
            <a:r>
              <a:rPr lang="en-US" dirty="0" smtClean="0"/>
              <a:t>ALTER USER</a:t>
            </a:r>
            <a:r>
              <a:rPr lang="en-US" sz="1200" b="0" i="0" kern="1200" dirty="0" smtClean="0">
                <a:solidFill>
                  <a:schemeClr val="tx1"/>
                </a:solidFill>
                <a:effectLst/>
                <a:latin typeface="+mn-lt"/>
                <a:ea typeface="+mn-ea"/>
                <a:cs typeface="+mn-cs"/>
              </a:rPr>
              <a:t> statement to assign the profile to a user</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33</a:t>
            </a:fld>
            <a:endParaRPr lang="en-US"/>
          </a:p>
        </p:txBody>
      </p:sp>
    </p:spTree>
    <p:extLst>
      <p:ext uri="{BB962C8B-B14F-4D97-AF65-F5344CB8AC3E}">
        <p14:creationId xmlns:p14="http://schemas.microsoft.com/office/powerpoint/2010/main" val="2996772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you create a new user account, you should enable this user to access the 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Use the CREATE USER statement to create a new user </a:t>
            </a:r>
            <a:r>
              <a:rPr lang="en-US" sz="1200" b="0" i="0" kern="1200" dirty="0" err="1" smtClean="0">
                <a:solidFill>
                  <a:schemeClr val="tx1"/>
                </a:solidFill>
                <a:effectLst/>
                <a:latin typeface="+mn-lt"/>
                <a:ea typeface="+mn-ea"/>
                <a:cs typeface="+mn-cs"/>
              </a:rPr>
              <a:t>account.For</a:t>
            </a:r>
            <a:r>
              <a:rPr lang="en-US" sz="1200" b="0" i="0" kern="1200" dirty="0" smtClean="0">
                <a:solidFill>
                  <a:schemeClr val="tx1"/>
                </a:solidFill>
                <a:effectLst/>
                <a:latin typeface="+mn-lt"/>
                <a:ea typeface="+mn-ea"/>
                <a:cs typeface="+mn-cs"/>
              </a:rPr>
              <a:t> example:</a:t>
            </a:r>
          </a:p>
          <a:p>
            <a:r>
              <a:rPr lang="en-US" sz="1200" b="0" i="0" kern="1200" dirty="0" smtClean="0">
                <a:solidFill>
                  <a:schemeClr val="tx1"/>
                </a:solidFill>
                <a:effectLst/>
                <a:latin typeface="+mn-lt"/>
                <a:ea typeface="+mn-ea"/>
                <a:cs typeface="+mn-cs"/>
              </a:rPr>
              <a:t>This example creates a local user account and specifies the user password, default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temporary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where temporary segments are created,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quotas, and profile.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At minimum, grant the user the </a:t>
            </a:r>
            <a:r>
              <a:rPr lang="en-US" dirty="0" smtClean="0"/>
              <a:t>CREATE SESSION</a:t>
            </a:r>
            <a:r>
              <a:rPr lang="en-US" sz="1200" b="0" i="0" kern="1200" dirty="0" smtClean="0">
                <a:solidFill>
                  <a:schemeClr val="tx1"/>
                </a:solidFill>
                <a:effectLst/>
                <a:latin typeface="+mn-lt"/>
                <a:ea typeface="+mn-ea"/>
                <a:cs typeface="+mn-cs"/>
              </a:rPr>
              <a:t> privilege so that the user can access the database instance.</a:t>
            </a:r>
          </a:p>
          <a:p>
            <a:r>
              <a:rPr lang="en-US" sz="1200" b="0" i="0" kern="1200" dirty="0" smtClean="0">
                <a:solidFill>
                  <a:schemeClr val="tx1"/>
                </a:solidFill>
                <a:effectLst/>
                <a:latin typeface="+mn-lt"/>
                <a:ea typeface="+mn-ea"/>
                <a:cs typeface="+mn-cs"/>
              </a:rPr>
              <a:t>A newly created user cannot connect to the database until he or she has the CREATE SESSION privilege. If the user must access Oracle Enterprise Manager, then you should also grant the user the SELECT ANY DICTIONARY privilege.</a:t>
            </a:r>
          </a:p>
          <a:p>
            <a:r>
              <a:rPr lang="en-US" dirty="0" smtClean="0"/>
              <a:t/>
            </a:r>
            <a:br>
              <a:rPr lang="en-US" dirty="0" smtClean="0"/>
            </a:br>
            <a:r>
              <a:rPr lang="en-US" sz="1200" b="0" i="0" kern="1200" dirty="0" smtClean="0">
                <a:solidFill>
                  <a:schemeClr val="tx1"/>
                </a:solidFill>
                <a:effectLst/>
                <a:latin typeface="+mn-lt"/>
                <a:ea typeface="+mn-ea"/>
                <a:cs typeface="+mn-cs"/>
              </a:rPr>
              <a:t>Oracle stores data logically in </a:t>
            </a:r>
            <a:r>
              <a:rPr lang="en-US" sz="1200" b="1" i="0" kern="1200" dirty="0" err="1" smtClean="0">
                <a:solidFill>
                  <a:schemeClr val="tx1"/>
                </a:solidFill>
                <a:effectLst/>
                <a:latin typeface="+mn-lt"/>
                <a:ea typeface="+mn-ea"/>
                <a:cs typeface="+mn-cs"/>
              </a:rPr>
              <a:t>tablespaces</a:t>
            </a:r>
            <a:r>
              <a:rPr lang="en-US" sz="1200" b="0" i="0" kern="1200" dirty="0" smtClean="0">
                <a:solidFill>
                  <a:schemeClr val="tx1"/>
                </a:solidFill>
                <a:effectLst/>
                <a:latin typeface="+mn-lt"/>
                <a:ea typeface="+mn-ea"/>
                <a:cs typeface="+mn-cs"/>
              </a:rPr>
              <a:t> and physically in </a:t>
            </a:r>
            <a:r>
              <a:rPr lang="en-US" sz="1200" b="1" i="0" kern="1200" dirty="0" err="1" smtClean="0">
                <a:solidFill>
                  <a:schemeClr val="tx1"/>
                </a:solidFill>
                <a:effectLst/>
                <a:latin typeface="+mn-lt"/>
                <a:ea typeface="+mn-ea"/>
                <a:cs typeface="+mn-cs"/>
              </a:rPr>
              <a:t>datafiles</a:t>
            </a:r>
            <a:r>
              <a:rPr lang="en-US" sz="1200" b="0" i="0" kern="1200" dirty="0" smtClean="0">
                <a:solidFill>
                  <a:schemeClr val="tx1"/>
                </a:solidFill>
                <a:effectLst/>
                <a:latin typeface="+mn-lt"/>
                <a:ea typeface="+mn-ea"/>
                <a:cs typeface="+mn-cs"/>
              </a:rPr>
              <a:t> associated with the corresponding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Databases, </a:t>
            </a:r>
            <a:r>
              <a:rPr lang="en-US" sz="1200" b="0" i="0" kern="1200" dirty="0" err="1" smtClean="0">
                <a:solidFill>
                  <a:schemeClr val="tx1"/>
                </a:solidFill>
                <a:effectLst/>
                <a:latin typeface="+mn-lt"/>
                <a:ea typeface="+mn-ea"/>
                <a:cs typeface="+mn-cs"/>
              </a:rPr>
              <a:t>tablespaces</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datafiles</a:t>
            </a:r>
            <a:r>
              <a:rPr lang="en-US" sz="1200" b="0" i="0" kern="1200" dirty="0" smtClean="0">
                <a:solidFill>
                  <a:schemeClr val="tx1"/>
                </a:solidFill>
                <a:effectLst/>
                <a:latin typeface="+mn-lt"/>
                <a:ea typeface="+mn-ea"/>
                <a:cs typeface="+mn-cs"/>
              </a:rPr>
              <a:t> are closely related, but they have important differences: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An Oracle database consists of one or more logical storage units called </a:t>
            </a:r>
            <a:r>
              <a:rPr lang="en-US" sz="1200" b="0" i="0" kern="1200" dirty="0" err="1" smtClean="0">
                <a:solidFill>
                  <a:schemeClr val="tx1"/>
                </a:solidFill>
                <a:effectLst/>
                <a:latin typeface="+mn-lt"/>
                <a:ea typeface="+mn-ea"/>
                <a:cs typeface="+mn-cs"/>
              </a:rPr>
              <a:t>tablespaces</a:t>
            </a:r>
            <a:r>
              <a:rPr lang="en-US" sz="1200" b="0" i="0" kern="1200" dirty="0" smtClean="0">
                <a:solidFill>
                  <a:schemeClr val="tx1"/>
                </a:solidFill>
                <a:effectLst/>
                <a:latin typeface="+mn-lt"/>
                <a:ea typeface="+mn-ea"/>
                <a:cs typeface="+mn-cs"/>
              </a:rPr>
              <a:t>, which collectively store all of the database's data.</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Each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in an Oracle database consists of one or more files called </a:t>
            </a:r>
            <a:r>
              <a:rPr lang="en-US" sz="1200" b="0" i="0" kern="1200" dirty="0" err="1" smtClean="0">
                <a:solidFill>
                  <a:schemeClr val="tx1"/>
                </a:solidFill>
                <a:effectLst/>
                <a:latin typeface="+mn-lt"/>
                <a:ea typeface="+mn-ea"/>
                <a:cs typeface="+mn-cs"/>
              </a:rPr>
              <a:t>datafiles</a:t>
            </a:r>
            <a:r>
              <a:rPr lang="en-US" sz="1200" b="0" i="0" kern="1200" dirty="0" smtClean="0">
                <a:solidFill>
                  <a:schemeClr val="tx1"/>
                </a:solidFill>
                <a:effectLst/>
                <a:latin typeface="+mn-lt"/>
                <a:ea typeface="+mn-ea"/>
                <a:cs typeface="+mn-cs"/>
              </a:rPr>
              <a:t>, which are physical structures that conform to the operating system in which Oracle is running.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 database's data is collectively stored in the </a:t>
            </a:r>
            <a:r>
              <a:rPr lang="en-US" sz="1200" b="0" i="0" kern="1200" dirty="0" err="1" smtClean="0">
                <a:solidFill>
                  <a:schemeClr val="tx1"/>
                </a:solidFill>
                <a:effectLst/>
                <a:latin typeface="+mn-lt"/>
                <a:ea typeface="+mn-ea"/>
                <a:cs typeface="+mn-cs"/>
              </a:rPr>
              <a:t>datafiles</a:t>
            </a:r>
            <a:r>
              <a:rPr lang="en-US" sz="1200" b="0" i="0" kern="1200" dirty="0" smtClean="0">
                <a:solidFill>
                  <a:schemeClr val="tx1"/>
                </a:solidFill>
                <a:effectLst/>
                <a:latin typeface="+mn-lt"/>
                <a:ea typeface="+mn-ea"/>
                <a:cs typeface="+mn-cs"/>
              </a:rPr>
              <a:t> that constitute each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of the database. For example, the simplest Oracle database would have one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and one </a:t>
            </a:r>
            <a:r>
              <a:rPr lang="en-US" sz="1200" b="0" i="0" kern="1200" dirty="0" err="1" smtClean="0">
                <a:solidFill>
                  <a:schemeClr val="tx1"/>
                </a:solidFill>
                <a:effectLst/>
                <a:latin typeface="+mn-lt"/>
                <a:ea typeface="+mn-ea"/>
                <a:cs typeface="+mn-cs"/>
              </a:rPr>
              <a:t>datafile</a:t>
            </a:r>
            <a:r>
              <a:rPr lang="en-US" sz="1200" b="0" i="0" kern="1200" dirty="0" smtClean="0">
                <a:solidFill>
                  <a:schemeClr val="tx1"/>
                </a:solidFill>
                <a:effectLst/>
                <a:latin typeface="+mn-lt"/>
                <a:ea typeface="+mn-ea"/>
                <a:cs typeface="+mn-cs"/>
              </a:rPr>
              <a:t>. Another database can have three </a:t>
            </a:r>
            <a:r>
              <a:rPr lang="en-US" sz="1200" b="0" i="0" kern="1200" dirty="0" err="1" smtClean="0">
                <a:solidFill>
                  <a:schemeClr val="tx1"/>
                </a:solidFill>
                <a:effectLst/>
                <a:latin typeface="+mn-lt"/>
                <a:ea typeface="+mn-ea"/>
                <a:cs typeface="+mn-cs"/>
              </a:rPr>
              <a:t>tablespaces</a:t>
            </a:r>
            <a:r>
              <a:rPr lang="en-US" sz="1200" b="0" i="0" kern="1200" dirty="0" smtClean="0">
                <a:solidFill>
                  <a:schemeClr val="tx1"/>
                </a:solidFill>
                <a:effectLst/>
                <a:latin typeface="+mn-lt"/>
                <a:ea typeface="+mn-ea"/>
                <a:cs typeface="+mn-cs"/>
              </a:rPr>
              <a:t>, each consisting of two </a:t>
            </a:r>
            <a:r>
              <a:rPr lang="en-US" sz="1200" b="0" i="0" kern="1200" dirty="0" err="1" smtClean="0">
                <a:solidFill>
                  <a:schemeClr val="tx1"/>
                </a:solidFill>
                <a:effectLst/>
                <a:latin typeface="+mn-lt"/>
                <a:ea typeface="+mn-ea"/>
                <a:cs typeface="+mn-cs"/>
              </a:rPr>
              <a:t>datafiles</a:t>
            </a:r>
            <a:r>
              <a:rPr lang="en-US" sz="1200" b="0" i="0" kern="1200" dirty="0" smtClean="0">
                <a:solidFill>
                  <a:schemeClr val="tx1"/>
                </a:solidFill>
                <a:effectLst/>
                <a:latin typeface="+mn-lt"/>
                <a:ea typeface="+mn-ea"/>
                <a:cs typeface="+mn-cs"/>
              </a:rPr>
              <a:t> (for a total of six </a:t>
            </a:r>
            <a:r>
              <a:rPr lang="en-US" sz="1200" b="0" i="0" kern="1200" dirty="0" err="1" smtClean="0">
                <a:solidFill>
                  <a:schemeClr val="tx1"/>
                </a:solidFill>
                <a:effectLst/>
                <a:latin typeface="+mn-lt"/>
                <a:ea typeface="+mn-ea"/>
                <a:cs typeface="+mn-cs"/>
              </a:rPr>
              <a:t>datafiles</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7</a:t>
            </a:fld>
            <a:endParaRPr lang="en-US"/>
          </a:p>
        </p:txBody>
      </p:sp>
    </p:spTree>
    <p:extLst>
      <p:ext uri="{BB962C8B-B14F-4D97-AF65-F5344CB8AC3E}">
        <p14:creationId xmlns:p14="http://schemas.microsoft.com/office/powerpoint/2010/main" val="35028413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Any user currently assigned to a profile that is dropped is automatically is assigned to the </a:t>
            </a:r>
            <a:r>
              <a:rPr lang="en-US" dirty="0" smtClean="0"/>
              <a:t>DEFAULT</a:t>
            </a:r>
            <a:r>
              <a:rPr lang="en-US" sz="1200" b="0" i="0" kern="1200" dirty="0" smtClean="0">
                <a:solidFill>
                  <a:schemeClr val="tx1"/>
                </a:solidFill>
                <a:effectLst/>
                <a:latin typeface="+mn-lt"/>
                <a:ea typeface="+mn-ea"/>
                <a:cs typeface="+mn-cs"/>
              </a:rPr>
              <a:t> profile. The </a:t>
            </a:r>
            <a:r>
              <a:rPr lang="en-US" dirty="0" smtClean="0"/>
              <a:t>DEFAULT</a:t>
            </a:r>
            <a:r>
              <a:rPr lang="en-US" sz="1200" b="0" i="0" kern="1200" dirty="0" smtClean="0">
                <a:solidFill>
                  <a:schemeClr val="tx1"/>
                </a:solidFill>
                <a:effectLst/>
                <a:latin typeface="+mn-lt"/>
                <a:ea typeface="+mn-ea"/>
                <a:cs typeface="+mn-cs"/>
              </a:rPr>
              <a:t> profile cannot be dropped.</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34</a:t>
            </a:fld>
            <a:endParaRPr lang="en-US"/>
          </a:p>
        </p:txBody>
      </p:sp>
    </p:spTree>
    <p:extLst>
      <p:ext uri="{BB962C8B-B14F-4D97-AF65-F5344CB8AC3E}">
        <p14:creationId xmlns:p14="http://schemas.microsoft.com/office/powerpoint/2010/main" val="1859364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Note:</a:t>
            </a:r>
          </a:p>
          <a:p>
            <a:r>
              <a:rPr lang="en-US" sz="1200" b="0" i="0" kern="1200" dirty="0" smtClean="0">
                <a:solidFill>
                  <a:schemeClr val="tx1"/>
                </a:solidFill>
                <a:effectLst/>
                <a:latin typeface="+mn-lt"/>
                <a:ea typeface="+mn-ea"/>
                <a:cs typeface="+mn-cs"/>
              </a:rPr>
              <a:t>If a user schema and associated objects must remain but the user must be denied access to the database, then revoke the CREATE SESSION privilege from the user.</a:t>
            </a:r>
          </a:p>
          <a:p>
            <a:r>
              <a:rPr lang="en-US" sz="1200" b="0" i="0" kern="1200" dirty="0" smtClean="0">
                <a:solidFill>
                  <a:schemeClr val="tx1"/>
                </a:solidFill>
                <a:effectLst/>
                <a:latin typeface="+mn-lt"/>
                <a:ea typeface="+mn-ea"/>
                <a:cs typeface="+mn-cs"/>
              </a:rPr>
              <a:t>Do not attempt to drop the SYS or SYSTEM user. Doing so corrupts your database.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35</a:t>
            </a:fld>
            <a:endParaRPr lang="en-US"/>
          </a:p>
        </p:txBody>
      </p:sp>
    </p:spTree>
    <p:extLst>
      <p:ext uri="{BB962C8B-B14F-4D97-AF65-F5344CB8AC3E}">
        <p14:creationId xmlns:p14="http://schemas.microsoft.com/office/powerpoint/2010/main" val="2538234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36</a:t>
            </a:fld>
            <a:endParaRPr lang="en-US"/>
          </a:p>
        </p:txBody>
      </p:sp>
    </p:spTree>
    <p:extLst>
      <p:ext uri="{BB962C8B-B14F-4D97-AF65-F5344CB8AC3E}">
        <p14:creationId xmlns:p14="http://schemas.microsoft.com/office/powerpoint/2010/main" val="500137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After a user is disconnected from the database, you can use the DROP USER statement to drop the user.</a:t>
            </a:r>
          </a:p>
          <a:p>
            <a:r>
              <a:rPr lang="en-US" sz="1200" b="0" i="0" kern="1200" dirty="0" smtClean="0">
                <a:solidFill>
                  <a:schemeClr val="tx1"/>
                </a:solidFill>
                <a:effectLst/>
                <a:latin typeface="+mn-lt"/>
                <a:ea typeface="+mn-ea"/>
                <a:cs typeface="+mn-cs"/>
              </a:rPr>
              <a:t>To drop a user and all the user schema objects (if any), you must have the DROP </a:t>
            </a:r>
            <a:r>
              <a:rPr lang="en-US" sz="1200" b="0" i="0" kern="1200" dirty="0" err="1" smtClean="0">
                <a:solidFill>
                  <a:schemeClr val="tx1"/>
                </a:solidFill>
                <a:effectLst/>
                <a:latin typeface="+mn-lt"/>
                <a:ea typeface="+mn-ea"/>
                <a:cs typeface="+mn-cs"/>
              </a:rPr>
              <a:t>USERsystem</a:t>
            </a:r>
            <a:r>
              <a:rPr lang="en-US" sz="1200" b="0" i="0" kern="1200" dirty="0" smtClean="0">
                <a:solidFill>
                  <a:schemeClr val="tx1"/>
                </a:solidFill>
                <a:effectLst/>
                <a:latin typeface="+mn-lt"/>
                <a:ea typeface="+mn-ea"/>
                <a:cs typeface="+mn-cs"/>
              </a:rPr>
              <a:t> privilege. Because the DROP USER system privilege is powerful, a security administrator is typically the only type of user that has this privilege.</a:t>
            </a:r>
          </a:p>
          <a:p>
            <a:r>
              <a:rPr lang="en-US" sz="1200" b="0" i="0" kern="1200" dirty="0" smtClean="0">
                <a:solidFill>
                  <a:schemeClr val="tx1"/>
                </a:solidFill>
                <a:effectLst/>
                <a:latin typeface="+mn-lt"/>
                <a:ea typeface="+mn-ea"/>
                <a:cs typeface="+mn-cs"/>
              </a:rPr>
              <a:t>If the schema of the user contains any dependent schema objects, then use the </a:t>
            </a:r>
            <a:r>
              <a:rPr lang="en-US" sz="1200" b="0" i="0" kern="1200" dirty="0" err="1" smtClean="0">
                <a:solidFill>
                  <a:schemeClr val="tx1"/>
                </a:solidFill>
                <a:effectLst/>
                <a:latin typeface="+mn-lt"/>
                <a:ea typeface="+mn-ea"/>
                <a:cs typeface="+mn-cs"/>
              </a:rPr>
              <a:t>CASCADEoption</a:t>
            </a:r>
            <a:r>
              <a:rPr lang="en-US" sz="1200" b="0" i="0" kern="1200" dirty="0" smtClean="0">
                <a:solidFill>
                  <a:schemeClr val="tx1"/>
                </a:solidFill>
                <a:effectLst/>
                <a:latin typeface="+mn-lt"/>
                <a:ea typeface="+mn-ea"/>
                <a:cs typeface="+mn-cs"/>
              </a:rPr>
              <a:t> to drop the user and all associated objects and foreign keys that depend on the tables of the user successfully. If you do not specify CASCADE and the user schema contains dependent objects, then an error message is returned and the user is not dropped.</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37</a:t>
            </a:fld>
            <a:endParaRPr lang="en-US"/>
          </a:p>
        </p:txBody>
      </p:sp>
    </p:spTree>
    <p:extLst>
      <p:ext uri="{BB962C8B-B14F-4D97-AF65-F5344CB8AC3E}">
        <p14:creationId xmlns:p14="http://schemas.microsoft.com/office/powerpoint/2010/main" val="3996581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Enter the user name in capital letters. Pay attention to any unknown cascading effects. For example, if you intend to drop a user who owns a table, then check whether any views or procedures depend on that particular table.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38</a:t>
            </a:fld>
            <a:endParaRPr lang="en-US"/>
          </a:p>
        </p:txBody>
      </p:sp>
    </p:spTree>
    <p:extLst>
      <p:ext uri="{BB962C8B-B14F-4D97-AF65-F5344CB8AC3E}">
        <p14:creationId xmlns:p14="http://schemas.microsoft.com/office/powerpoint/2010/main" val="1827516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39</a:t>
            </a:fld>
            <a:endParaRPr lang="en-US"/>
          </a:p>
        </p:txBody>
      </p:sp>
    </p:spTree>
    <p:extLst>
      <p:ext uri="{BB962C8B-B14F-4D97-AF65-F5344CB8AC3E}">
        <p14:creationId xmlns:p14="http://schemas.microsoft.com/office/powerpoint/2010/main" val="19788267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following sections present examples of using these views. These examples assume that the following statements have been run. The users are all local users.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41</a:t>
            </a:fld>
            <a:endParaRPr lang="en-US"/>
          </a:p>
        </p:txBody>
      </p:sp>
    </p:spTree>
    <p:extLst>
      <p:ext uri="{BB962C8B-B14F-4D97-AF65-F5344CB8AC3E}">
        <p14:creationId xmlns:p14="http://schemas.microsoft.com/office/powerpoint/2010/main" val="3862179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DBA_USERS data dictionary view shows all users and their associated information as defined in the database.</a:t>
            </a:r>
          </a:p>
          <a:p>
            <a:r>
              <a:rPr lang="en-US" sz="1200" b="0" i="0" kern="1200" dirty="0" smtClean="0">
                <a:solidFill>
                  <a:schemeClr val="tx1"/>
                </a:solidFill>
                <a:effectLst/>
                <a:latin typeface="+mn-lt"/>
                <a:ea typeface="+mn-ea"/>
                <a:cs typeface="+mn-cs"/>
              </a:rPr>
              <a:t>For detailed information about the DBA_USERS view, see </a:t>
            </a:r>
            <a:r>
              <a:rPr lang="en-US" sz="1200" b="0" i="1" u="none" strike="noStrike" kern="1200" dirty="0" smtClean="0">
                <a:solidFill>
                  <a:schemeClr val="tx1"/>
                </a:solidFill>
                <a:effectLst/>
                <a:latin typeface="+mn-lt"/>
                <a:ea typeface="+mn-ea"/>
                <a:cs typeface="+mn-cs"/>
                <a:hlinkClick r:id="rId3"/>
              </a:rPr>
              <a:t>Oracle Database Reference</a:t>
            </a:r>
            <a:r>
              <a:rPr lang="en-US" sz="1200" b="0" i="0" kern="1200" dirty="0" smtClean="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42</a:t>
            </a:fld>
            <a:endParaRPr lang="en-US"/>
          </a:p>
        </p:txBody>
      </p:sp>
    </p:spTree>
    <p:extLst>
      <p:ext uri="{BB962C8B-B14F-4D97-AF65-F5344CB8AC3E}">
        <p14:creationId xmlns:p14="http://schemas.microsoft.com/office/powerpoint/2010/main" val="20503174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DBA_TS_QUOTAS data dictionary view lists all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quotas assigned to each user.</a:t>
            </a:r>
          </a:p>
          <a:p>
            <a:r>
              <a:rPr lang="en-US" sz="1200" b="0" i="0" kern="1200" dirty="0" smtClean="0">
                <a:solidFill>
                  <a:schemeClr val="tx1"/>
                </a:solidFill>
                <a:effectLst/>
                <a:latin typeface="+mn-lt"/>
                <a:ea typeface="+mn-ea"/>
                <a:cs typeface="+mn-cs"/>
              </a:rPr>
              <a:t>For detailed information about this view, see </a:t>
            </a:r>
            <a:r>
              <a:rPr lang="en-US" sz="1200" b="0" i="1" u="none" strike="noStrike" kern="1200" dirty="0" smtClean="0">
                <a:solidFill>
                  <a:schemeClr val="tx1"/>
                </a:solidFill>
                <a:effectLst/>
                <a:latin typeface="+mn-lt"/>
                <a:ea typeface="+mn-ea"/>
                <a:cs typeface="+mn-cs"/>
                <a:hlinkClick r:id="rId3"/>
              </a:rPr>
              <a:t>Oracle Database Reference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For example:</a:t>
            </a:r>
          </a:p>
          <a:p>
            <a:r>
              <a:rPr lang="en-US" sz="1200" b="0" i="0" kern="1200" dirty="0" smtClean="0">
                <a:solidFill>
                  <a:schemeClr val="tx1"/>
                </a:solidFill>
                <a:effectLst/>
                <a:latin typeface="+mn-lt"/>
                <a:ea typeface="+mn-ea"/>
                <a:cs typeface="+mn-cs"/>
              </a:rPr>
              <a:t>When specific quotas are assigned, the exact number is indicated in the </a:t>
            </a:r>
            <a:r>
              <a:rPr lang="en-US" dirty="0" smtClean="0"/>
              <a:t>MAX_BYTES</a:t>
            </a:r>
            <a:r>
              <a:rPr lang="en-US" sz="1200" b="0" i="0" kern="1200" dirty="0" smtClean="0">
                <a:solidFill>
                  <a:schemeClr val="tx1"/>
                </a:solidFill>
                <a:effectLst/>
                <a:latin typeface="+mn-lt"/>
                <a:ea typeface="+mn-ea"/>
                <a:cs typeface="+mn-cs"/>
              </a:rPr>
              <a:t> column. This number is always a multiple of the database block size, so if you specify a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quota that is not a multiple of the database block size, then it is rounded up accordingly. Unlimited quotas are indicated by </a:t>
            </a:r>
            <a:r>
              <a:rPr lang="en-US" dirty="0" smtClean="0"/>
              <a:t>-1</a:t>
            </a:r>
            <a:r>
              <a:rPr lang="en-US" sz="1200" b="0" i="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DED491D0-8E1B-49C7-849B-A28568D94497}" type="slidenum">
              <a:rPr lang="en-US" smtClean="0"/>
              <a:t>43</a:t>
            </a:fld>
            <a:endParaRPr lang="en-US"/>
          </a:p>
        </p:txBody>
      </p:sp>
    </p:spTree>
    <p:extLst>
      <p:ext uri="{BB962C8B-B14F-4D97-AF65-F5344CB8AC3E}">
        <p14:creationId xmlns:p14="http://schemas.microsoft.com/office/powerpoint/2010/main" val="3934842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DBA_PROFILE view lists all profiles in the database and associated settings for each limit in each profile.</a:t>
            </a:r>
          </a:p>
          <a:p>
            <a:r>
              <a:rPr lang="en-US" sz="1200" b="0" i="0" kern="1200" dirty="0" smtClean="0">
                <a:solidFill>
                  <a:schemeClr val="tx1"/>
                </a:solidFill>
                <a:effectLst/>
                <a:latin typeface="+mn-lt"/>
                <a:ea typeface="+mn-ea"/>
                <a:cs typeface="+mn-cs"/>
              </a:rPr>
              <a:t>For detailed information about this view, see </a:t>
            </a:r>
            <a:r>
              <a:rPr lang="en-US" sz="1200" b="0" i="1" u="none" strike="noStrike" kern="1200" dirty="0" smtClean="0">
                <a:solidFill>
                  <a:schemeClr val="tx1"/>
                </a:solidFill>
                <a:effectLst/>
                <a:latin typeface="+mn-lt"/>
                <a:ea typeface="+mn-ea"/>
                <a:cs typeface="+mn-cs"/>
                <a:hlinkClick r:id="rId3"/>
              </a:rPr>
              <a:t>Oracle Database Reference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For example:</a:t>
            </a:r>
          </a:p>
          <a:p>
            <a:r>
              <a:rPr lang="en-US" sz="1200" b="0" i="0" kern="1200" dirty="0" smtClean="0">
                <a:solidFill>
                  <a:schemeClr val="tx1"/>
                </a:solidFill>
                <a:effectLst/>
                <a:latin typeface="+mn-lt"/>
                <a:ea typeface="+mn-ea"/>
                <a:cs typeface="+mn-cs"/>
              </a:rPr>
              <a:t>To find the default profile values, you can run the following query:</a:t>
            </a:r>
          </a:p>
          <a:p>
            <a:r>
              <a:rPr lang="en-US" dirty="0" smtClean="0"/>
              <a:t/>
            </a:r>
            <a:br>
              <a:rPr lang="en-US" dirty="0" smtClean="0"/>
            </a:br>
            <a:r>
              <a:rPr lang="en-US" dirty="0" smtClean="0"/>
              <a:t>SELECT * FROM DBA_PROFILES WHERE PROFILE = 'DEFAULT'; </a:t>
            </a:r>
            <a:br>
              <a:rPr lang="en-US" dirty="0" smtClean="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44</a:t>
            </a:fld>
            <a:endParaRPr lang="en-US"/>
          </a:p>
        </p:txBody>
      </p:sp>
    </p:spTree>
    <p:extLst>
      <p:ext uri="{BB962C8B-B14F-4D97-AF65-F5344CB8AC3E}">
        <p14:creationId xmlns:p14="http://schemas.microsoft.com/office/powerpoint/2010/main" val="4025339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you specify a name for a user account, you must be aware of restrictions such as whether the name is unique and naming conventions.</a:t>
            </a:r>
          </a:p>
          <a:p>
            <a:r>
              <a:rPr lang="en-US" sz="1200" b="0" i="0" kern="1200" dirty="0" smtClean="0">
                <a:solidFill>
                  <a:schemeClr val="tx1"/>
                </a:solidFill>
                <a:effectLst/>
                <a:latin typeface="+mn-lt"/>
                <a:ea typeface="+mn-ea"/>
                <a:cs typeface="+mn-cs"/>
              </a:rPr>
              <a:t>Topics:</a:t>
            </a:r>
          </a:p>
          <a:p>
            <a:r>
              <a:rPr lang="en-US" sz="1200" b="0" i="0" u="none" strike="noStrike" kern="1200" dirty="0" smtClean="0">
                <a:solidFill>
                  <a:schemeClr val="tx1"/>
                </a:solidFill>
                <a:effectLst/>
                <a:latin typeface="+mn-lt"/>
                <a:ea typeface="+mn-ea"/>
                <a:cs typeface="+mn-cs"/>
                <a:hlinkClick r:id="rId3" tooltip="Each user has an associated schema; within a schema, each schema object must have a unique name."/>
              </a:rPr>
              <a:t>Uniqueness of User Names</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4" tooltip="Within each PDB, a user name must be unique with respect to other user names and roles in that PDB."/>
              </a:rPr>
              <a:t>User Names in a Multitenant Environment</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5" tooltip="How you create a user name controls the case sensitivity in which the user name is stored in the database."/>
              </a:rPr>
              <a:t>Case Sensitivity for User Names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Uniqueness of User Names</a:t>
            </a:r>
          </a:p>
          <a:p>
            <a:r>
              <a:rPr lang="en-US" sz="1200" b="0" i="0" kern="1200" dirty="0" smtClean="0">
                <a:solidFill>
                  <a:schemeClr val="tx1"/>
                </a:solidFill>
                <a:effectLst/>
                <a:latin typeface="+mn-lt"/>
                <a:ea typeface="+mn-ea"/>
                <a:cs typeface="+mn-cs"/>
              </a:rPr>
              <a:t>Each user has an associated schema; within a schema, each schema object must have a unique name.</a:t>
            </a:r>
          </a:p>
          <a:p>
            <a:r>
              <a:rPr lang="en-US" sz="1200" b="0" i="0" kern="1200" dirty="0" smtClean="0">
                <a:solidFill>
                  <a:schemeClr val="tx1"/>
                </a:solidFill>
                <a:effectLst/>
                <a:latin typeface="+mn-lt"/>
                <a:ea typeface="+mn-ea"/>
                <a:cs typeface="+mn-cs"/>
              </a:rPr>
              <a:t>Oracle Database will prevent you from creating a user name if it is already exists. You can check existing names by querying the USERNAME column of the DBA_USERS data dictionary view.</a:t>
            </a:r>
          </a:p>
          <a:p>
            <a:r>
              <a:rPr lang="en-US" sz="1200" b="0" i="0" kern="1200" dirty="0" smtClean="0">
                <a:solidFill>
                  <a:schemeClr val="tx1"/>
                </a:solidFill>
                <a:effectLst/>
                <a:latin typeface="+mn-lt"/>
                <a:ea typeface="+mn-ea"/>
                <a:cs typeface="+mn-cs"/>
              </a:rPr>
              <a:t>User Names in a Multitenant Environment</a:t>
            </a:r>
          </a:p>
          <a:p>
            <a:r>
              <a:rPr lang="en-US" sz="1200" b="0" i="0" kern="1200" dirty="0" smtClean="0">
                <a:solidFill>
                  <a:schemeClr val="tx1"/>
                </a:solidFill>
                <a:effectLst/>
                <a:latin typeface="+mn-lt"/>
                <a:ea typeface="+mn-ea"/>
                <a:cs typeface="+mn-cs"/>
              </a:rPr>
              <a:t>Within each PDB, a user name must be unique with respect to other user names and roles in that PDB.</a:t>
            </a:r>
          </a:p>
          <a:p>
            <a:r>
              <a:rPr lang="en-US" sz="1200" b="0" i="0" kern="1200" dirty="0" smtClean="0">
                <a:solidFill>
                  <a:schemeClr val="tx1"/>
                </a:solidFill>
                <a:effectLst/>
                <a:latin typeface="+mn-lt"/>
                <a:ea typeface="+mn-ea"/>
                <a:cs typeface="+mn-cs"/>
              </a:rPr>
              <a:t>Note the following restrictions:</a:t>
            </a:r>
          </a:p>
          <a:p>
            <a:r>
              <a:rPr lang="en-US" sz="1200" b="0" i="0" kern="1200" dirty="0" smtClean="0">
                <a:solidFill>
                  <a:schemeClr val="tx1"/>
                </a:solidFill>
                <a:effectLst/>
                <a:latin typeface="+mn-lt"/>
                <a:ea typeface="+mn-ea"/>
                <a:cs typeface="+mn-cs"/>
              </a:rPr>
              <a:t>For common user names, names for user-created common users must begin with C## (or c##).</a:t>
            </a:r>
          </a:p>
          <a:p>
            <a:r>
              <a:rPr lang="en-US" sz="1200" b="0" i="0" kern="1200" dirty="0" smtClean="0">
                <a:solidFill>
                  <a:schemeClr val="tx1"/>
                </a:solidFill>
                <a:effectLst/>
                <a:latin typeface="+mn-lt"/>
                <a:ea typeface="+mn-ea"/>
                <a:cs typeface="+mn-cs"/>
              </a:rPr>
              <a:t>For local user names, the name cannot start with C## (or c##)</a:t>
            </a:r>
          </a:p>
          <a:p>
            <a:r>
              <a:rPr lang="en-US" sz="1200" b="0" i="0" kern="1200" dirty="0" smtClean="0">
                <a:solidFill>
                  <a:schemeClr val="tx1"/>
                </a:solidFill>
                <a:effectLst/>
                <a:latin typeface="+mn-lt"/>
                <a:ea typeface="+mn-ea"/>
                <a:cs typeface="+mn-cs"/>
              </a:rPr>
              <a:t>A user and a role cannot have the same name.</a:t>
            </a:r>
          </a:p>
          <a:p>
            <a:r>
              <a:rPr lang="en-US" sz="1200" b="0" i="0" kern="1200" dirty="0" smtClean="0">
                <a:solidFill>
                  <a:schemeClr val="tx1"/>
                </a:solidFill>
                <a:effectLst/>
                <a:latin typeface="+mn-lt"/>
                <a:ea typeface="+mn-ea"/>
                <a:cs typeface="+mn-cs"/>
              </a:rPr>
              <a:t>Case Sensitivity for User Names</a:t>
            </a:r>
          </a:p>
          <a:p>
            <a:r>
              <a:rPr lang="en-US" sz="1200" b="0" i="0" kern="1200" dirty="0" smtClean="0">
                <a:solidFill>
                  <a:schemeClr val="tx1"/>
                </a:solidFill>
                <a:effectLst/>
                <a:latin typeface="+mn-lt"/>
                <a:ea typeface="+mn-ea"/>
                <a:cs typeface="+mn-cs"/>
              </a:rPr>
              <a:t>How you create a user name controls the case sensitivity in which the user name is stored in the database.</a:t>
            </a:r>
          </a:p>
        </p:txBody>
      </p:sp>
      <p:sp>
        <p:nvSpPr>
          <p:cNvPr id="4" name="Slide Number Placeholder 3"/>
          <p:cNvSpPr>
            <a:spLocks noGrp="1"/>
          </p:cNvSpPr>
          <p:nvPr>
            <p:ph type="sldNum" sz="quarter" idx="10"/>
          </p:nvPr>
        </p:nvSpPr>
        <p:spPr/>
        <p:txBody>
          <a:bodyPr/>
          <a:lstStyle/>
          <a:p>
            <a:fld id="{DED491D0-8E1B-49C7-849B-A28568D94497}" type="slidenum">
              <a:rPr lang="en-US" smtClean="0"/>
              <a:t>8</a:t>
            </a:fld>
            <a:endParaRPr lang="en-US"/>
          </a:p>
        </p:txBody>
      </p:sp>
    </p:spTree>
    <p:extLst>
      <p:ext uri="{BB962C8B-B14F-4D97-AF65-F5344CB8AC3E}">
        <p14:creationId xmlns:p14="http://schemas.microsoft.com/office/powerpoint/2010/main" val="33844424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V$SESSION dynamic view lists the memory use for each user session.</a:t>
            </a:r>
          </a:p>
          <a:p>
            <a:r>
              <a:rPr lang="en-US" sz="1200" b="0" i="0" kern="1200" dirty="0" smtClean="0">
                <a:solidFill>
                  <a:schemeClr val="tx1"/>
                </a:solidFill>
                <a:effectLst/>
                <a:latin typeface="+mn-lt"/>
                <a:ea typeface="+mn-ea"/>
                <a:cs typeface="+mn-cs"/>
              </a:rPr>
              <a:t>For detailed information on this view, see </a:t>
            </a:r>
            <a:r>
              <a:rPr lang="en-US" sz="1200" b="0" i="1" u="none" strike="noStrike" kern="1200" dirty="0" smtClean="0">
                <a:solidFill>
                  <a:schemeClr val="tx1"/>
                </a:solidFill>
                <a:effectLst/>
                <a:latin typeface="+mn-lt"/>
                <a:ea typeface="+mn-ea"/>
                <a:cs typeface="+mn-cs"/>
                <a:hlinkClick r:id="rId3"/>
              </a:rPr>
              <a:t>Oracle Database Reference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The following query lists all current sessions, showing the Oracle Database user and current User Global Area (UGA) memory use for each session:</a:t>
            </a:r>
          </a:p>
          <a:p>
            <a:r>
              <a:rPr lang="en-US" sz="1200" b="0" i="0" kern="1200" dirty="0" smtClean="0">
                <a:solidFill>
                  <a:schemeClr val="tx1"/>
                </a:solidFill>
                <a:effectLst/>
                <a:latin typeface="+mn-lt"/>
                <a:ea typeface="+mn-ea"/>
                <a:cs typeface="+mn-cs"/>
              </a:rPr>
              <a:t>To see the maximum UGA memory allocated to each session since the instance started, replace 'session </a:t>
            </a:r>
            <a:r>
              <a:rPr lang="en-US" sz="1200" b="0" i="0" kern="1200" dirty="0" err="1" smtClean="0">
                <a:solidFill>
                  <a:schemeClr val="tx1"/>
                </a:solidFill>
                <a:effectLst/>
                <a:latin typeface="+mn-lt"/>
                <a:ea typeface="+mn-ea"/>
                <a:cs typeface="+mn-cs"/>
              </a:rPr>
              <a:t>uga</a:t>
            </a:r>
            <a:r>
              <a:rPr lang="en-US" sz="1200" b="0" i="0" kern="1200" dirty="0" smtClean="0">
                <a:solidFill>
                  <a:schemeClr val="tx1"/>
                </a:solidFill>
                <a:effectLst/>
                <a:latin typeface="+mn-lt"/>
                <a:ea typeface="+mn-ea"/>
                <a:cs typeface="+mn-cs"/>
              </a:rPr>
              <a:t> memory' in the preceding query with 'session </a:t>
            </a:r>
            <a:r>
              <a:rPr lang="en-US" sz="1200" b="0" i="0" kern="1200" dirty="0" err="1" smtClean="0">
                <a:solidFill>
                  <a:schemeClr val="tx1"/>
                </a:solidFill>
                <a:effectLst/>
                <a:latin typeface="+mn-lt"/>
                <a:ea typeface="+mn-ea"/>
                <a:cs typeface="+mn-cs"/>
              </a:rPr>
              <a:t>uga</a:t>
            </a:r>
            <a:r>
              <a:rPr lang="en-US" sz="1200" b="0" i="0" kern="1200" dirty="0" smtClean="0">
                <a:solidFill>
                  <a:schemeClr val="tx1"/>
                </a:solidFill>
                <a:effectLst/>
                <a:latin typeface="+mn-lt"/>
                <a:ea typeface="+mn-ea"/>
                <a:cs typeface="+mn-cs"/>
              </a:rPr>
              <a:t> memory max'.</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45</a:t>
            </a:fld>
            <a:endParaRPr lang="en-US"/>
          </a:p>
        </p:txBody>
      </p:sp>
    </p:spTree>
    <p:extLst>
      <p:ext uri="{BB962C8B-B14F-4D97-AF65-F5344CB8AC3E}">
        <p14:creationId xmlns:p14="http://schemas.microsoft.com/office/powerpoint/2010/main" val="2046454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authenticate both database and </a:t>
            </a:r>
            <a:r>
              <a:rPr lang="en-US" sz="1200" b="0" i="0" kern="1200" dirty="0" err="1" smtClean="0">
                <a:solidFill>
                  <a:schemeClr val="tx1"/>
                </a:solidFill>
                <a:effectLst/>
                <a:latin typeface="+mn-lt"/>
                <a:ea typeface="+mn-ea"/>
                <a:cs typeface="+mn-cs"/>
              </a:rPr>
              <a:t>nondatabase</a:t>
            </a:r>
            <a:r>
              <a:rPr lang="en-US" sz="1200" b="0" i="0" kern="1200" dirty="0" smtClean="0">
                <a:solidFill>
                  <a:schemeClr val="tx1"/>
                </a:solidFill>
                <a:effectLst/>
                <a:latin typeface="+mn-lt"/>
                <a:ea typeface="+mn-ea"/>
                <a:cs typeface="+mn-cs"/>
              </a:rPr>
              <a:t> users for an Oracle database. For simplicity, the same authentication method is generally used for all database users, but Oracle Database allows a single database instance to use any or all methods. Oracle Database requires special authentication procedures for database administrators, because they perform special database operations. Oracle Database also encrypts passwords during transmission to ensure the security of network authentication.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After authentication, authorization processes can allow or limit the levels of access and action permitted to that entity. Authorization is described in </a:t>
            </a:r>
            <a:r>
              <a:rPr lang="en-US" sz="1200" b="0" i="0" u="none" strike="noStrike" kern="1200" dirty="0" smtClean="0">
                <a:solidFill>
                  <a:schemeClr val="tx1"/>
                </a:solidFill>
                <a:effectLst/>
                <a:latin typeface="+mn-lt"/>
                <a:ea typeface="+mn-ea"/>
                <a:cs typeface="+mn-cs"/>
                <a:hlinkClick r:id="rId3" tooltip="Privilege and role authorization controls the permissions that users have to perform day-to-day tasks."/>
              </a:rPr>
              <a:t>Configuring Privilege and Role Authorization</a:t>
            </a:r>
            <a:r>
              <a:rPr lang="en-US" sz="1200" b="0" i="0" kern="1200" dirty="0" smtClean="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46</a:t>
            </a:fld>
            <a:endParaRPr lang="en-US"/>
          </a:p>
        </p:txBody>
      </p:sp>
    </p:spTree>
    <p:extLst>
      <p:ext uri="{BB962C8B-B14F-4D97-AF65-F5344CB8AC3E}">
        <p14:creationId xmlns:p14="http://schemas.microsoft.com/office/powerpoint/2010/main" val="4144096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47</a:t>
            </a:fld>
            <a:endParaRPr lang="en-US"/>
          </a:p>
        </p:txBody>
      </p:sp>
    </p:spTree>
    <p:extLst>
      <p:ext uri="{BB962C8B-B14F-4D97-AF65-F5344CB8AC3E}">
        <p14:creationId xmlns:p14="http://schemas.microsoft.com/office/powerpoint/2010/main" val="28556270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Password encryption.</a:t>
            </a:r>
            <a:r>
              <a:rPr lang="en-US" sz="1200" b="0" i="0" kern="1200" dirty="0" smtClean="0">
                <a:solidFill>
                  <a:schemeClr val="tx1"/>
                </a:solidFill>
                <a:effectLst/>
                <a:latin typeface="+mn-lt"/>
                <a:ea typeface="+mn-ea"/>
                <a:cs typeface="+mn-cs"/>
              </a:rPr>
              <a:t> Oracle Database automatically and transparently encrypts passwords during network (client-to-server and server-to-server) connections, using Advanced Encryption Standard (AES) before sending them across the network. However, a password that is specified within a SQL statement (such as CREATE USER </a:t>
            </a:r>
            <a:r>
              <a:rPr lang="en-US" sz="1200" b="0" i="1" kern="1200" dirty="0" err="1" smtClean="0">
                <a:solidFill>
                  <a:schemeClr val="tx1"/>
                </a:solidFill>
                <a:effectLst/>
                <a:latin typeface="+mn-lt"/>
                <a:ea typeface="+mn-ea"/>
                <a:cs typeface="+mn-cs"/>
              </a:rPr>
              <a:t>user_name</a:t>
            </a:r>
            <a:r>
              <a:rPr lang="en-US" sz="1200" b="0" i="0" kern="1200" dirty="0" smtClean="0">
                <a:solidFill>
                  <a:schemeClr val="tx1"/>
                </a:solidFill>
                <a:effectLst/>
                <a:latin typeface="+mn-lt"/>
                <a:ea typeface="+mn-ea"/>
                <a:cs typeface="+mn-cs"/>
              </a:rPr>
              <a:t> IDENTIFIED BY </a:t>
            </a:r>
            <a:r>
              <a:rPr lang="en-US" sz="1200" b="0" i="1" kern="1200" dirty="0" smtClean="0">
                <a:solidFill>
                  <a:schemeClr val="tx1"/>
                </a:solidFill>
                <a:effectLst/>
                <a:latin typeface="+mn-lt"/>
                <a:ea typeface="+mn-ea"/>
                <a:cs typeface="+mn-cs"/>
              </a:rPr>
              <a:t>password</a:t>
            </a:r>
            <a:r>
              <a:rPr lang="en-US" sz="1200" b="0" i="0" kern="1200" dirty="0" smtClean="0">
                <a:solidFill>
                  <a:schemeClr val="tx1"/>
                </a:solidFill>
                <a:effectLst/>
                <a:latin typeface="+mn-lt"/>
                <a:ea typeface="+mn-ea"/>
                <a:cs typeface="+mn-cs"/>
              </a:rPr>
              <a:t>;) is still transmitted across the network in clear text in the network trace files. For this reason, you should have Advanced Security Option native network encryption enabled or configure Secure Sockets Layer (SSL) encryption</a:t>
            </a:r>
          </a:p>
          <a:p>
            <a:r>
              <a:rPr lang="en-US" sz="1200" b="1" i="0" kern="1200" dirty="0" smtClean="0">
                <a:solidFill>
                  <a:schemeClr val="tx1"/>
                </a:solidFill>
                <a:effectLst/>
                <a:latin typeface="+mn-lt"/>
                <a:ea typeface="+mn-ea"/>
                <a:cs typeface="+mn-cs"/>
              </a:rPr>
              <a:t>Password complexity checking.</a:t>
            </a:r>
            <a:r>
              <a:rPr lang="en-US" sz="1200" b="0" i="0" kern="1200" dirty="0" smtClean="0">
                <a:solidFill>
                  <a:schemeClr val="tx1"/>
                </a:solidFill>
                <a:effectLst/>
                <a:latin typeface="+mn-lt"/>
                <a:ea typeface="+mn-ea"/>
                <a:cs typeface="+mn-cs"/>
              </a:rPr>
              <a:t> In a default installation, Oracle Database provides the ora12c_verify_function and ora12c_strong_verify_function password verification functions to ensure that new or changed passwords are sufficiently complex to prevent intruders who try to break into the system by guessing passwords. You must manually enable password complexity checking. You can further customize the complexity of your users' passwords. See </a:t>
            </a:r>
            <a:r>
              <a:rPr lang="en-US" sz="1200" b="0" i="0" u="none" strike="noStrike" kern="1200" dirty="0" smtClean="0">
                <a:solidFill>
                  <a:schemeClr val="tx1"/>
                </a:solidFill>
                <a:effectLst/>
                <a:latin typeface="+mn-lt"/>
                <a:ea typeface="+mn-ea"/>
                <a:cs typeface="+mn-cs"/>
                <a:hlinkClick r:id="rId3" tooltip="Complexity verification checks that each password is complex enough to protect against intruders who try to guess user passwords."/>
              </a:rPr>
              <a:t>About Password Complexity Verification</a:t>
            </a:r>
            <a:r>
              <a:rPr lang="en-US" sz="1200" b="0" i="0" kern="1200" dirty="0" smtClean="0">
                <a:solidFill>
                  <a:schemeClr val="tx1"/>
                </a:solidFill>
                <a:effectLst/>
                <a:latin typeface="+mn-lt"/>
                <a:ea typeface="+mn-ea"/>
                <a:cs typeface="+mn-cs"/>
              </a:rPr>
              <a:t> for more information.</a:t>
            </a:r>
          </a:p>
          <a:p>
            <a:r>
              <a:rPr lang="en-US" sz="1200" b="1" i="0" kern="1200" dirty="0" smtClean="0">
                <a:solidFill>
                  <a:schemeClr val="tx1"/>
                </a:solidFill>
                <a:effectLst/>
                <a:latin typeface="+mn-lt"/>
                <a:ea typeface="+mn-ea"/>
                <a:cs typeface="+mn-cs"/>
              </a:rPr>
              <a:t>Preventing passwords from being broken.</a:t>
            </a:r>
            <a:r>
              <a:rPr lang="en-US" sz="1200" b="0" i="0" kern="1200" dirty="0" smtClean="0">
                <a:solidFill>
                  <a:schemeClr val="tx1"/>
                </a:solidFill>
                <a:effectLst/>
                <a:latin typeface="+mn-lt"/>
                <a:ea typeface="+mn-ea"/>
                <a:cs typeface="+mn-cs"/>
              </a:rPr>
              <a:t> If a user tries to log in to Oracle Database multiple times using an incorrect password, then Oracle Database delays each login by one second. This protection applies for attempts that are made from different IP addresses or multiple client connections. This feature significantly decreases the number of passwords that an intruder would be able to try within a fixed time period when attempting to log in. The failed login delay slows down each failed login attempt, increasing the overall time that is required to perform a password-guessing attack because such attacks usually require a very large number of failed login attempts.</a:t>
            </a:r>
          </a:p>
          <a:p>
            <a:r>
              <a:rPr lang="en-US" sz="1200" b="0" i="0" kern="1200" dirty="0" smtClean="0">
                <a:solidFill>
                  <a:schemeClr val="tx1"/>
                </a:solidFill>
                <a:effectLst/>
                <a:latin typeface="+mn-lt"/>
                <a:ea typeface="+mn-ea"/>
                <a:cs typeface="+mn-cs"/>
              </a:rPr>
              <a:t>For non-administrative logins, Oracle Database protects against concurrent password guessing attacks by setting an exclusive lock for the failed login delay. This prevents an intruder from attempting to sidestep the failed login delay when the intruder tries the next concurrent guess in a different database session as soon as the first guess fails and is delayed. Intruders take advantage of the server utilization for this type of concurrent password-guessing attack: it does not overwhelm the server and use up all CPU resources. This enables the intruder to remain undetected, while at the same time, the intruder can perform as many concurrent guesses per second as possible.</a:t>
            </a:r>
          </a:p>
          <a:p>
            <a:r>
              <a:rPr lang="en-US" sz="1200" b="0" i="0" kern="1200" dirty="0" smtClean="0">
                <a:solidFill>
                  <a:schemeClr val="tx1"/>
                </a:solidFill>
                <a:effectLst/>
                <a:latin typeface="+mn-lt"/>
                <a:ea typeface="+mn-ea"/>
                <a:cs typeface="+mn-cs"/>
              </a:rPr>
              <a:t>By holding an exclusive lock on the account that is being attacked, Oracle Database mitigates concurrent password guessing attacks, but this can simultaneously leaves the account vulnerable to denial-of-service (</a:t>
            </a:r>
            <a:r>
              <a:rPr lang="en-US" sz="1200" b="0" i="0" kern="1200" dirty="0" err="1" smtClean="0">
                <a:solidFill>
                  <a:schemeClr val="tx1"/>
                </a:solidFill>
                <a:effectLst/>
                <a:latin typeface="+mn-lt"/>
                <a:ea typeface="+mn-ea"/>
                <a:cs typeface="+mn-cs"/>
              </a:rPr>
              <a:t>DoS</a:t>
            </a:r>
            <a:r>
              <a:rPr lang="en-US" sz="1200" b="0" i="0" kern="1200" dirty="0" smtClean="0">
                <a:solidFill>
                  <a:schemeClr val="tx1"/>
                </a:solidFill>
                <a:effectLst/>
                <a:latin typeface="+mn-lt"/>
                <a:ea typeface="+mn-ea"/>
                <a:cs typeface="+mn-cs"/>
              </a:rPr>
              <a:t>) attacks. To remedy this problem, you should create a password profile that has the FAILED_LOGIN_ATTEMPTS parameter is set to UNLIMITED, and then apply this password profile to the user account. The FAILED_LOGIN_ATTEMPTS parameter setting prevents the enforcement of failed login delays and does not limit the number of failed login attempts. For these types of accounts, Oracle recommends that you use a long random password.</a:t>
            </a:r>
          </a:p>
          <a:p>
            <a:r>
              <a:rPr lang="en-US" sz="1200" b="0" i="0" kern="1200" dirty="0" smtClean="0">
                <a:solidFill>
                  <a:schemeClr val="tx1"/>
                </a:solidFill>
                <a:effectLst/>
                <a:latin typeface="+mn-lt"/>
                <a:ea typeface="+mn-ea"/>
                <a:cs typeface="+mn-cs"/>
              </a:rPr>
              <a:t>The concurrent password-guessing attack protection does not apply to administrative user connections, because these kinds of connections must remain available at all times and be immune to denial-of-service attacks. Hence, Oracle recommends that you choose long passwords for any administrative privileges account.</a:t>
            </a:r>
          </a:p>
          <a:p>
            <a:r>
              <a:rPr lang="en-US" sz="1200" b="1" i="0" kern="1200" dirty="0" smtClean="0">
                <a:solidFill>
                  <a:schemeClr val="tx1"/>
                </a:solidFill>
                <a:effectLst/>
                <a:latin typeface="+mn-lt"/>
                <a:ea typeface="+mn-ea"/>
                <a:cs typeface="+mn-cs"/>
              </a:rPr>
              <a:t>Enforced case sensitivity for passwords.</a:t>
            </a:r>
            <a:r>
              <a:rPr lang="en-US" sz="1200" b="0" i="0" kern="1200" dirty="0" smtClean="0">
                <a:solidFill>
                  <a:schemeClr val="tx1"/>
                </a:solidFill>
                <a:effectLst/>
                <a:latin typeface="+mn-lt"/>
                <a:ea typeface="+mn-ea"/>
                <a:cs typeface="+mn-cs"/>
              </a:rPr>
              <a:t> Passwords are case sensitive. For example, the password hPP5620qr fails if it is entered as hpp5620QR or hPp5620Qr. See </a:t>
            </a:r>
            <a:r>
              <a:rPr lang="en-US" sz="1200" b="0" i="0" u="none" strike="noStrike" kern="1200" dirty="0" smtClean="0">
                <a:solidFill>
                  <a:schemeClr val="tx1"/>
                </a:solidFill>
                <a:effectLst/>
                <a:latin typeface="+mn-lt"/>
                <a:ea typeface="+mn-ea"/>
                <a:cs typeface="+mn-cs"/>
                <a:hlinkClick r:id="rId4" tooltip="You can manage the password case sensitivity for passwords from user accounts that were created in previous releases."/>
              </a:rPr>
              <a:t>Managing Password Case Sensitivity</a:t>
            </a:r>
            <a:r>
              <a:rPr lang="en-US" sz="1200" b="0" i="0" kern="1200" dirty="0" smtClean="0">
                <a:solidFill>
                  <a:schemeClr val="tx1"/>
                </a:solidFill>
                <a:effectLst/>
                <a:latin typeface="+mn-lt"/>
                <a:ea typeface="+mn-ea"/>
                <a:cs typeface="+mn-cs"/>
              </a:rPr>
              <a:t> for information about how case sensitivity works, and how it affects password files and database links.</a:t>
            </a:r>
          </a:p>
          <a:p>
            <a:r>
              <a:rPr lang="en-US" sz="1200" b="1" i="0" kern="1200" dirty="0" smtClean="0">
                <a:solidFill>
                  <a:schemeClr val="tx1"/>
                </a:solidFill>
                <a:effectLst/>
                <a:latin typeface="+mn-lt"/>
                <a:ea typeface="+mn-ea"/>
                <a:cs typeface="+mn-cs"/>
              </a:rPr>
              <a:t>Passwords hashed using the 12C password version.</a:t>
            </a:r>
            <a:r>
              <a:rPr lang="en-US" sz="1200" b="0" i="0" kern="1200" dirty="0" smtClean="0">
                <a:solidFill>
                  <a:schemeClr val="tx1"/>
                </a:solidFill>
                <a:effectLst/>
                <a:latin typeface="+mn-lt"/>
                <a:ea typeface="+mn-ea"/>
                <a:cs typeface="+mn-cs"/>
              </a:rPr>
              <a:t> To verify the user's password and enforce case sensitivity in password creation, Oracle Database uses the 12C password version, which is based on a de-optimized algorithm that involves Password-Based Key Derivation Function (PBKDF2) and the SHA-512 cryptographic hash functions. See </a:t>
            </a:r>
            <a:r>
              <a:rPr lang="en-US" sz="1200" b="0" i="0" u="none" strike="noStrike" kern="1200" dirty="0" smtClean="0">
                <a:solidFill>
                  <a:schemeClr val="tx1"/>
                </a:solidFill>
                <a:effectLst/>
                <a:latin typeface="+mn-lt"/>
                <a:ea typeface="+mn-ea"/>
                <a:cs typeface="+mn-cs"/>
                <a:hlinkClick r:id="rId5" tooltip="The 12C password version enables users to create complex passwords that meet compliance standards."/>
              </a:rPr>
              <a:t>Ensuring Against Password Security Threats by Using the 12C Password Version</a:t>
            </a:r>
            <a:r>
              <a:rPr lang="en-US" sz="1200" b="0" i="0" kern="1200" dirty="0" smtClean="0">
                <a:solidFill>
                  <a:schemeClr val="tx1"/>
                </a:solidFill>
                <a:effectLst/>
                <a:latin typeface="+mn-lt"/>
                <a:ea typeface="+mn-ea"/>
                <a:cs typeface="+mn-cs"/>
              </a:rPr>
              <a:t> for more information.</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48</a:t>
            </a:fld>
            <a:endParaRPr lang="en-US"/>
          </a:p>
        </p:txBody>
      </p:sp>
    </p:spTree>
    <p:extLst>
      <p:ext uri="{BB962C8B-B14F-4D97-AF65-F5344CB8AC3E}">
        <p14:creationId xmlns:p14="http://schemas.microsoft.com/office/powerpoint/2010/main" val="4025051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49</a:t>
            </a:fld>
            <a:endParaRPr lang="en-US"/>
          </a:p>
        </p:txBody>
      </p:sp>
    </p:spTree>
    <p:extLst>
      <p:ext uri="{BB962C8B-B14F-4D97-AF65-F5344CB8AC3E}">
        <p14:creationId xmlns:p14="http://schemas.microsoft.com/office/powerpoint/2010/main" val="5941172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SQL statements that accept the IDENTIFIED BY clause also enable you to create passwords.</a:t>
            </a:r>
          </a:p>
          <a:p>
            <a:r>
              <a:rPr lang="en-US" sz="1200" b="0" i="0" kern="1200" dirty="0" smtClean="0">
                <a:solidFill>
                  <a:schemeClr val="tx1"/>
                </a:solidFill>
                <a:effectLst/>
                <a:latin typeface="+mn-lt"/>
                <a:ea typeface="+mn-ea"/>
                <a:cs typeface="+mn-cs"/>
              </a:rPr>
              <a:t>To create passwords for users, use the CREATE USER, ALTER USER, GRANT CREATE SESSION, or CREATE DATABASE LINK SQL statement.</a:t>
            </a:r>
          </a:p>
          <a:p>
            <a:r>
              <a:rPr lang="en-US" sz="1200" b="0" i="0" kern="1200" dirty="0" smtClean="0">
                <a:solidFill>
                  <a:schemeClr val="tx1"/>
                </a:solidFill>
                <a:effectLst/>
                <a:latin typeface="+mn-lt"/>
                <a:ea typeface="+mn-ea"/>
                <a:cs typeface="+mn-cs"/>
              </a:rPr>
              <a:t>The following SQL statements create passwords with the IDENTIFIED BY clause.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50</a:t>
            </a:fld>
            <a:endParaRPr lang="en-US"/>
          </a:p>
        </p:txBody>
      </p:sp>
    </p:spTree>
    <p:extLst>
      <p:ext uri="{BB962C8B-B14F-4D97-AF65-F5344CB8AC3E}">
        <p14:creationId xmlns:p14="http://schemas.microsoft.com/office/powerpoint/2010/main" val="21865910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You can use the CREATE PROFILE statement to create a user profile. The profile is assigned to a user with the CREATE USER or ALTER USER statement.</a:t>
            </a:r>
          </a:p>
          <a:p>
            <a:r>
              <a:rPr lang="en-US" dirty="0" smtClean="0">
                <a:effectLst/>
              </a:rPr>
              <a:t/>
            </a:r>
            <a:br>
              <a:rPr lang="en-US" dirty="0" smtClean="0">
                <a:effectLst/>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51</a:t>
            </a:fld>
            <a:endParaRPr lang="en-US"/>
          </a:p>
        </p:txBody>
      </p:sp>
    </p:spTree>
    <p:extLst>
      <p:ext uri="{BB962C8B-B14F-4D97-AF65-F5344CB8AC3E}">
        <p14:creationId xmlns:p14="http://schemas.microsoft.com/office/powerpoint/2010/main" val="20605541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52</a:t>
            </a:fld>
            <a:endParaRPr lang="en-US"/>
          </a:p>
        </p:txBody>
      </p:sp>
    </p:spTree>
    <p:extLst>
      <p:ext uri="{BB962C8B-B14F-4D97-AF65-F5344CB8AC3E}">
        <p14:creationId xmlns:p14="http://schemas.microsoft.com/office/powerpoint/2010/main" val="15636627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Follow the guidelines in </a:t>
            </a:r>
            <a:r>
              <a:rPr lang="en-US" sz="1200" b="0" i="0" u="none" strike="noStrike" kern="1200" dirty="0" smtClean="0">
                <a:solidFill>
                  <a:schemeClr val="tx1"/>
                </a:solidFill>
                <a:effectLst/>
                <a:latin typeface="+mn-lt"/>
                <a:ea typeface="+mn-ea"/>
                <a:cs typeface="+mn-cs"/>
                <a:hlinkClick r:id="rId3" tooltip="Oracle provides a set of minimum requirements for passwords."/>
              </a:rPr>
              <a:t>Minimum Requirements for Passwords</a:t>
            </a:r>
            <a:r>
              <a:rPr lang="en-US" sz="1200" b="0" i="0" kern="1200" dirty="0" smtClean="0">
                <a:solidFill>
                  <a:schemeClr val="tx1"/>
                </a:solidFill>
                <a:effectLst/>
                <a:latin typeface="+mn-lt"/>
                <a:ea typeface="+mn-ea"/>
                <a:cs typeface="+mn-cs"/>
              </a:rPr>
              <a:t> to replace </a:t>
            </a:r>
            <a:r>
              <a:rPr lang="en-US" sz="1200" b="0" i="1" kern="1200" dirty="0" smtClean="0">
                <a:solidFill>
                  <a:schemeClr val="tx1"/>
                </a:solidFill>
                <a:effectLst/>
                <a:latin typeface="+mn-lt"/>
                <a:ea typeface="+mn-ea"/>
                <a:cs typeface="+mn-cs"/>
              </a:rPr>
              <a:t>password</a:t>
            </a:r>
            <a:r>
              <a:rPr lang="en-US" sz="1200" b="0" i="0" kern="1200" dirty="0" smtClean="0">
                <a:solidFill>
                  <a:schemeClr val="tx1"/>
                </a:solidFill>
                <a:effectLst/>
                <a:latin typeface="+mn-lt"/>
                <a:ea typeface="+mn-ea"/>
                <a:cs typeface="+mn-cs"/>
              </a:rPr>
              <a:t> with a password that is secure.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53</a:t>
            </a:fld>
            <a:endParaRPr lang="en-US"/>
          </a:p>
        </p:txBody>
      </p:sp>
    </p:spTree>
    <p:extLst>
      <p:ext uri="{BB962C8B-B14F-4D97-AF65-F5344CB8AC3E}">
        <p14:creationId xmlns:p14="http://schemas.microsoft.com/office/powerpoint/2010/main" val="40553405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54</a:t>
            </a:fld>
            <a:endParaRPr lang="en-US"/>
          </a:p>
        </p:txBody>
      </p:sp>
    </p:spTree>
    <p:extLst>
      <p:ext uri="{BB962C8B-B14F-4D97-AF65-F5344CB8AC3E}">
        <p14:creationId xmlns:p14="http://schemas.microsoft.com/office/powerpoint/2010/main" val="1336937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User </a:t>
            </a:r>
            <a:r>
              <a:rPr lang="en-US" sz="1200" b="0" i="0" kern="1200" dirty="0" err="1" smtClean="0">
                <a:solidFill>
                  <a:schemeClr val="tx1"/>
                </a:solidFill>
                <a:effectLst/>
                <a:latin typeface="+mn-lt"/>
                <a:ea typeface="+mn-ea"/>
                <a:cs typeface="+mn-cs"/>
              </a:rPr>
              <a:t>jward</a:t>
            </a:r>
            <a:r>
              <a:rPr lang="en-US" sz="1200" b="0" i="0" kern="1200" dirty="0" smtClean="0">
                <a:solidFill>
                  <a:schemeClr val="tx1"/>
                </a:solidFill>
                <a:effectLst/>
                <a:latin typeface="+mn-lt"/>
                <a:ea typeface="+mn-ea"/>
                <a:cs typeface="+mn-cs"/>
              </a:rPr>
              <a:t> is stored in the database in upper-case letters. For example:</a:t>
            </a:r>
          </a:p>
          <a:p>
            <a:r>
              <a:rPr lang="en-US" dirty="0" smtClean="0"/>
              <a:t/>
            </a:r>
            <a:br>
              <a:rPr lang="en-US" dirty="0" smtClean="0"/>
            </a:br>
            <a:r>
              <a:rPr lang="en-US" sz="1200" b="0" i="0" kern="1200" dirty="0" smtClean="0">
                <a:solidFill>
                  <a:schemeClr val="tx1"/>
                </a:solidFill>
                <a:effectLst/>
                <a:latin typeface="+mn-lt"/>
                <a:ea typeface="+mn-ea"/>
                <a:cs typeface="+mn-cs"/>
              </a:rPr>
              <a:t>However, if you enclose the user name in double quotation marks, then the name is stored using the case sensitivity that you used for the name. For example:</a:t>
            </a:r>
          </a:p>
          <a:p>
            <a:r>
              <a:rPr lang="en-US" dirty="0" smtClean="0"/>
              <a:t/>
            </a:r>
            <a:br>
              <a:rPr lang="en-US" dirty="0" smtClean="0"/>
            </a:br>
            <a:r>
              <a:rPr lang="en-US" sz="1200" b="0" i="0" kern="1200" dirty="0" smtClean="0">
                <a:solidFill>
                  <a:schemeClr val="tx1"/>
                </a:solidFill>
                <a:effectLst/>
                <a:latin typeface="+mn-lt"/>
                <a:ea typeface="+mn-ea"/>
                <a:cs typeface="+mn-cs"/>
              </a:rPr>
              <a:t>So, when you query the ALL_USERS data dictionary view, you will find that the user account is stored using the case that you used to create it.</a:t>
            </a:r>
          </a:p>
          <a:p>
            <a:r>
              <a:rPr lang="en-US" dirty="0" smtClean="0"/>
              <a:t/>
            </a:r>
            <a:br>
              <a:rPr lang="en-US" dirty="0" smtClean="0"/>
            </a:br>
            <a:r>
              <a:rPr lang="en-US" sz="1200" b="0" i="0" kern="1200" dirty="0" smtClean="0">
                <a:solidFill>
                  <a:schemeClr val="tx1"/>
                </a:solidFill>
                <a:effectLst/>
                <a:latin typeface="+mn-lt"/>
                <a:ea typeface="+mn-ea"/>
                <a:cs typeface="+mn-cs"/>
              </a:rPr>
              <a:t>User JWARD and user </a:t>
            </a:r>
            <a:r>
              <a:rPr lang="en-US" sz="1200" b="0" i="0" kern="1200" dirty="0" err="1" smtClean="0">
                <a:solidFill>
                  <a:schemeClr val="tx1"/>
                </a:solidFill>
                <a:effectLst/>
                <a:latin typeface="+mn-lt"/>
                <a:ea typeface="+mn-ea"/>
                <a:cs typeface="+mn-cs"/>
              </a:rPr>
              <a:t>jward</a:t>
            </a:r>
            <a:r>
              <a:rPr lang="en-US" sz="1200" b="0" i="0" kern="1200" dirty="0" smtClean="0">
                <a:solidFill>
                  <a:schemeClr val="tx1"/>
                </a:solidFill>
                <a:effectLst/>
                <a:latin typeface="+mn-lt"/>
                <a:ea typeface="+mn-ea"/>
                <a:cs typeface="+mn-cs"/>
              </a:rPr>
              <a:t> are both stored in the database as separate user accounts. Later on, if you must modify or drop the user that you had created using double quotation marks, then you must enclose the user name in double quotation marks.</a:t>
            </a:r>
          </a:p>
          <a:p>
            <a:r>
              <a:rPr lang="en-US" dirty="0" smtClean="0"/>
              <a:t/>
            </a:r>
            <a:br>
              <a:rPr lang="en-US" dirty="0" smtClean="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9</a:t>
            </a:fld>
            <a:endParaRPr lang="en-US"/>
          </a:p>
        </p:txBody>
      </p:sp>
    </p:spTree>
    <p:extLst>
      <p:ext uri="{BB962C8B-B14F-4D97-AF65-F5344CB8AC3E}">
        <p14:creationId xmlns:p14="http://schemas.microsoft.com/office/powerpoint/2010/main" val="16047996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See Also:</a:t>
            </a:r>
          </a:p>
          <a:p>
            <a:r>
              <a:rPr lang="en-US" sz="1200" b="0" i="1" u="none" strike="noStrike" kern="1200" dirty="0" smtClean="0">
                <a:solidFill>
                  <a:schemeClr val="tx1"/>
                </a:solidFill>
                <a:effectLst/>
                <a:latin typeface="+mn-lt"/>
                <a:ea typeface="+mn-ea"/>
                <a:cs typeface="+mn-cs"/>
                <a:hlinkClick r:id="rId3"/>
              </a:rPr>
              <a:t>Oracle Database SQL Language Reference</a:t>
            </a:r>
            <a:r>
              <a:rPr lang="en-US" sz="1200" b="0" i="0" kern="1200" dirty="0" smtClean="0">
                <a:solidFill>
                  <a:schemeClr val="tx1"/>
                </a:solidFill>
                <a:effectLst/>
                <a:latin typeface="+mn-lt"/>
                <a:ea typeface="+mn-ea"/>
                <a:cs typeface="+mn-cs"/>
              </a:rPr>
              <a:t> for more information about the CREATE PROFILE statement</a:t>
            </a:r>
          </a:p>
          <a:p>
            <a:r>
              <a:rPr lang="en-US" sz="1200" b="0" i="1" u="none" strike="noStrike" kern="1200" dirty="0" smtClean="0">
                <a:solidFill>
                  <a:schemeClr val="tx1"/>
                </a:solidFill>
                <a:effectLst/>
                <a:latin typeface="+mn-lt"/>
                <a:ea typeface="+mn-ea"/>
                <a:cs typeface="+mn-cs"/>
                <a:hlinkClick r:id="rId4"/>
              </a:rPr>
              <a:t>Oracle Database SQL Language Reference</a:t>
            </a:r>
            <a:r>
              <a:rPr lang="en-US" sz="1200" b="0" i="0" kern="1200" dirty="0" smtClean="0">
                <a:solidFill>
                  <a:schemeClr val="tx1"/>
                </a:solidFill>
                <a:effectLst/>
                <a:latin typeface="+mn-lt"/>
                <a:ea typeface="+mn-ea"/>
                <a:cs typeface="+mn-cs"/>
              </a:rPr>
              <a:t> for more information about the ALTER PROFILE statement</a:t>
            </a:r>
          </a:p>
          <a:p>
            <a:r>
              <a:rPr lang="en-US" sz="1200" b="0" i="1" u="none" strike="noStrike" kern="1200" dirty="0" smtClean="0">
                <a:solidFill>
                  <a:schemeClr val="tx1"/>
                </a:solidFill>
                <a:effectLst/>
                <a:latin typeface="+mn-lt"/>
                <a:ea typeface="+mn-ea"/>
                <a:cs typeface="+mn-cs"/>
                <a:hlinkClick r:id="rId5"/>
              </a:rPr>
              <a:t>Oracle Database Reference</a:t>
            </a:r>
            <a:r>
              <a:rPr lang="en-US" sz="1200" b="0" i="0" kern="1200" dirty="0" smtClean="0">
                <a:solidFill>
                  <a:schemeClr val="tx1"/>
                </a:solidFill>
                <a:effectLst/>
                <a:latin typeface="+mn-lt"/>
                <a:ea typeface="+mn-ea"/>
                <a:cs typeface="+mn-cs"/>
              </a:rPr>
              <a:t> about the password-related parameters described in this section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56</a:t>
            </a:fld>
            <a:endParaRPr lang="en-US"/>
          </a:p>
        </p:txBody>
      </p:sp>
    </p:spTree>
    <p:extLst>
      <p:ext uri="{BB962C8B-B14F-4D97-AF65-F5344CB8AC3E}">
        <p14:creationId xmlns:p14="http://schemas.microsoft.com/office/powerpoint/2010/main" val="691316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created your database manually, then you should run the </a:t>
            </a:r>
            <a:r>
              <a:rPr lang="en-US" sz="1200" b="0" i="0" kern="1200" dirty="0" err="1" smtClean="0">
                <a:solidFill>
                  <a:schemeClr val="tx1"/>
                </a:solidFill>
                <a:effectLst/>
                <a:latin typeface="+mn-lt"/>
                <a:ea typeface="+mn-ea"/>
                <a:cs typeface="+mn-cs"/>
              </a:rPr>
              <a:t>secconf.sql</a:t>
            </a:r>
            <a:r>
              <a:rPr lang="en-US" sz="1200" b="0" i="0" kern="1200" dirty="0" smtClean="0">
                <a:solidFill>
                  <a:schemeClr val="tx1"/>
                </a:solidFill>
                <a:effectLst/>
                <a:latin typeface="+mn-lt"/>
                <a:ea typeface="+mn-ea"/>
                <a:cs typeface="+mn-cs"/>
              </a:rPr>
              <a:t> script to apply the Oracle default password settings to the database. Databases that have been created with Database Configuration Assistant (DBCA) will have these settings, but manually created databases do not.</a:t>
            </a: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secconf.sql</a:t>
            </a:r>
            <a:r>
              <a:rPr lang="en-US" sz="1200" b="0" i="0" kern="1200" dirty="0" smtClean="0">
                <a:solidFill>
                  <a:schemeClr val="tx1"/>
                </a:solidFill>
                <a:effectLst/>
                <a:latin typeface="+mn-lt"/>
                <a:ea typeface="+mn-ea"/>
                <a:cs typeface="+mn-cs"/>
              </a:rPr>
              <a:t> script is in the $ORACLE_HOME/</a:t>
            </a:r>
            <a:r>
              <a:rPr lang="en-US" sz="1200" b="0" i="0" kern="1200" dirty="0" err="1" smtClean="0">
                <a:solidFill>
                  <a:schemeClr val="tx1"/>
                </a:solidFill>
                <a:effectLst/>
                <a:latin typeface="+mn-lt"/>
                <a:ea typeface="+mn-ea"/>
                <a:cs typeface="+mn-cs"/>
              </a:rPr>
              <a:t>rdbms</a:t>
            </a:r>
            <a:r>
              <a:rPr lang="en-US" sz="1200" b="0" i="0" kern="1200" dirty="0" smtClean="0">
                <a:solidFill>
                  <a:schemeClr val="tx1"/>
                </a:solidFill>
                <a:effectLst/>
                <a:latin typeface="+mn-lt"/>
                <a:ea typeface="+mn-ea"/>
                <a:cs typeface="+mn-cs"/>
              </a:rPr>
              <a:t>/admin directory. The </a:t>
            </a:r>
            <a:r>
              <a:rPr lang="en-US" sz="1200" b="0" i="0" kern="1200" dirty="0" err="1" smtClean="0">
                <a:solidFill>
                  <a:schemeClr val="tx1"/>
                </a:solidFill>
                <a:effectLst/>
                <a:latin typeface="+mn-lt"/>
                <a:ea typeface="+mn-ea"/>
                <a:cs typeface="+mn-cs"/>
              </a:rPr>
              <a:t>secconf.sql</a:t>
            </a:r>
            <a:r>
              <a:rPr lang="en-US" sz="1200" b="0" i="0" kern="1200" dirty="0" smtClean="0">
                <a:solidFill>
                  <a:schemeClr val="tx1"/>
                </a:solidFill>
                <a:effectLst/>
                <a:latin typeface="+mn-lt"/>
                <a:ea typeface="+mn-ea"/>
                <a:cs typeface="+mn-cs"/>
              </a:rPr>
              <a:t> script affects both password and audit settings. It has no effect on other security settings.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57</a:t>
            </a:fld>
            <a:endParaRPr lang="en-US"/>
          </a:p>
        </p:txBody>
      </p:sp>
    </p:spTree>
    <p:extLst>
      <p:ext uri="{BB962C8B-B14F-4D97-AF65-F5344CB8AC3E}">
        <p14:creationId xmlns:p14="http://schemas.microsoft.com/office/powerpoint/2010/main" val="39859620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Note the following:</a:t>
            </a:r>
          </a:p>
          <a:p>
            <a:r>
              <a:rPr lang="en-US" sz="1200" b="0" i="0" kern="1200" dirty="0" smtClean="0">
                <a:solidFill>
                  <a:schemeClr val="tx1"/>
                </a:solidFill>
                <a:effectLst/>
                <a:latin typeface="+mn-lt"/>
                <a:ea typeface="+mn-ea"/>
                <a:cs typeface="+mn-cs"/>
              </a:rPr>
              <a:t>You also can lock accounts manually, so that they must be unlocked explicitly by a database administrator.</a:t>
            </a:r>
          </a:p>
          <a:p>
            <a:r>
              <a:rPr lang="en-US" sz="1200" b="0" i="0" kern="1200" dirty="0" smtClean="0">
                <a:solidFill>
                  <a:schemeClr val="tx1"/>
                </a:solidFill>
                <a:effectLst/>
                <a:latin typeface="+mn-lt"/>
                <a:ea typeface="+mn-ea"/>
                <a:cs typeface="+mn-cs"/>
              </a:rPr>
              <a:t>You can specify the permissible number of failed login attempts by using the CREATE PROFILE statement. You can also specify the amount of time accounts remain locked.</a:t>
            </a:r>
          </a:p>
          <a:p>
            <a:r>
              <a:rPr lang="en-US" sz="1200" b="0" i="0" kern="1200" dirty="0" smtClean="0">
                <a:solidFill>
                  <a:schemeClr val="tx1"/>
                </a:solidFill>
                <a:effectLst/>
                <a:latin typeface="+mn-lt"/>
                <a:ea typeface="+mn-ea"/>
                <a:cs typeface="+mn-cs"/>
              </a:rPr>
              <a:t>Each time the user unsuccessfully logs in, Oracle Database increases the delay exponentially with each login failure.</a:t>
            </a:r>
          </a:p>
          <a:p>
            <a:r>
              <a:rPr lang="en-US" sz="1200" b="0" i="0" kern="1200" dirty="0" smtClean="0">
                <a:solidFill>
                  <a:schemeClr val="tx1"/>
                </a:solidFill>
                <a:effectLst/>
                <a:latin typeface="+mn-lt"/>
                <a:ea typeface="+mn-ea"/>
                <a:cs typeface="+mn-cs"/>
              </a:rPr>
              <a:t>If you do not specify a time interval for unlocking the account, then PASSWORD_LOCK_TIME assumes the value specified in a default profile. (The recommended value is 1 day.) If you specify PASSWORD_LOCK_TIME as UNLIMITED, then you must explicitly unlock the account by using an ALTER USER statement. For example, assuming that PASSWORD_LOCK_TIME UNLIMITED is specified for </a:t>
            </a:r>
            <a:r>
              <a:rPr lang="en-US" sz="1200" b="0" i="0" kern="1200" dirty="0" err="1" smtClean="0">
                <a:solidFill>
                  <a:schemeClr val="tx1"/>
                </a:solidFill>
                <a:effectLst/>
                <a:latin typeface="+mn-lt"/>
                <a:ea typeface="+mn-ea"/>
                <a:cs typeface="+mn-cs"/>
              </a:rPr>
              <a:t>johndoe</a:t>
            </a:r>
            <a:r>
              <a:rPr lang="en-US" sz="1200" b="0" i="0" kern="1200" dirty="0" smtClean="0">
                <a:solidFill>
                  <a:schemeClr val="tx1"/>
                </a:solidFill>
                <a:effectLst/>
                <a:latin typeface="+mn-lt"/>
                <a:ea typeface="+mn-ea"/>
                <a:cs typeface="+mn-cs"/>
              </a:rPr>
              <a:t>, then you use the following statement to unlock the </a:t>
            </a:r>
            <a:r>
              <a:rPr lang="en-US" sz="1200" b="0" i="0" kern="1200" dirty="0" err="1" smtClean="0">
                <a:solidFill>
                  <a:schemeClr val="tx1"/>
                </a:solidFill>
                <a:effectLst/>
                <a:latin typeface="+mn-lt"/>
                <a:ea typeface="+mn-ea"/>
                <a:cs typeface="+mn-cs"/>
              </a:rPr>
              <a:t>johndoe</a:t>
            </a:r>
            <a:r>
              <a:rPr lang="en-US" sz="1200" b="0" i="0" kern="1200" dirty="0" smtClean="0">
                <a:solidFill>
                  <a:schemeClr val="tx1"/>
                </a:solidFill>
                <a:effectLst/>
                <a:latin typeface="+mn-lt"/>
                <a:ea typeface="+mn-ea"/>
                <a:cs typeface="+mn-cs"/>
              </a:rPr>
              <a:t> account:</a:t>
            </a:r>
          </a:p>
          <a:p>
            <a:r>
              <a:rPr lang="en-US" sz="1200" b="0" i="0" kern="1200" dirty="0" smtClean="0">
                <a:solidFill>
                  <a:schemeClr val="tx1"/>
                </a:solidFill>
                <a:effectLst/>
                <a:latin typeface="+mn-lt"/>
                <a:ea typeface="+mn-ea"/>
                <a:cs typeface="+mn-cs"/>
              </a:rPr>
              <a:t>ALTER USER </a:t>
            </a:r>
            <a:r>
              <a:rPr lang="en-US" sz="1200" b="0" i="0" kern="1200" dirty="0" err="1" smtClean="0">
                <a:solidFill>
                  <a:schemeClr val="tx1"/>
                </a:solidFill>
                <a:effectLst/>
                <a:latin typeface="+mn-lt"/>
                <a:ea typeface="+mn-ea"/>
                <a:cs typeface="+mn-cs"/>
              </a:rPr>
              <a:t>johndoe</a:t>
            </a:r>
            <a:r>
              <a:rPr lang="en-US" sz="1200" b="0" i="0" kern="1200" dirty="0" smtClean="0">
                <a:solidFill>
                  <a:schemeClr val="tx1"/>
                </a:solidFill>
                <a:effectLst/>
                <a:latin typeface="+mn-lt"/>
                <a:ea typeface="+mn-ea"/>
                <a:cs typeface="+mn-cs"/>
              </a:rPr>
              <a:t> ACCOUNT UNLOCK; </a:t>
            </a:r>
          </a:p>
          <a:p>
            <a:r>
              <a:rPr lang="en-US" sz="1200" b="0" i="0" kern="1200" dirty="0" smtClean="0">
                <a:solidFill>
                  <a:schemeClr val="tx1"/>
                </a:solidFill>
                <a:effectLst/>
                <a:latin typeface="+mn-lt"/>
                <a:ea typeface="+mn-ea"/>
                <a:cs typeface="+mn-cs"/>
              </a:rPr>
              <a:t>After a user successfully logs into an account, Oracle Database resets the unsuccessful login attempt count for the user, if it is non-zero, to zero.</a:t>
            </a:r>
          </a:p>
          <a:p>
            <a:r>
              <a:rPr lang="en-US" sz="1200" b="0" i="0" kern="1200" dirty="0" smtClean="0">
                <a:solidFill>
                  <a:schemeClr val="tx1"/>
                </a:solidFill>
                <a:effectLst/>
                <a:latin typeface="+mn-lt"/>
                <a:ea typeface="+mn-ea"/>
                <a:cs typeface="+mn-cs"/>
              </a:rPr>
              <a:t>In a multitenant environment, a locked common user account will be locked across all PDBs in the root.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58</a:t>
            </a:fld>
            <a:endParaRPr lang="en-US"/>
          </a:p>
        </p:txBody>
      </p:sp>
    </p:spTree>
    <p:extLst>
      <p:ext uri="{BB962C8B-B14F-4D97-AF65-F5344CB8AC3E}">
        <p14:creationId xmlns:p14="http://schemas.microsoft.com/office/powerpoint/2010/main" val="18822510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Example: Locking an Account with the CREATE PROFILE Statement</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CREATE PROFILE statement can lock user accounts if a user’s attempt to log in violates the CREATE PROFILE settings.</a:t>
            </a:r>
          </a:p>
          <a:p>
            <a:r>
              <a:rPr lang="en-US" sz="1200" b="0" i="0" u="none" strike="noStrike" kern="1200" dirty="0" smtClean="0">
                <a:solidFill>
                  <a:schemeClr val="tx1"/>
                </a:solidFill>
                <a:effectLst/>
                <a:latin typeface="+mn-lt"/>
                <a:ea typeface="+mn-ea"/>
                <a:cs typeface="+mn-cs"/>
                <a:hlinkClick r:id="rId3"/>
              </a:rPr>
              <a:t>Example 3-1</a:t>
            </a:r>
            <a:r>
              <a:rPr lang="en-US" sz="1200" b="0" i="0" kern="1200" dirty="0" smtClean="0">
                <a:solidFill>
                  <a:schemeClr val="tx1"/>
                </a:solidFill>
                <a:effectLst/>
                <a:latin typeface="+mn-lt"/>
                <a:ea typeface="+mn-ea"/>
                <a:cs typeface="+mn-cs"/>
              </a:rPr>
              <a:t> sets the maximum number of failed login attempts for the user </a:t>
            </a:r>
            <a:r>
              <a:rPr lang="en-US" sz="1200" b="0" i="0" kern="1200" dirty="0" err="1" smtClean="0">
                <a:solidFill>
                  <a:schemeClr val="tx1"/>
                </a:solidFill>
                <a:effectLst/>
                <a:latin typeface="+mn-lt"/>
                <a:ea typeface="+mn-ea"/>
                <a:cs typeface="+mn-cs"/>
              </a:rPr>
              <a:t>johndoe</a:t>
            </a:r>
            <a:r>
              <a:rPr lang="en-US" sz="1200" b="0" i="0" kern="1200" dirty="0" smtClean="0">
                <a:solidFill>
                  <a:schemeClr val="tx1"/>
                </a:solidFill>
                <a:effectLst/>
                <a:latin typeface="+mn-lt"/>
                <a:ea typeface="+mn-ea"/>
                <a:cs typeface="+mn-cs"/>
              </a:rPr>
              <a:t> to 10 (the default), and the amount of time the account locked to 30 days. The account will unlock automatically after 30 days.</a:t>
            </a:r>
          </a:p>
          <a:p>
            <a:r>
              <a:rPr lang="en-US" sz="1200" b="0" i="0" kern="1200" dirty="0" smtClean="0">
                <a:solidFill>
                  <a:schemeClr val="tx1"/>
                </a:solidFill>
                <a:effectLst/>
                <a:latin typeface="+mn-lt"/>
                <a:ea typeface="+mn-ea"/>
                <a:cs typeface="+mn-cs"/>
              </a:rPr>
              <a:t>Explicitly Locking a User Account</a:t>
            </a:r>
          </a:p>
          <a:p>
            <a:r>
              <a:rPr lang="en-US" sz="1200" b="0" i="0" kern="1200" dirty="0" smtClean="0">
                <a:solidFill>
                  <a:schemeClr val="tx1"/>
                </a:solidFill>
                <a:effectLst/>
                <a:latin typeface="+mn-lt"/>
                <a:ea typeface="+mn-ea"/>
                <a:cs typeface="+mn-cs"/>
              </a:rPr>
              <a:t>When you explicitly lock a user account, the account cannot be unlocked automatically. Only a security administrator can unlock the account.</a:t>
            </a:r>
          </a:p>
          <a:p>
            <a:r>
              <a:rPr lang="en-US" sz="1200" b="0" i="0" kern="1200" dirty="0" smtClean="0">
                <a:solidFill>
                  <a:schemeClr val="tx1"/>
                </a:solidFill>
                <a:effectLst/>
                <a:latin typeface="+mn-lt"/>
                <a:ea typeface="+mn-ea"/>
                <a:cs typeface="+mn-cs"/>
              </a:rPr>
              <a:t>In a multitenant environment, after you have locked a common user account in the root, this user cannot log in to any PDB that is associated with this root, nor can this account be unlocked in a PDB. In addition, you can lock a common account locally in a PDB, which will prevent the common user from logging in to that PDB.</a:t>
            </a:r>
          </a:p>
          <a:p>
            <a:r>
              <a:rPr lang="en-US" sz="1200" b="0" i="0" kern="1200" dirty="0" smtClean="0">
                <a:solidFill>
                  <a:schemeClr val="tx1"/>
                </a:solidFill>
                <a:effectLst/>
                <a:latin typeface="+mn-lt"/>
                <a:ea typeface="+mn-ea"/>
                <a:cs typeface="+mn-cs"/>
              </a:rPr>
              <a:t>To explicitly lock a user account, use the CREATE USER or ALTER USER statement.</a:t>
            </a:r>
          </a:p>
          <a:p>
            <a:r>
              <a:rPr lang="en-US" sz="1200" b="0" i="0" kern="1200" dirty="0" smtClean="0">
                <a:solidFill>
                  <a:schemeClr val="tx1"/>
                </a:solidFill>
                <a:effectLst/>
                <a:latin typeface="+mn-lt"/>
                <a:ea typeface="+mn-ea"/>
                <a:cs typeface="+mn-cs"/>
              </a:rPr>
              <a:t>For example, the following statement locks the user account, </a:t>
            </a:r>
            <a:r>
              <a:rPr lang="en-US" sz="1200" b="0" i="0" kern="1200" dirty="0" err="1" smtClean="0">
                <a:solidFill>
                  <a:schemeClr val="tx1"/>
                </a:solidFill>
                <a:effectLst/>
                <a:latin typeface="+mn-lt"/>
                <a:ea typeface="+mn-ea"/>
                <a:cs typeface="+mn-cs"/>
              </a:rPr>
              <a:t>susan</a:t>
            </a:r>
            <a:r>
              <a:rPr lang="en-US" sz="1200" b="0" i="0" kern="1200" dirty="0" smtClean="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59</a:t>
            </a:fld>
            <a:endParaRPr lang="en-US"/>
          </a:p>
        </p:txBody>
      </p:sp>
    </p:spTree>
    <p:extLst>
      <p:ext uri="{BB962C8B-B14F-4D97-AF65-F5344CB8AC3E}">
        <p14:creationId xmlns:p14="http://schemas.microsoft.com/office/powerpoint/2010/main" val="9919147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60</a:t>
            </a:fld>
            <a:endParaRPr lang="en-US"/>
          </a:p>
        </p:txBody>
      </p:sp>
    </p:spTree>
    <p:extLst>
      <p:ext uri="{BB962C8B-B14F-4D97-AF65-F5344CB8AC3E}">
        <p14:creationId xmlns:p14="http://schemas.microsoft.com/office/powerpoint/2010/main" val="29694009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do not specify a parameter, then the user can reuse passwords at any time, which is not a good security practice.</a:t>
            </a:r>
          </a:p>
          <a:p>
            <a:r>
              <a:rPr lang="en-US" sz="1200" b="0" i="0" kern="1200" dirty="0" smtClean="0">
                <a:solidFill>
                  <a:schemeClr val="tx1"/>
                </a:solidFill>
                <a:effectLst/>
                <a:latin typeface="+mn-lt"/>
                <a:ea typeface="+mn-ea"/>
                <a:cs typeface="+mn-cs"/>
              </a:rPr>
              <a:t>If neither parameter is UNLIMITED, then password reuse is allowed, but only after meeting both conditions. The user must have changed the password the specified number of times, and the specified number of days must have passed since the previous password was last used.</a:t>
            </a:r>
          </a:p>
          <a:p>
            <a:r>
              <a:rPr lang="en-US" sz="1200" b="0" i="0" kern="1200" dirty="0" smtClean="0">
                <a:solidFill>
                  <a:schemeClr val="tx1"/>
                </a:solidFill>
                <a:effectLst/>
                <a:latin typeface="+mn-lt"/>
                <a:ea typeface="+mn-ea"/>
                <a:cs typeface="+mn-cs"/>
              </a:rPr>
              <a:t>For example, suppose that the profile of user A had PASSWORD_REUSE_MAX set to 10 and PASSWORD_REUSE_TIME set to 30. User A cannot reuse a password until he or she has reset the password 10 times, and until 30 days had passed since the password was last used.</a:t>
            </a:r>
          </a:p>
          <a:p>
            <a:r>
              <a:rPr lang="en-US" sz="1200" b="0" i="0" kern="1200" dirty="0" smtClean="0">
                <a:solidFill>
                  <a:schemeClr val="tx1"/>
                </a:solidFill>
                <a:effectLst/>
                <a:latin typeface="+mn-lt"/>
                <a:ea typeface="+mn-ea"/>
                <a:cs typeface="+mn-cs"/>
              </a:rPr>
              <a:t>If either parameter is specified as UNLIMITED, then the user can never reuse a password.</a:t>
            </a:r>
          </a:p>
          <a:p>
            <a:r>
              <a:rPr lang="en-US" sz="1200" b="0" i="0" kern="1200" dirty="0" smtClean="0">
                <a:solidFill>
                  <a:schemeClr val="tx1"/>
                </a:solidFill>
                <a:effectLst/>
                <a:latin typeface="+mn-lt"/>
                <a:ea typeface="+mn-ea"/>
                <a:cs typeface="+mn-cs"/>
              </a:rPr>
              <a:t>If you set both parameters to UNLIMITED, then Oracle Database ignores both, and the user can reuse any password at any time.</a:t>
            </a:r>
          </a:p>
          <a:p>
            <a:r>
              <a:rPr lang="en-US" sz="1200" b="1" i="0" kern="1200" dirty="0" smtClean="0">
                <a:solidFill>
                  <a:schemeClr val="tx1"/>
                </a:solidFill>
                <a:effectLst/>
                <a:latin typeface="+mn-lt"/>
                <a:ea typeface="+mn-ea"/>
                <a:cs typeface="+mn-cs"/>
              </a:rPr>
              <a:t>Note:</a:t>
            </a:r>
          </a:p>
          <a:p>
            <a:r>
              <a:rPr lang="en-US" sz="1200" b="0" i="0" kern="1200" dirty="0" smtClean="0">
                <a:solidFill>
                  <a:schemeClr val="tx1"/>
                </a:solidFill>
                <a:effectLst/>
                <a:latin typeface="+mn-lt"/>
                <a:ea typeface="+mn-ea"/>
                <a:cs typeface="+mn-cs"/>
              </a:rPr>
              <a:t>If you specify DEFAULT for either parameter, then Oracle Database uses the value defined in the DEFAULT profile, which sets all parameters to UNLIMITED. Oracle Database thus uses UNLIMITED for any parameter specified as DEFAULT, unless you change the setting for that parameter in the DEFAULT profile.</a:t>
            </a:r>
          </a:p>
          <a:p>
            <a:r>
              <a:rPr lang="en-US" sz="1200" b="1" i="0" kern="1200" dirty="0" smtClean="0">
                <a:solidFill>
                  <a:schemeClr val="tx1"/>
                </a:solidFill>
                <a:effectLst/>
                <a:latin typeface="+mn-lt"/>
                <a:ea typeface="+mn-ea"/>
                <a:cs typeface="+mn-cs"/>
              </a:rPr>
              <a:t>See Also:</a:t>
            </a:r>
          </a:p>
          <a:p>
            <a:r>
              <a:rPr lang="en-US" sz="1200" b="0" i="1" u="none" strike="noStrike" kern="1200" dirty="0" smtClean="0">
                <a:solidFill>
                  <a:schemeClr val="tx1"/>
                </a:solidFill>
                <a:effectLst/>
                <a:latin typeface="+mn-lt"/>
                <a:ea typeface="+mn-ea"/>
                <a:cs typeface="+mn-cs"/>
                <a:hlinkClick r:id="rId3"/>
              </a:rPr>
              <a:t>Oracle Database SQL Language Reference</a:t>
            </a:r>
            <a:r>
              <a:rPr lang="en-US" sz="1200" b="0" i="0" kern="1200" dirty="0" smtClean="0">
                <a:solidFill>
                  <a:schemeClr val="tx1"/>
                </a:solidFill>
                <a:effectLst/>
                <a:latin typeface="+mn-lt"/>
                <a:ea typeface="+mn-ea"/>
                <a:cs typeface="+mn-cs"/>
              </a:rPr>
              <a:t> for more information about the CREATE PROFILE statement</a:t>
            </a:r>
          </a:p>
          <a:p>
            <a:r>
              <a:rPr lang="en-US" sz="1200" b="0" i="1" u="none" strike="noStrike" kern="1200" dirty="0" smtClean="0">
                <a:solidFill>
                  <a:schemeClr val="tx1"/>
                </a:solidFill>
                <a:effectLst/>
                <a:latin typeface="+mn-lt"/>
                <a:ea typeface="+mn-ea"/>
                <a:cs typeface="+mn-cs"/>
                <a:hlinkClick r:id="rId4"/>
              </a:rPr>
              <a:t>Oracle Database SQL Language Reference</a:t>
            </a:r>
            <a:r>
              <a:rPr lang="en-US" sz="1200" b="0" i="0" kern="1200" dirty="0" smtClean="0">
                <a:solidFill>
                  <a:schemeClr val="tx1"/>
                </a:solidFill>
                <a:effectLst/>
                <a:latin typeface="+mn-lt"/>
                <a:ea typeface="+mn-ea"/>
                <a:cs typeface="+mn-cs"/>
              </a:rPr>
              <a:t> for more information about the ALTER PROFILE statement</a:t>
            </a:r>
          </a:p>
          <a:p>
            <a:r>
              <a:rPr lang="en-US" dirty="0" smtClean="0"/>
              <a:t>	</a:t>
            </a: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61</a:t>
            </a:fld>
            <a:endParaRPr lang="en-US"/>
          </a:p>
        </p:txBody>
      </p:sp>
    </p:spTree>
    <p:extLst>
      <p:ext uri="{BB962C8B-B14F-4D97-AF65-F5344CB8AC3E}">
        <p14:creationId xmlns:p14="http://schemas.microsoft.com/office/powerpoint/2010/main" val="27266356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specify a password lifetime, after which the password expires.</a:t>
            </a:r>
          </a:p>
          <a:p>
            <a:r>
              <a:rPr lang="en-US" sz="1200" b="0" i="0" kern="1200" dirty="0" smtClean="0">
                <a:solidFill>
                  <a:schemeClr val="tx1"/>
                </a:solidFill>
                <a:effectLst/>
                <a:latin typeface="+mn-lt"/>
                <a:ea typeface="+mn-ea"/>
                <a:cs typeface="+mn-cs"/>
              </a:rPr>
              <a:t>This means that the next time the user logs in with the current, correct password, he or she is prompted to change the password. By default, there are no complexity or password history checks, so users can still reuse any previous or weak passwords. You can control these factors by setting the PASSWORD_REUSE_TIME, PASSWORD_REUSE_MAX, and PASSWORD_VERIFY_FUNCTION parameters. (See </a:t>
            </a:r>
            <a:r>
              <a:rPr lang="en-US" sz="1200" b="0" i="0" u="none" strike="noStrike" kern="1200" dirty="0" smtClean="0">
                <a:solidFill>
                  <a:schemeClr val="tx1"/>
                </a:solidFill>
                <a:effectLst/>
                <a:latin typeface="+mn-lt"/>
                <a:ea typeface="+mn-ea"/>
                <a:cs typeface="+mn-cs"/>
                <a:hlinkClick r:id="rId3" tooltip="You can ensure that users do not reuse their previous passwords for a specified amount of time or for a specified number of password changes."/>
              </a:rPr>
              <a:t>Controlling the User Ability to Reuse Previous Passwords</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4" tooltip="Complexity verification checks that each password is complex enough to protect against intruders who try to guess user passwords."/>
              </a:rPr>
              <a:t>About Password Complexity Verification</a:t>
            </a:r>
            <a:r>
              <a:rPr lang="en-US" sz="1200" b="0" i="0" kern="1200" dirty="0" smtClean="0">
                <a:solidFill>
                  <a:schemeClr val="tx1"/>
                </a:solidFill>
                <a:effectLst/>
                <a:latin typeface="+mn-lt"/>
                <a:ea typeface="+mn-ea"/>
                <a:cs typeface="+mn-cs"/>
              </a:rPr>
              <a:t> for more information.)</a:t>
            </a:r>
          </a:p>
          <a:p>
            <a:r>
              <a:rPr lang="en-US" sz="1200" b="0" i="0" kern="1200" dirty="0" smtClean="0">
                <a:solidFill>
                  <a:schemeClr val="tx1"/>
                </a:solidFill>
                <a:effectLst/>
                <a:latin typeface="+mn-lt"/>
                <a:ea typeface="+mn-ea"/>
                <a:cs typeface="+mn-cs"/>
              </a:rPr>
              <a:t>In addition, you can set a grace period, during which each attempt to log in to the database account receives a warning message to change the password. If the user does not change it by the end of that period, then Oracle Database expires the account.</a:t>
            </a:r>
          </a:p>
          <a:p>
            <a:r>
              <a:rPr lang="en-US" sz="1200" b="0" i="0" kern="1200" dirty="0" smtClean="0">
                <a:solidFill>
                  <a:schemeClr val="tx1"/>
                </a:solidFill>
                <a:effectLst/>
                <a:latin typeface="+mn-lt"/>
                <a:ea typeface="+mn-ea"/>
                <a:cs typeface="+mn-cs"/>
              </a:rPr>
              <a:t>As a database administrator, you can manually set the password state to be expired, which sets the account status to EXPIRED. The user must then follow the prompts to change the password before the logon can proceed.</a:t>
            </a:r>
          </a:p>
          <a:p>
            <a:r>
              <a:rPr lang="en-US" sz="1200" b="0" i="0" kern="1200" dirty="0" smtClean="0">
                <a:solidFill>
                  <a:schemeClr val="tx1"/>
                </a:solidFill>
                <a:effectLst/>
                <a:latin typeface="+mn-lt"/>
                <a:ea typeface="+mn-ea"/>
                <a:cs typeface="+mn-cs"/>
              </a:rPr>
              <a:t>For example, in SQL*Plus, suppose user SCOTT tries to log in with the correct credentials, but his password has expired. User SCOTT will then see the ORA-28001: The password has expired error and be prompted to change his password, as follows: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62</a:t>
            </a:fld>
            <a:endParaRPr lang="en-US"/>
          </a:p>
        </p:txBody>
      </p:sp>
    </p:spTree>
    <p:extLst>
      <p:ext uri="{BB962C8B-B14F-4D97-AF65-F5344CB8AC3E}">
        <p14:creationId xmlns:p14="http://schemas.microsoft.com/office/powerpoint/2010/main" val="17703777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To understand the life cycle of passwords, see </a:t>
            </a:r>
            <a:r>
              <a:rPr lang="en-US" dirty="0" smtClean="0">
                <a:hlinkClick r:id="rId3" tooltip="After a password is created, it follows a lifecycle and grace period in four phases."/>
              </a:rPr>
              <a:t>Password Change Life Cycle</a:t>
            </a:r>
            <a:r>
              <a:rPr lang="en-US" dirty="0" smtClean="0"/>
              <a:t>.</a:t>
            </a:r>
          </a:p>
          <a:p>
            <a:r>
              <a:rPr lang="en-US" sz="1200" b="0" i="0" kern="1200" dirty="0" smtClean="0">
                <a:solidFill>
                  <a:schemeClr val="tx1"/>
                </a:solidFill>
                <a:effectLst/>
                <a:latin typeface="+mn-lt"/>
                <a:ea typeface="+mn-ea"/>
                <a:cs typeface="+mn-cs"/>
              </a:rPr>
              <a:t>The following example demonstrates how to create and assign a profile to user </a:t>
            </a:r>
            <a:r>
              <a:rPr lang="en-US" sz="1200" b="0" i="0" kern="1200" dirty="0" err="1" smtClean="0">
                <a:solidFill>
                  <a:schemeClr val="tx1"/>
                </a:solidFill>
                <a:effectLst/>
                <a:latin typeface="+mn-lt"/>
                <a:ea typeface="+mn-ea"/>
                <a:cs typeface="+mn-cs"/>
              </a:rPr>
              <a:t>johndoe</a:t>
            </a:r>
            <a:r>
              <a:rPr lang="en-US" sz="1200" b="0" i="0" kern="1200" dirty="0" smtClean="0">
                <a:solidFill>
                  <a:schemeClr val="tx1"/>
                </a:solidFill>
                <a:effectLst/>
                <a:latin typeface="+mn-lt"/>
                <a:ea typeface="+mn-ea"/>
                <a:cs typeface="+mn-cs"/>
              </a:rPr>
              <a:t>, and the PASSWORD_LIFE_TIME clause specifies that </a:t>
            </a:r>
            <a:r>
              <a:rPr lang="en-US" sz="1200" b="0" i="0" kern="1200" dirty="0" err="1" smtClean="0">
                <a:solidFill>
                  <a:schemeClr val="tx1"/>
                </a:solidFill>
                <a:effectLst/>
                <a:latin typeface="+mn-lt"/>
                <a:ea typeface="+mn-ea"/>
                <a:cs typeface="+mn-cs"/>
              </a:rPr>
              <a:t>johndoe</a:t>
            </a:r>
            <a:r>
              <a:rPr lang="en-US" sz="1200" b="0" i="0" kern="1200" dirty="0" smtClean="0">
                <a:solidFill>
                  <a:schemeClr val="tx1"/>
                </a:solidFill>
                <a:effectLst/>
                <a:latin typeface="+mn-lt"/>
                <a:ea typeface="+mn-ea"/>
                <a:cs typeface="+mn-cs"/>
              </a:rPr>
              <a:t> can use the same password for 180 days before it expires.</a:t>
            </a:r>
          </a:p>
        </p:txBody>
      </p:sp>
      <p:sp>
        <p:nvSpPr>
          <p:cNvPr id="4" name="Slide Number Placeholder 3"/>
          <p:cNvSpPr>
            <a:spLocks noGrp="1"/>
          </p:cNvSpPr>
          <p:nvPr>
            <p:ph type="sldNum" sz="quarter" idx="10"/>
          </p:nvPr>
        </p:nvSpPr>
        <p:spPr/>
        <p:txBody>
          <a:bodyPr/>
          <a:lstStyle/>
          <a:p>
            <a:fld id="{DED491D0-8E1B-49C7-849B-A28568D94497}" type="slidenum">
              <a:rPr lang="en-US" smtClean="0"/>
              <a:t>63</a:t>
            </a:fld>
            <a:endParaRPr lang="en-US"/>
          </a:p>
        </p:txBody>
      </p:sp>
    </p:spTree>
    <p:extLst>
      <p:ext uri="{BB962C8B-B14F-4D97-AF65-F5344CB8AC3E}">
        <p14:creationId xmlns:p14="http://schemas.microsoft.com/office/powerpoint/2010/main" val="14184346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64</a:t>
            </a:fld>
            <a:endParaRPr lang="en-US"/>
          </a:p>
        </p:txBody>
      </p:sp>
    </p:spTree>
    <p:extLst>
      <p:ext uri="{BB962C8B-B14F-4D97-AF65-F5344CB8AC3E}">
        <p14:creationId xmlns:p14="http://schemas.microsoft.com/office/powerpoint/2010/main" val="20685098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Phase 1:</a:t>
            </a:r>
            <a:r>
              <a:rPr lang="en-US" sz="1200" b="0" i="0" kern="1200" dirty="0" smtClean="0">
                <a:solidFill>
                  <a:schemeClr val="tx1"/>
                </a:solidFill>
                <a:effectLst/>
                <a:latin typeface="+mn-lt"/>
                <a:ea typeface="+mn-ea"/>
                <a:cs typeface="+mn-cs"/>
              </a:rPr>
              <a:t> After the user account is created, or the password of an existing account is changed, the password lifetime period begins.</a:t>
            </a:r>
          </a:p>
          <a:p>
            <a:r>
              <a:rPr lang="en-US" sz="1200" b="1" i="0" kern="1200" dirty="0" smtClean="0">
                <a:solidFill>
                  <a:schemeClr val="tx1"/>
                </a:solidFill>
                <a:effectLst/>
                <a:latin typeface="+mn-lt"/>
                <a:ea typeface="+mn-ea"/>
                <a:cs typeface="+mn-cs"/>
              </a:rPr>
              <a:t>Phase 2:</a:t>
            </a:r>
            <a:r>
              <a:rPr lang="en-US" sz="1200" b="0" i="0" kern="1200" dirty="0" smtClean="0">
                <a:solidFill>
                  <a:schemeClr val="tx1"/>
                </a:solidFill>
                <a:effectLst/>
                <a:latin typeface="+mn-lt"/>
                <a:ea typeface="+mn-ea"/>
                <a:cs typeface="+mn-cs"/>
              </a:rPr>
              <a:t> This phase represents the period of time </a:t>
            </a:r>
            <a:r>
              <a:rPr lang="en-US" sz="1200" b="0" i="1" kern="1200" dirty="0" smtClean="0">
                <a:solidFill>
                  <a:schemeClr val="tx1"/>
                </a:solidFill>
                <a:effectLst/>
                <a:latin typeface="+mn-lt"/>
                <a:ea typeface="+mn-ea"/>
                <a:cs typeface="+mn-cs"/>
              </a:rPr>
              <a:t>after</a:t>
            </a:r>
            <a:r>
              <a:rPr lang="en-US" sz="1200" b="0" i="0" kern="1200" dirty="0" smtClean="0">
                <a:solidFill>
                  <a:schemeClr val="tx1"/>
                </a:solidFill>
                <a:effectLst/>
                <a:latin typeface="+mn-lt"/>
                <a:ea typeface="+mn-ea"/>
                <a:cs typeface="+mn-cs"/>
              </a:rPr>
              <a:t> the password lifetime ends but </a:t>
            </a:r>
            <a:r>
              <a:rPr lang="en-US" sz="1200" b="0" i="1" kern="1200" dirty="0" smtClean="0">
                <a:solidFill>
                  <a:schemeClr val="tx1"/>
                </a:solidFill>
                <a:effectLst/>
                <a:latin typeface="+mn-lt"/>
                <a:ea typeface="+mn-ea"/>
                <a:cs typeface="+mn-cs"/>
              </a:rPr>
              <a:t>before</a:t>
            </a:r>
            <a:r>
              <a:rPr lang="en-US" sz="1200" b="0" i="0" kern="1200" dirty="0" smtClean="0">
                <a:solidFill>
                  <a:schemeClr val="tx1"/>
                </a:solidFill>
                <a:effectLst/>
                <a:latin typeface="+mn-lt"/>
                <a:ea typeface="+mn-ea"/>
                <a:cs typeface="+mn-cs"/>
              </a:rPr>
              <a:t> the user logs in again with the correct password. The correct credentials are needed for Oracle Database to update the account status. Otherwise, the account status will remain unchanged. Oracle Database does not have any background process to update the account status. All changes to the account status are driven by the Oracle Database server process on behalf of authenticated users.</a:t>
            </a:r>
          </a:p>
          <a:p>
            <a:r>
              <a:rPr lang="en-US" sz="1200" b="1" i="0" kern="1200" dirty="0" smtClean="0">
                <a:solidFill>
                  <a:schemeClr val="tx1"/>
                </a:solidFill>
                <a:effectLst/>
                <a:latin typeface="+mn-lt"/>
                <a:ea typeface="+mn-ea"/>
                <a:cs typeface="+mn-cs"/>
              </a:rPr>
              <a:t>Phase 3:</a:t>
            </a:r>
            <a:r>
              <a:rPr lang="en-US" sz="1200" b="0" i="0" kern="1200" dirty="0" smtClean="0">
                <a:solidFill>
                  <a:schemeClr val="tx1"/>
                </a:solidFill>
                <a:effectLst/>
                <a:latin typeface="+mn-lt"/>
                <a:ea typeface="+mn-ea"/>
                <a:cs typeface="+mn-cs"/>
              </a:rPr>
              <a:t> When the user finally does log in, the grace period begins. Oracle Database then updates the DBA_USERS.EXPIRY_DATE column to a new value using the current time plus the value of the PASSWORD_GRACE_TIME setting from the account's password profile. At this point, the user receives an ORA-28002 warning message about the password expiring in the near future (for example, ORA-28002 The password will expire within 7 days if PASSWORD_GRACE_TIME is set to 7days), but the user can still log in without changing the password. The DBA_USERS.EXPIRY_DATE column shows the time in the future when the user will be prompted to change their password.</a:t>
            </a:r>
          </a:p>
          <a:p>
            <a:r>
              <a:rPr lang="en-US" sz="1200" b="1" i="0" kern="1200" dirty="0" smtClean="0">
                <a:solidFill>
                  <a:schemeClr val="tx1"/>
                </a:solidFill>
                <a:effectLst/>
                <a:latin typeface="+mn-lt"/>
                <a:ea typeface="+mn-ea"/>
                <a:cs typeface="+mn-cs"/>
              </a:rPr>
              <a:t>Phase 4:</a:t>
            </a:r>
            <a:r>
              <a:rPr lang="en-US" sz="1200" b="0" i="0" kern="1200" dirty="0" smtClean="0">
                <a:solidFill>
                  <a:schemeClr val="tx1"/>
                </a:solidFill>
                <a:effectLst/>
                <a:latin typeface="+mn-lt"/>
                <a:ea typeface="+mn-ea"/>
                <a:cs typeface="+mn-cs"/>
              </a:rPr>
              <a:t> After the grace period (Phase 3) ends, the ORA-28001: The password has expired error appears, and the user is prompted to change the password after entering the current, correct password before the authentication can proceed. If the user has an Oracle Active Data Guard configuration, where there is a primary and a stand-by database, and the authentication attempt is made on the standby database (which is a read-only database), then the ORA-28032: Your password has expired and the database is set to read-only error appears. The user should log into the primary database and change the password there</a:t>
            </a:r>
          </a:p>
          <a:p>
            <a:r>
              <a:rPr lang="en-US" sz="1200" b="0" i="0" kern="1200" dirty="0" smtClean="0">
                <a:solidFill>
                  <a:schemeClr val="tx1"/>
                </a:solidFill>
                <a:effectLst/>
                <a:latin typeface="+mn-lt"/>
                <a:ea typeface="+mn-ea"/>
                <a:cs typeface="+mn-cs"/>
              </a:rPr>
              <a:t>During any of these four phases, you can query the </a:t>
            </a:r>
            <a:r>
              <a:rPr lang="en-US" dirty="0" smtClean="0"/>
              <a:t>DBA_USERS</a:t>
            </a:r>
            <a:r>
              <a:rPr lang="en-US" sz="1200" b="0" i="0" kern="1200" dirty="0" smtClean="0">
                <a:solidFill>
                  <a:schemeClr val="tx1"/>
                </a:solidFill>
                <a:effectLst/>
                <a:latin typeface="+mn-lt"/>
                <a:ea typeface="+mn-ea"/>
                <a:cs typeface="+mn-cs"/>
              </a:rPr>
              <a:t> data dictionary view to find the user's account status in the </a:t>
            </a:r>
            <a:r>
              <a:rPr lang="en-US" dirty="0" smtClean="0"/>
              <a:t>DBA_USERS.ACCOUNT_STATUS</a:t>
            </a:r>
            <a:r>
              <a:rPr lang="en-US" sz="1200" b="0" i="0" kern="1200" dirty="0" smtClean="0">
                <a:solidFill>
                  <a:schemeClr val="tx1"/>
                </a:solidFill>
                <a:effectLst/>
                <a:latin typeface="+mn-lt"/>
                <a:ea typeface="+mn-ea"/>
                <a:cs typeface="+mn-cs"/>
              </a:rPr>
              <a:t> column.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65</a:t>
            </a:fld>
            <a:endParaRPr lang="en-US"/>
          </a:p>
        </p:txBody>
      </p:sp>
    </p:spTree>
    <p:extLst>
      <p:ext uri="{BB962C8B-B14F-4D97-AF65-F5344CB8AC3E}">
        <p14:creationId xmlns:p14="http://schemas.microsoft.com/office/powerpoint/2010/main" val="527527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Sẽ</a:t>
            </a:r>
            <a:r>
              <a:rPr lang="en-US" dirty="0" smtClean="0"/>
              <a:t> </a:t>
            </a:r>
            <a:r>
              <a:rPr lang="en-US" dirty="0" err="1" smtClean="0"/>
              <a:t>là</a:t>
            </a:r>
            <a:r>
              <a:rPr lang="en-US" dirty="0" smtClean="0"/>
              <a:t> </a:t>
            </a:r>
            <a:r>
              <a:rPr lang="en-US" dirty="0" err="1" smtClean="0"/>
              <a:t>ổn</a:t>
            </a:r>
            <a:r>
              <a:rPr lang="en-US" dirty="0" smtClean="0"/>
              <a:t> </a:t>
            </a:r>
            <a:r>
              <a:rPr lang="en-US" dirty="0" err="1" smtClean="0"/>
              <a:t>nếu</a:t>
            </a:r>
            <a:r>
              <a:rPr lang="en-US" dirty="0" smtClean="0"/>
              <a:t> ng </a:t>
            </a:r>
            <a:r>
              <a:rPr lang="en-US" dirty="0" err="1" smtClean="0"/>
              <a:t>dùng</a:t>
            </a:r>
            <a:r>
              <a:rPr lang="en-US" dirty="0" smtClean="0"/>
              <a:t> </a:t>
            </a:r>
            <a:r>
              <a:rPr lang="en-US" dirty="0" err="1" smtClean="0"/>
              <a:t>không</a:t>
            </a:r>
            <a:r>
              <a:rPr lang="en-US" dirty="0" smtClean="0"/>
              <a:t> </a:t>
            </a:r>
            <a:r>
              <a:rPr lang="en-US" dirty="0" err="1" smtClean="0"/>
              <a:t>tạo</a:t>
            </a:r>
            <a:r>
              <a:rPr lang="en-US" dirty="0" smtClean="0"/>
              <a:t> </a:t>
            </a:r>
            <a:r>
              <a:rPr lang="en-US" dirty="0" err="1" smtClean="0"/>
              <a:t>ra</a:t>
            </a:r>
            <a:r>
              <a:rPr lang="en-US" dirty="0" smtClean="0"/>
              <a:t> </a:t>
            </a:r>
            <a:r>
              <a:rPr lang="en-US" dirty="0" err="1" smtClean="0"/>
              <a:t>bất</a:t>
            </a:r>
            <a:r>
              <a:rPr lang="en-US" dirty="0" smtClean="0"/>
              <a:t> </a:t>
            </a:r>
            <a:r>
              <a:rPr lang="en-US" dirty="0" err="1" smtClean="0"/>
              <a:t>kỳ</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nào</a:t>
            </a:r>
            <a:r>
              <a:rPr lang="en-US" dirty="0" smtClean="0"/>
              <a:t>. </a:t>
            </a:r>
            <a:r>
              <a:rPr lang="en-US" dirty="0" err="1" smtClean="0"/>
              <a:t>Tuy</a:t>
            </a:r>
            <a:r>
              <a:rPr lang="en-US" dirty="0" smtClean="0"/>
              <a:t> </a:t>
            </a:r>
            <a:r>
              <a:rPr lang="en-US" dirty="0" err="1" smtClean="0"/>
              <a:t>nhiên</a:t>
            </a:r>
            <a:r>
              <a:rPr lang="en-US" dirty="0" smtClean="0"/>
              <a:t> </a:t>
            </a:r>
            <a:r>
              <a:rPr lang="en-US" dirty="0" err="1" smtClean="0"/>
              <a:t>nếu</a:t>
            </a:r>
            <a:r>
              <a:rPr lang="en-US" dirty="0" smtClean="0"/>
              <a:t> </a:t>
            </a:r>
            <a:r>
              <a:rPr lang="en-US" dirty="0" err="1" smtClean="0"/>
              <a:t>việc</a:t>
            </a:r>
            <a:r>
              <a:rPr lang="en-US" dirty="0" smtClean="0"/>
              <a:t> </a:t>
            </a:r>
            <a:r>
              <a:rPr lang="en-US" dirty="0" err="1" smtClean="0"/>
              <a:t>tạo</a:t>
            </a:r>
            <a:r>
              <a:rPr lang="en-US" dirty="0" smtClean="0"/>
              <a:t> </a:t>
            </a:r>
            <a:r>
              <a:rPr lang="en-US" dirty="0" err="1" smtClean="0"/>
              <a:t>ra</a:t>
            </a:r>
            <a:r>
              <a:rPr lang="en-US" dirty="0" smtClean="0"/>
              <a:t> </a:t>
            </a:r>
            <a:r>
              <a:rPr lang="en-US" dirty="0" err="1" smtClean="0"/>
              <a:t>các</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này</a:t>
            </a:r>
            <a:r>
              <a:rPr lang="en-US" dirty="0" smtClean="0"/>
              <a:t> </a:t>
            </a:r>
            <a:r>
              <a:rPr lang="en-US" dirty="0" err="1" smtClean="0"/>
              <a:t>là</a:t>
            </a:r>
            <a:r>
              <a:rPr lang="en-US" dirty="0" smtClean="0"/>
              <a:t> </a:t>
            </a:r>
            <a:r>
              <a:rPr lang="en-US" dirty="0" err="1" smtClean="0"/>
              <a:t>cần</a:t>
            </a:r>
            <a:r>
              <a:rPr lang="en-US" dirty="0" smtClean="0"/>
              <a:t> </a:t>
            </a:r>
            <a:r>
              <a:rPr lang="en-US" dirty="0" err="1" smtClean="0"/>
              <a:t>thiết</a:t>
            </a:r>
            <a:r>
              <a:rPr lang="en-US" dirty="0" smtClean="0"/>
              <a:t> </a:t>
            </a:r>
            <a:r>
              <a:rPr lang="en-US" dirty="0" err="1" smtClean="0"/>
              <a:t>thì</a:t>
            </a:r>
            <a:r>
              <a:rPr lang="en-US" dirty="0" smtClean="0"/>
              <a:t> </a:t>
            </a:r>
            <a:r>
              <a:rPr lang="en-US" dirty="0" err="1" smtClean="0"/>
              <a:t>nên</a:t>
            </a:r>
            <a:r>
              <a:rPr lang="en-US" dirty="0" smtClean="0"/>
              <a:t> </a:t>
            </a:r>
            <a:r>
              <a:rPr lang="en-US" dirty="0" err="1" smtClean="0"/>
              <a:t>tách</a:t>
            </a:r>
            <a:r>
              <a:rPr lang="en-US" dirty="0" smtClean="0"/>
              <a:t> </a:t>
            </a:r>
            <a:r>
              <a:rPr lang="en-US" dirty="0" err="1" smtClean="0"/>
              <a:t>riêng</a:t>
            </a:r>
            <a:r>
              <a:rPr lang="en-US" dirty="0" smtClean="0"/>
              <a:t> </a:t>
            </a:r>
            <a:r>
              <a:rPr lang="en-US" dirty="0" err="1" smtClean="0"/>
              <a:t>một</a:t>
            </a:r>
            <a:r>
              <a:rPr lang="en-US" dirty="0" smtClean="0"/>
              <a:t> </a:t>
            </a:r>
            <a:r>
              <a:rPr lang="en-US" dirty="0" err="1" smtClean="0"/>
              <a:t>tablespace</a:t>
            </a:r>
            <a:r>
              <a:rPr lang="en-US" dirty="0" smtClean="0"/>
              <a:t> </a:t>
            </a:r>
            <a:r>
              <a:rPr lang="en-US" dirty="0" err="1" smtClean="0"/>
              <a:t>cho</a:t>
            </a:r>
            <a:r>
              <a:rPr lang="en-US" dirty="0" smtClean="0"/>
              <a:t> </a:t>
            </a:r>
            <a:r>
              <a:rPr lang="en-US" dirty="0" err="1" smtClean="0"/>
              <a:t>các</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để</a:t>
            </a:r>
            <a:r>
              <a:rPr lang="en-US" dirty="0" smtClean="0"/>
              <a:t> </a:t>
            </a:r>
            <a:r>
              <a:rPr lang="en-US" dirty="0" err="1" smtClean="0"/>
              <a:t>giảm</a:t>
            </a:r>
            <a:r>
              <a:rPr lang="en-US" dirty="0" smtClean="0"/>
              <a:t> </a:t>
            </a:r>
            <a:r>
              <a:rPr lang="en-US" dirty="0" err="1" smtClean="0"/>
              <a:t>thiểu</a:t>
            </a:r>
            <a:r>
              <a:rPr lang="en-US" dirty="0" smtClean="0"/>
              <a:t> </a:t>
            </a:r>
            <a:r>
              <a:rPr lang="en-US" dirty="0" err="1" smtClean="0"/>
              <a:t>sự</a:t>
            </a:r>
            <a:r>
              <a:rPr lang="en-US" dirty="0" smtClean="0"/>
              <a:t> </a:t>
            </a:r>
            <a:r>
              <a:rPr lang="en-US" dirty="0" err="1" smtClean="0"/>
              <a:t>tranh</a:t>
            </a:r>
            <a:r>
              <a:rPr lang="en-US" dirty="0" smtClean="0"/>
              <a:t> </a:t>
            </a:r>
            <a:r>
              <a:rPr lang="en-US" dirty="0" err="1" smtClean="0"/>
              <a:t>chấp</a:t>
            </a:r>
            <a:r>
              <a:rPr lang="en-US" dirty="0" smtClean="0"/>
              <a:t> </a:t>
            </a:r>
            <a:r>
              <a:rPr lang="en-US" dirty="0" err="1" smtClean="0"/>
              <a:t>giữa</a:t>
            </a:r>
            <a:r>
              <a:rPr lang="en-US" dirty="0" smtClean="0"/>
              <a:t> data dictionary object </a:t>
            </a:r>
            <a:r>
              <a:rPr lang="en-US" dirty="0" err="1" smtClean="0"/>
              <a:t>và</a:t>
            </a:r>
            <a:r>
              <a:rPr lang="en-US" dirty="0" smtClean="0"/>
              <a:t> user object. </a:t>
            </a:r>
            <a:r>
              <a:rPr lang="en-US" dirty="0" err="1" smtClean="0"/>
              <a:t>Nhìn</a:t>
            </a:r>
            <a:r>
              <a:rPr lang="en-US" dirty="0" smtClean="0"/>
              <a:t> </a:t>
            </a:r>
            <a:r>
              <a:rPr lang="en-US" dirty="0" err="1" smtClean="0"/>
              <a:t>chung</a:t>
            </a:r>
            <a:r>
              <a:rPr lang="en-US" dirty="0" smtClean="0"/>
              <a:t> </a:t>
            </a:r>
            <a:r>
              <a:rPr lang="en-US" dirty="0" err="1" smtClean="0"/>
              <a:t>thì</a:t>
            </a:r>
            <a:r>
              <a:rPr lang="en-US" dirty="0" smtClean="0"/>
              <a:t> </a:t>
            </a:r>
            <a:r>
              <a:rPr lang="en-US" dirty="0" err="1" smtClean="0"/>
              <a:t>không</a:t>
            </a:r>
            <a:r>
              <a:rPr lang="en-US" dirty="0" smtClean="0"/>
              <a:t> </a:t>
            </a:r>
            <a:r>
              <a:rPr lang="en-US" dirty="0" err="1" smtClean="0"/>
              <a:t>được</a:t>
            </a:r>
            <a:r>
              <a:rPr lang="en-US" dirty="0" smtClean="0"/>
              <a:t> </a:t>
            </a:r>
            <a:r>
              <a:rPr lang="en-US" dirty="0" err="1" smtClean="0"/>
              <a:t>lưu</a:t>
            </a:r>
            <a:r>
              <a:rPr lang="en-US" dirty="0" smtClean="0"/>
              <a:t> </a:t>
            </a:r>
            <a:r>
              <a:rPr lang="en-US" dirty="0" err="1" smtClean="0"/>
              <a:t>trữ</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vào</a:t>
            </a:r>
            <a:r>
              <a:rPr lang="en-US" dirty="0" smtClean="0"/>
              <a:t> system </a:t>
            </a:r>
            <a:r>
              <a:rPr lang="en-US" dirty="0" err="1" smtClean="0"/>
              <a:t>tablespace</a:t>
            </a:r>
            <a:r>
              <a:rPr lang="en-US" dirty="0" smtClean="0"/>
              <a:t>.</a:t>
            </a:r>
            <a:br>
              <a:rPr lang="en-US" dirty="0" smtClean="0"/>
            </a:br>
            <a:r>
              <a:rPr lang="en-US" sz="1200" b="0" i="0" kern="1200" dirty="0" smtClean="0">
                <a:solidFill>
                  <a:schemeClr val="tx1"/>
                </a:solidFill>
                <a:effectLst/>
                <a:latin typeface="+mn-lt"/>
                <a:ea typeface="+mn-ea"/>
                <a:cs typeface="+mn-cs"/>
              </a:rPr>
              <a:t>You can use the </a:t>
            </a:r>
            <a:r>
              <a:rPr lang="en-US" dirty="0" smtClean="0"/>
              <a:t>CREATE TABLESPACE</a:t>
            </a:r>
            <a:r>
              <a:rPr lang="en-US" sz="1200" b="0" i="0" kern="1200" dirty="0" smtClean="0">
                <a:solidFill>
                  <a:schemeClr val="tx1"/>
                </a:solidFill>
                <a:effectLst/>
                <a:latin typeface="+mn-lt"/>
                <a:ea typeface="+mn-ea"/>
                <a:cs typeface="+mn-cs"/>
              </a:rPr>
              <a:t> SQL statement to create a permanent default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other than </a:t>
            </a:r>
            <a:r>
              <a:rPr lang="en-US" dirty="0" smtClean="0"/>
              <a:t>SYSTEM</a:t>
            </a:r>
            <a:r>
              <a:rPr lang="en-US" sz="1200" b="0" i="0" kern="1200" dirty="0" smtClean="0">
                <a:solidFill>
                  <a:schemeClr val="tx1"/>
                </a:solidFill>
                <a:effectLst/>
                <a:latin typeface="+mn-lt"/>
                <a:ea typeface="+mn-ea"/>
                <a:cs typeface="+mn-cs"/>
              </a:rPr>
              <a:t> at the time of database creation, to be used as the database default for permanent objects. By separating the user data from the system data, you reduce the likelihood of problems with the </a:t>
            </a:r>
            <a:r>
              <a:rPr lang="en-US" dirty="0" smtClean="0"/>
              <a:t>SYSTEM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which can in some circumstances cause the entire database to become nonfunctional. This default permanent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is not used by system users, that is, </a:t>
            </a:r>
            <a:r>
              <a:rPr lang="en-US" dirty="0" smtClean="0"/>
              <a:t>SYS</a:t>
            </a:r>
            <a:r>
              <a:rPr lang="en-US" sz="1200" b="0" i="0" kern="1200" dirty="0" smtClean="0">
                <a:solidFill>
                  <a:schemeClr val="tx1"/>
                </a:solidFill>
                <a:effectLst/>
                <a:latin typeface="+mn-lt"/>
                <a:ea typeface="+mn-ea"/>
                <a:cs typeface="+mn-cs"/>
              </a:rPr>
              <a:t>, </a:t>
            </a:r>
            <a:r>
              <a:rPr lang="en-US" dirty="0" smtClean="0"/>
              <a:t>SYSTEM</a:t>
            </a:r>
            <a:r>
              <a:rPr lang="en-US" sz="1200" b="0" i="0" kern="1200" dirty="0" smtClean="0">
                <a:solidFill>
                  <a:schemeClr val="tx1"/>
                </a:solidFill>
                <a:effectLst/>
                <a:latin typeface="+mn-lt"/>
                <a:ea typeface="+mn-ea"/>
                <a:cs typeface="+mn-cs"/>
              </a:rPr>
              <a:t>, and </a:t>
            </a:r>
            <a:r>
              <a:rPr lang="en-US" dirty="0" smtClean="0"/>
              <a:t>OUTLN</a:t>
            </a:r>
            <a:r>
              <a:rPr lang="en-US" sz="1200" b="0" i="0" kern="1200" dirty="0" smtClean="0">
                <a:solidFill>
                  <a:schemeClr val="tx1"/>
                </a:solidFill>
                <a:effectLst/>
                <a:latin typeface="+mn-lt"/>
                <a:ea typeface="+mn-ea"/>
                <a:cs typeface="+mn-cs"/>
              </a:rPr>
              <a:t>, whose default permanent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is </a:t>
            </a:r>
            <a:r>
              <a:rPr lang="en-US" dirty="0" smtClean="0"/>
              <a:t>SYSTEM</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designated as the default permanent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cannot be dropped. To accomplish this goal, you must first designate another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as the default permanent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You can use the </a:t>
            </a:r>
            <a:r>
              <a:rPr lang="en-US" dirty="0" smtClean="0"/>
              <a:t>ALTER TABLESPACE</a:t>
            </a:r>
            <a:r>
              <a:rPr lang="en-US" sz="1200" b="0" i="0" kern="1200" dirty="0" smtClean="0">
                <a:solidFill>
                  <a:schemeClr val="tx1"/>
                </a:solidFill>
                <a:effectLst/>
                <a:latin typeface="+mn-lt"/>
                <a:ea typeface="+mn-ea"/>
                <a:cs typeface="+mn-cs"/>
              </a:rPr>
              <a:t> SQL statement to alter the default permanent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to another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Be aware that this will affect all users or objects created after the </a:t>
            </a:r>
            <a:r>
              <a:rPr lang="en-US" dirty="0" smtClean="0"/>
              <a:t>ALTER</a:t>
            </a:r>
            <a:r>
              <a:rPr lang="en-US" sz="1200" b="0" i="0" kern="1200" dirty="0" smtClean="0">
                <a:solidFill>
                  <a:schemeClr val="tx1"/>
                </a:solidFill>
                <a:effectLst/>
                <a:latin typeface="+mn-lt"/>
                <a:ea typeface="+mn-ea"/>
                <a:cs typeface="+mn-cs"/>
              </a:rPr>
              <a:t> DDL statement is executed.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You can also set a user default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during user creation, and change it later with the ALTER USER statement. Changing the user default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affects only objects created after the setting is changed.</a:t>
            </a:r>
          </a:p>
          <a:p>
            <a:r>
              <a:rPr lang="en-US" sz="1200" b="0" i="0" kern="1200" dirty="0" smtClean="0">
                <a:solidFill>
                  <a:schemeClr val="tx1"/>
                </a:solidFill>
                <a:effectLst/>
                <a:latin typeface="+mn-lt"/>
                <a:ea typeface="+mn-ea"/>
                <a:cs typeface="+mn-cs"/>
              </a:rPr>
              <a:t>When you specify the default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for a user, also specify a quota on that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10</a:t>
            </a:fld>
            <a:endParaRPr lang="en-US"/>
          </a:p>
        </p:txBody>
      </p:sp>
    </p:spTree>
    <p:extLst>
      <p:ext uri="{BB962C8B-B14F-4D97-AF65-F5344CB8AC3E}">
        <p14:creationId xmlns:p14="http://schemas.microsoft.com/office/powerpoint/2010/main" val="34234476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Hinh</a:t>
            </a:r>
            <a:r>
              <a:rPr lang="en-US" sz="1200" b="0" i="0" kern="1200" baseline="0" dirty="0" smtClean="0">
                <a:solidFill>
                  <a:schemeClr val="tx1"/>
                </a:solidFill>
                <a:effectLst/>
                <a:latin typeface="+mn-lt"/>
                <a:ea typeface="+mn-ea"/>
                <a:cs typeface="+mn-cs"/>
              </a:rPr>
              <a:t> ben </a:t>
            </a:r>
            <a:r>
              <a:rPr lang="en-US" sz="1200" b="0" i="0" kern="1200" baseline="0" dirty="0" err="1" smtClean="0">
                <a:solidFill>
                  <a:schemeClr val="tx1"/>
                </a:solidFill>
                <a:effectLst/>
                <a:latin typeface="+mn-lt"/>
                <a:ea typeface="+mn-ea"/>
                <a:cs typeface="+mn-cs"/>
              </a:rPr>
              <a:t>trai</a:t>
            </a:r>
            <a:r>
              <a:rPr lang="en-US" sz="1200" b="0" i="0" kern="1200" baseline="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In the following example, the profile assigned to </a:t>
            </a:r>
            <a:r>
              <a:rPr lang="en-US" dirty="0" err="1" smtClean="0"/>
              <a:t>johndoe</a:t>
            </a:r>
            <a:r>
              <a:rPr lang="en-US" sz="1200" b="0" i="0" kern="1200" dirty="0" smtClean="0">
                <a:solidFill>
                  <a:schemeClr val="tx1"/>
                </a:solidFill>
                <a:effectLst/>
                <a:latin typeface="+mn-lt"/>
                <a:ea typeface="+mn-ea"/>
                <a:cs typeface="+mn-cs"/>
              </a:rPr>
              <a:t> includes the specification of a grace period: </a:t>
            </a:r>
            <a:r>
              <a:rPr lang="en-US" dirty="0" smtClean="0"/>
              <a:t>PASSWORD_GRACE_TIME = 3</a:t>
            </a:r>
            <a:r>
              <a:rPr lang="en-US" sz="1200" b="0" i="0" kern="1200" dirty="0" smtClean="0">
                <a:solidFill>
                  <a:schemeClr val="tx1"/>
                </a:solidFill>
                <a:effectLst/>
                <a:latin typeface="+mn-lt"/>
                <a:ea typeface="+mn-ea"/>
                <a:cs typeface="+mn-cs"/>
              </a:rPr>
              <a:t> (the recommended value). The first time </a:t>
            </a:r>
            <a:r>
              <a:rPr lang="en-US" dirty="0" err="1" smtClean="0"/>
              <a:t>johndoe</a:t>
            </a:r>
            <a:r>
              <a:rPr lang="en-US" sz="1200" b="0" i="0" kern="1200" dirty="0" smtClean="0">
                <a:solidFill>
                  <a:schemeClr val="tx1"/>
                </a:solidFill>
                <a:effectLst/>
                <a:latin typeface="+mn-lt"/>
                <a:ea typeface="+mn-ea"/>
                <a:cs typeface="+mn-cs"/>
              </a:rPr>
              <a:t> tries to log in to the database after 90 days (this can be </a:t>
            </a:r>
            <a:r>
              <a:rPr lang="en-US" sz="1200" b="0" i="1" kern="1200" dirty="0" smtClean="0">
                <a:solidFill>
                  <a:schemeClr val="tx1"/>
                </a:solidFill>
                <a:effectLst/>
                <a:latin typeface="+mn-lt"/>
                <a:ea typeface="+mn-ea"/>
                <a:cs typeface="+mn-cs"/>
              </a:rPr>
              <a:t>any</a:t>
            </a:r>
            <a:r>
              <a:rPr lang="en-US" sz="1200" b="0" i="0" kern="1200" dirty="0" smtClean="0">
                <a:solidFill>
                  <a:schemeClr val="tx1"/>
                </a:solidFill>
                <a:effectLst/>
                <a:latin typeface="+mn-lt"/>
                <a:ea typeface="+mn-ea"/>
                <a:cs typeface="+mn-cs"/>
              </a:rPr>
              <a:t> day after the 90th day, that is, the 91st day, 100th day, or another day), he receives a warning message that his password will expire in 3 days. If 3 days pass, and if he does not change his password, then the password expires. After this, he receives a prompt to change his password on any attempt to log in.</a:t>
            </a:r>
          </a:p>
          <a:p>
            <a:r>
              <a:rPr lang="en-US" sz="1200" b="0" i="0" kern="1200" dirty="0" err="1" smtClean="0">
                <a:solidFill>
                  <a:schemeClr val="tx1"/>
                </a:solidFill>
                <a:effectLst/>
                <a:latin typeface="+mn-lt"/>
                <a:ea typeface="+mn-ea"/>
                <a:cs typeface="+mn-cs"/>
              </a:rPr>
              <a:t>Hinhben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phai</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database administrator or a user who has the </a:t>
            </a:r>
            <a:r>
              <a:rPr lang="en-US" dirty="0" smtClean="0"/>
              <a:t>ALTER USER</a:t>
            </a:r>
            <a:r>
              <a:rPr lang="en-US" sz="1200" b="0" i="0" kern="1200" dirty="0" smtClean="0">
                <a:solidFill>
                  <a:schemeClr val="tx1"/>
                </a:solidFill>
                <a:effectLst/>
                <a:latin typeface="+mn-lt"/>
                <a:ea typeface="+mn-ea"/>
                <a:cs typeface="+mn-cs"/>
              </a:rPr>
              <a:t> system privilege can explicitly expire a password by using the </a:t>
            </a:r>
            <a:r>
              <a:rPr lang="en-US" dirty="0" smtClean="0"/>
              <a:t>CREATE USER</a:t>
            </a:r>
            <a:r>
              <a:rPr lang="en-US" sz="1200" b="0" i="0" kern="1200" dirty="0" smtClean="0">
                <a:solidFill>
                  <a:schemeClr val="tx1"/>
                </a:solidFill>
                <a:effectLst/>
                <a:latin typeface="+mn-lt"/>
                <a:ea typeface="+mn-ea"/>
                <a:cs typeface="+mn-cs"/>
              </a:rPr>
              <a:t> and </a:t>
            </a:r>
            <a:r>
              <a:rPr lang="en-US" dirty="0" smtClean="0"/>
              <a:t>ALTER USER</a:t>
            </a:r>
            <a:r>
              <a:rPr lang="en-US" sz="1200" b="0" i="0" kern="1200" dirty="0" smtClean="0">
                <a:solidFill>
                  <a:schemeClr val="tx1"/>
                </a:solidFill>
                <a:effectLst/>
                <a:latin typeface="+mn-lt"/>
                <a:ea typeface="+mn-ea"/>
                <a:cs typeface="+mn-cs"/>
              </a:rPr>
              <a:t> statements. The following statement creates a user with an expired password. This setting forces the user to change the password before the user can log in to the database.</a:t>
            </a:r>
          </a:p>
          <a:p>
            <a:r>
              <a:rPr lang="en-US" sz="1200" b="0" i="0" kern="1200" dirty="0" smtClean="0">
                <a:solidFill>
                  <a:schemeClr val="tx1"/>
                </a:solidFill>
                <a:effectLst/>
                <a:latin typeface="+mn-lt"/>
                <a:ea typeface="+mn-ea"/>
                <a:cs typeface="+mn-cs"/>
              </a:rPr>
              <a:t>There is no "password </a:t>
            </a:r>
            <a:r>
              <a:rPr lang="en-US" sz="1200" b="0" i="0" kern="1200" dirty="0" err="1" smtClean="0">
                <a:solidFill>
                  <a:schemeClr val="tx1"/>
                </a:solidFill>
                <a:effectLst/>
                <a:latin typeface="+mn-lt"/>
                <a:ea typeface="+mn-ea"/>
                <a:cs typeface="+mn-cs"/>
              </a:rPr>
              <a:t>unexpire</a:t>
            </a:r>
            <a:r>
              <a:rPr lang="en-US" sz="1200" b="0" i="0" kern="1200" dirty="0" smtClean="0">
                <a:solidFill>
                  <a:schemeClr val="tx1"/>
                </a:solidFill>
                <a:effectLst/>
                <a:latin typeface="+mn-lt"/>
                <a:ea typeface="+mn-ea"/>
                <a:cs typeface="+mn-cs"/>
              </a:rPr>
              <a:t>" clause for the </a:t>
            </a:r>
            <a:r>
              <a:rPr lang="en-US" dirty="0" smtClean="0"/>
              <a:t>CREATE USER</a:t>
            </a:r>
            <a:r>
              <a:rPr lang="en-US" sz="1200" b="0" i="0" kern="1200" dirty="0" smtClean="0">
                <a:solidFill>
                  <a:schemeClr val="tx1"/>
                </a:solidFill>
                <a:effectLst/>
                <a:latin typeface="+mn-lt"/>
                <a:ea typeface="+mn-ea"/>
                <a:cs typeface="+mn-cs"/>
              </a:rPr>
              <a:t> statement, but an account can be "unexpired" by changing the password on the account.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66</a:t>
            </a:fld>
            <a:endParaRPr lang="en-US"/>
          </a:p>
        </p:txBody>
      </p:sp>
    </p:spTree>
    <p:extLst>
      <p:ext uri="{BB962C8B-B14F-4D97-AF65-F5344CB8AC3E}">
        <p14:creationId xmlns:p14="http://schemas.microsoft.com/office/powerpoint/2010/main" val="35055195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PASSWORD_LIFE_TIME limit of a profile is measured from the last time that an account's password is changed, or the account creation time if the password has never been changed. These dates are recorded in the PTIME (password change time) and CTIME (account creation time) columns of the SYS.USER$ system table. The PASSWORD_LIFE_TIME limit is not measured starting from the timestamp of the last change to the PASSWORD_LIFE_TIME profile parameter, as may be initially thought. Therefore, any accounts affected by the changed profile whose last password change time was more than PASSWORD_LIFE_TIME days ago immediately expire and enter their grace period on their next connection, issuing the ORA-28002: The password will expire within n days warning.</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67</a:t>
            </a:fld>
            <a:endParaRPr lang="en-US"/>
          </a:p>
        </p:txBody>
      </p:sp>
    </p:spTree>
    <p:extLst>
      <p:ext uri="{BB962C8B-B14F-4D97-AF65-F5344CB8AC3E}">
        <p14:creationId xmlns:p14="http://schemas.microsoft.com/office/powerpoint/2010/main" val="145627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H1</a:t>
            </a:r>
          </a:p>
          <a:p>
            <a:r>
              <a:rPr lang="en-US" sz="1200" b="0" i="0" kern="1200" dirty="0" smtClean="0">
                <a:solidFill>
                  <a:schemeClr val="tx1"/>
                </a:solidFill>
                <a:effectLst/>
                <a:latin typeface="+mn-lt"/>
                <a:ea typeface="+mn-ea"/>
                <a:cs typeface="+mn-cs"/>
              </a:rPr>
              <a:t>As a database administrator, you can find an account's last password change time as follows:</a:t>
            </a:r>
          </a:p>
          <a:p>
            <a:r>
              <a:rPr lang="en-US" dirty="0" smtClean="0"/>
              <a:t/>
            </a:r>
            <a:br>
              <a:rPr lang="en-US" dirty="0" smtClean="0"/>
            </a:br>
            <a:r>
              <a:rPr lang="en-US" dirty="0" smtClean="0"/>
              <a:t>h2</a:t>
            </a:r>
          </a:p>
          <a:p>
            <a:r>
              <a:rPr lang="en-US" sz="1200" b="0" i="0" kern="1200" dirty="0" smtClean="0">
                <a:solidFill>
                  <a:schemeClr val="tx1"/>
                </a:solidFill>
                <a:effectLst/>
                <a:latin typeface="+mn-lt"/>
                <a:ea typeface="+mn-ea"/>
                <a:cs typeface="+mn-cs"/>
              </a:rPr>
              <a:t>To find when the account was created and the password expiration date, issue the following query:</a:t>
            </a:r>
          </a:p>
          <a:p>
            <a:r>
              <a:rPr lang="en-US" dirty="0" smtClean="0"/>
              <a:t/>
            </a:r>
            <a:br>
              <a:rPr lang="en-US" dirty="0" smtClean="0"/>
            </a:br>
            <a:r>
              <a:rPr lang="en-US" dirty="0" smtClean="0"/>
              <a:t>h3</a:t>
            </a:r>
          </a:p>
          <a:p>
            <a:r>
              <a:rPr lang="en-US" sz="1200" b="0" i="0" kern="1200" dirty="0" smtClean="0">
                <a:solidFill>
                  <a:schemeClr val="tx1"/>
                </a:solidFill>
                <a:effectLst/>
                <a:latin typeface="+mn-lt"/>
                <a:ea typeface="+mn-ea"/>
                <a:cs typeface="+mn-cs"/>
              </a:rPr>
              <a:t>If the user who is assigned this profile is currently logged in when you set the PASSWORD_LIFE_TIME parameter and remains logged in, then Oracle Database does not change the user's account status from OPEN to EXPIRED(GRACE) when the currently listed expiration date passes. The timing begins only when the user logs into the database. You can check the user's last login time as follows:</a:t>
            </a:r>
          </a:p>
          <a:p>
            <a:r>
              <a:rPr lang="en-US" dirty="0" smtClean="0"/>
              <a:t/>
            </a:r>
            <a:br>
              <a:rPr lang="en-US" dirty="0" smtClean="0"/>
            </a:br>
            <a:r>
              <a:rPr lang="en-US" sz="1200" b="0" i="0" kern="1200" dirty="0" smtClean="0">
                <a:solidFill>
                  <a:schemeClr val="tx1"/>
                </a:solidFill>
                <a:effectLst/>
                <a:latin typeface="+mn-lt"/>
                <a:ea typeface="+mn-ea"/>
                <a:cs typeface="+mn-cs"/>
              </a:rPr>
              <a:t>When making changes to a password profile, a database administrator must be aware that if some of the users who are subject to this profile are currently logged in to the Oracle database while their password profile is being updated by the administrator, then those users could potentially remain logged in to the system even beyond the expiration date of their password. You can find the currently logged in users by querying the USERNAME column of the V$SESSION view.</a:t>
            </a:r>
          </a:p>
          <a:p>
            <a:r>
              <a:rPr lang="en-US" sz="1200" b="0" i="0" kern="1200" dirty="0" smtClean="0">
                <a:solidFill>
                  <a:schemeClr val="tx1"/>
                </a:solidFill>
                <a:effectLst/>
                <a:latin typeface="+mn-lt"/>
                <a:ea typeface="+mn-ea"/>
                <a:cs typeface="+mn-cs"/>
              </a:rPr>
              <a:t>This is because the expiration date of a user's password is based on the timestamp of the last password change on their account plus the value of the PASSWORD_LIFE_TIME password profile parameter set by the administrator. It is </a:t>
            </a:r>
            <a:r>
              <a:rPr lang="en-US" sz="1200" b="0" i="1"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based on the timestamp of the last change to the password profile itself.</a:t>
            </a:r>
          </a:p>
          <a:p>
            <a:r>
              <a:rPr lang="en-US" sz="1200" b="0" i="0" kern="1200" dirty="0" smtClean="0">
                <a:solidFill>
                  <a:schemeClr val="tx1"/>
                </a:solidFill>
                <a:effectLst/>
                <a:latin typeface="+mn-lt"/>
                <a:ea typeface="+mn-ea"/>
                <a:cs typeface="+mn-cs"/>
              </a:rPr>
              <a:t>Note the following:</a:t>
            </a:r>
          </a:p>
          <a:p>
            <a:r>
              <a:rPr lang="en-US" sz="1200" b="0" i="0" kern="1200" dirty="0" smtClean="0">
                <a:solidFill>
                  <a:schemeClr val="tx1"/>
                </a:solidFill>
                <a:effectLst/>
                <a:latin typeface="+mn-lt"/>
                <a:ea typeface="+mn-ea"/>
                <a:cs typeface="+mn-cs"/>
              </a:rPr>
              <a:t>If the user is not logged in when you set PASSWORD_LIFE_TIME to a low value, then the user's account status does not change until the user logs in.</a:t>
            </a:r>
          </a:p>
          <a:p>
            <a:r>
              <a:rPr lang="en-US" sz="1200" b="0" i="0" kern="1200" dirty="0" smtClean="0">
                <a:solidFill>
                  <a:schemeClr val="tx1"/>
                </a:solidFill>
                <a:effectLst/>
                <a:latin typeface="+mn-lt"/>
                <a:ea typeface="+mn-ea"/>
                <a:cs typeface="+mn-cs"/>
              </a:rPr>
              <a:t>You can set the PASSWORD_LIFE_TIME parameter to UNLIMITED, but this only affects accounts that have not entered their grace period. After the grace period expires, the user must change the password.</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68</a:t>
            </a:fld>
            <a:endParaRPr lang="en-US"/>
          </a:p>
        </p:txBody>
      </p:sp>
    </p:spTree>
    <p:extLst>
      <p:ext uri="{BB962C8B-B14F-4D97-AF65-F5344CB8AC3E}">
        <p14:creationId xmlns:p14="http://schemas.microsoft.com/office/powerpoint/2010/main" val="34832517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69</a:t>
            </a:fld>
            <a:endParaRPr lang="en-US"/>
          </a:p>
        </p:txBody>
      </p:sp>
    </p:spTree>
    <p:extLst>
      <p:ext uri="{BB962C8B-B14F-4D97-AF65-F5344CB8AC3E}">
        <p14:creationId xmlns:p14="http://schemas.microsoft.com/office/powerpoint/2010/main" val="19060388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These functions are in the </a:t>
            </a:r>
            <a:r>
              <a:rPr lang="en-US" dirty="0" err="1" smtClean="0"/>
              <a:t>utlpwdmg.sql</a:t>
            </a:r>
            <a:r>
              <a:rPr lang="en-US" dirty="0" smtClean="0"/>
              <a:t> PL/SQL script (located in $ORACLE_HOME/</a:t>
            </a:r>
            <a:r>
              <a:rPr lang="en-US" dirty="0" err="1" smtClean="0"/>
              <a:t>rdbms</a:t>
            </a:r>
            <a:r>
              <a:rPr lang="en-US" dirty="0" smtClean="0"/>
              <a:t>/admin). When these functions are enabled, they can check whether users are correctly creating or modifying their passwords. When enabled, password complexity checking is not enforced for user SYS; it only applies to non-SYS users. For better security of passwords, Oracle recommends that you associate the password verification function with the default profile. About Customizing Password Complexity Verification provides an example of how to accomplish this.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70</a:t>
            </a:fld>
            <a:endParaRPr lang="en-US"/>
          </a:p>
        </p:txBody>
      </p:sp>
    </p:spTree>
    <p:extLst>
      <p:ext uri="{BB962C8B-B14F-4D97-AF65-F5344CB8AC3E}">
        <p14:creationId xmlns:p14="http://schemas.microsoft.com/office/powerpoint/2010/main" val="3632602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71</a:t>
            </a:fld>
            <a:endParaRPr lang="en-US"/>
          </a:p>
        </p:txBody>
      </p:sp>
    </p:spTree>
    <p:extLst>
      <p:ext uri="{BB962C8B-B14F-4D97-AF65-F5344CB8AC3E}">
        <p14:creationId xmlns:p14="http://schemas.microsoft.com/office/powerpoint/2010/main" val="3465518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72</a:t>
            </a:fld>
            <a:endParaRPr lang="en-US"/>
          </a:p>
        </p:txBody>
      </p:sp>
    </p:spTree>
    <p:extLst>
      <p:ext uri="{BB962C8B-B14F-4D97-AF65-F5344CB8AC3E}">
        <p14:creationId xmlns:p14="http://schemas.microsoft.com/office/powerpoint/2010/main" val="6777779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73</a:t>
            </a:fld>
            <a:endParaRPr lang="en-US"/>
          </a:p>
        </p:txBody>
      </p:sp>
    </p:spTree>
    <p:extLst>
      <p:ext uri="{BB962C8B-B14F-4D97-AF65-F5344CB8AC3E}">
        <p14:creationId xmlns:p14="http://schemas.microsoft.com/office/powerpoint/2010/main" val="19706781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74</a:t>
            </a:fld>
            <a:endParaRPr lang="en-US"/>
          </a:p>
        </p:txBody>
      </p:sp>
    </p:spTree>
    <p:extLst>
      <p:ext uri="{BB962C8B-B14F-4D97-AF65-F5344CB8AC3E}">
        <p14:creationId xmlns:p14="http://schemas.microsoft.com/office/powerpoint/2010/main" val="13280334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See also Guideline </a:t>
            </a:r>
            <a:r>
              <a:rPr lang="en-US" sz="1200" b="0" i="0" u="none" strike="noStrike" kern="1200" dirty="0" smtClean="0">
                <a:solidFill>
                  <a:schemeClr val="tx1"/>
                </a:solidFill>
                <a:effectLst/>
                <a:latin typeface="+mn-lt"/>
                <a:ea typeface="+mn-ea"/>
                <a:cs typeface="+mn-cs"/>
                <a:hlinkClick r:id="rId3"/>
              </a:rPr>
              <a:t>1</a:t>
            </a:r>
            <a:r>
              <a:rPr lang="en-US" sz="1200" b="0" i="0" kern="1200" dirty="0" smtClean="0">
                <a:solidFill>
                  <a:schemeClr val="tx1"/>
                </a:solidFill>
                <a:effectLst/>
                <a:latin typeface="+mn-lt"/>
                <a:ea typeface="+mn-ea"/>
                <a:cs typeface="+mn-cs"/>
              </a:rPr>
              <a:t> in </a:t>
            </a:r>
            <a:r>
              <a:rPr lang="en-US" sz="1200" b="0" i="0" u="none" strike="noStrike" kern="1200" dirty="0" smtClean="0">
                <a:solidFill>
                  <a:schemeClr val="tx1"/>
                </a:solidFill>
                <a:effectLst/>
                <a:latin typeface="+mn-lt"/>
                <a:ea typeface="+mn-ea"/>
                <a:cs typeface="+mn-cs"/>
                <a:hlinkClick r:id="rId4" tooltip="Oracle provides guidelines for securing passwords."/>
              </a:rPr>
              <a:t>Guidelines for Securing Passwords</a:t>
            </a:r>
            <a:r>
              <a:rPr lang="en-US" sz="1200" b="0" i="0" kern="1200" dirty="0" smtClean="0">
                <a:solidFill>
                  <a:schemeClr val="tx1"/>
                </a:solidFill>
                <a:effectLst/>
                <a:latin typeface="+mn-lt"/>
                <a:ea typeface="+mn-ea"/>
                <a:cs typeface="+mn-cs"/>
              </a:rPr>
              <a:t> for general advice on creating passwords. Remember that the password complexity checking is not enforced for user </a:t>
            </a:r>
            <a:r>
              <a:rPr lang="en-US" dirty="0" smtClean="0"/>
              <a:t>SYS</a:t>
            </a:r>
            <a:r>
              <a:rPr lang="en-US" sz="1200" b="0" i="0" kern="1200" dirty="0" smtClean="0">
                <a:solidFill>
                  <a:schemeClr val="tx1"/>
                </a:solidFill>
                <a:effectLst/>
                <a:latin typeface="+mn-lt"/>
                <a:ea typeface="+mn-ea"/>
                <a:cs typeface="+mn-cs"/>
              </a:rPr>
              <a:t>. If you make no modifications to the </a:t>
            </a:r>
            <a:r>
              <a:rPr lang="en-US" dirty="0" err="1" smtClean="0"/>
              <a:t>utlpwdmg.sql</a:t>
            </a:r>
            <a:r>
              <a:rPr lang="en-US" sz="1200" b="0" i="0" kern="1200" dirty="0" smtClean="0">
                <a:solidFill>
                  <a:schemeClr val="tx1"/>
                </a:solidFill>
                <a:effectLst/>
                <a:latin typeface="+mn-lt"/>
                <a:ea typeface="+mn-ea"/>
                <a:cs typeface="+mn-cs"/>
              </a:rPr>
              <a:t> script, then it uses the </a:t>
            </a:r>
            <a:r>
              <a:rPr lang="en-US" dirty="0" smtClean="0"/>
              <a:t>ora12c_verify_function</a:t>
            </a:r>
            <a:r>
              <a:rPr lang="en-US" sz="1200" b="0" i="0" kern="1200" dirty="0" smtClean="0">
                <a:solidFill>
                  <a:schemeClr val="tx1"/>
                </a:solidFill>
                <a:effectLst/>
                <a:latin typeface="+mn-lt"/>
                <a:ea typeface="+mn-ea"/>
                <a:cs typeface="+mn-cs"/>
              </a:rPr>
              <a:t> function as the default function.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75</a:t>
            </a:fld>
            <a:endParaRPr lang="en-US"/>
          </a:p>
        </p:txBody>
      </p:sp>
    </p:spTree>
    <p:extLst>
      <p:ext uri="{BB962C8B-B14F-4D97-AF65-F5344CB8AC3E}">
        <p14:creationId xmlns:p14="http://schemas.microsoft.com/office/powerpoint/2010/main" val="2429167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DEFAULT TABLESPACE clause in the CREATE USER statement assigns a default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to the user.</a:t>
            </a:r>
          </a:p>
          <a:p>
            <a:r>
              <a:rPr lang="en-US" sz="1200" b="0" i="0" kern="1200" dirty="0" smtClean="0">
                <a:solidFill>
                  <a:schemeClr val="tx1"/>
                </a:solidFill>
                <a:effectLst/>
                <a:latin typeface="+mn-lt"/>
                <a:ea typeface="+mn-ea"/>
                <a:cs typeface="+mn-cs"/>
              </a:rPr>
              <a:t>In the following CREATE USER statement, the default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for local user </a:t>
            </a:r>
            <a:r>
              <a:rPr lang="en-US" sz="1200" b="0" i="0" kern="1200" dirty="0" err="1" smtClean="0">
                <a:solidFill>
                  <a:schemeClr val="tx1"/>
                </a:solidFill>
                <a:effectLst/>
                <a:latin typeface="+mn-lt"/>
                <a:ea typeface="+mn-ea"/>
                <a:cs typeface="+mn-cs"/>
              </a:rPr>
              <a:t>jward</a:t>
            </a:r>
            <a:r>
              <a:rPr lang="en-US" sz="1200" b="0" i="0" kern="1200" dirty="0" smtClean="0">
                <a:solidFill>
                  <a:schemeClr val="tx1"/>
                </a:solidFill>
                <a:effectLst/>
                <a:latin typeface="+mn-lt"/>
                <a:ea typeface="+mn-ea"/>
                <a:cs typeface="+mn-cs"/>
              </a:rPr>
              <a:t> is </a:t>
            </a:r>
            <a:r>
              <a:rPr lang="en-US" sz="1200" b="0" i="0" kern="1200" dirty="0" err="1" smtClean="0">
                <a:solidFill>
                  <a:schemeClr val="tx1"/>
                </a:solidFill>
                <a:effectLst/>
                <a:latin typeface="+mn-lt"/>
                <a:ea typeface="+mn-ea"/>
                <a:cs typeface="+mn-cs"/>
              </a:rPr>
              <a:t>data_ts</a:t>
            </a:r>
            <a:r>
              <a:rPr lang="en-US" sz="1200" b="0" i="0" kern="1200" dirty="0" smtClean="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11</a:t>
            </a:fld>
            <a:endParaRPr lang="en-US"/>
          </a:p>
        </p:txBody>
      </p:sp>
    </p:spTree>
    <p:extLst>
      <p:ext uri="{BB962C8B-B14F-4D97-AF65-F5344CB8AC3E}">
        <p14:creationId xmlns:p14="http://schemas.microsoft.com/office/powerpoint/2010/main" val="15259272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76</a:t>
            </a:fld>
            <a:endParaRPr lang="en-US"/>
          </a:p>
        </p:txBody>
      </p:sp>
    </p:spTree>
    <p:extLst>
      <p:ext uri="{BB962C8B-B14F-4D97-AF65-F5344CB8AC3E}">
        <p14:creationId xmlns:p14="http://schemas.microsoft.com/office/powerpoint/2010/main" val="23552915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Note:</a:t>
            </a:r>
          </a:p>
          <a:p>
            <a:r>
              <a:rPr lang="en-US" sz="1200" b="0" i="0" kern="1200" dirty="0" smtClean="0">
                <a:solidFill>
                  <a:schemeClr val="tx1"/>
                </a:solidFill>
                <a:effectLst/>
                <a:latin typeface="+mn-lt"/>
                <a:ea typeface="+mn-ea"/>
                <a:cs typeface="+mn-cs"/>
              </a:rPr>
              <a:t>The ALTER USER statement has a REPLACE clause. With this clause, users can change their own unexpired passwords by supplying the previous password to authenticate themselves.</a:t>
            </a:r>
          </a:p>
          <a:p>
            <a:r>
              <a:rPr lang="en-US" sz="1200" b="0" i="0" kern="1200" dirty="0" smtClean="0">
                <a:solidFill>
                  <a:schemeClr val="tx1"/>
                </a:solidFill>
                <a:effectLst/>
                <a:latin typeface="+mn-lt"/>
                <a:ea typeface="+mn-ea"/>
                <a:cs typeface="+mn-cs"/>
              </a:rPr>
              <a:t>If the password has expired, then the user cannot log in to SQL to issue the ALTER USER command. Instead, the </a:t>
            </a:r>
            <a:r>
              <a:rPr lang="en-US" sz="1200" b="0" i="0" kern="1200" dirty="0" err="1" smtClean="0">
                <a:solidFill>
                  <a:schemeClr val="tx1"/>
                </a:solidFill>
                <a:effectLst/>
                <a:latin typeface="+mn-lt"/>
                <a:ea typeface="+mn-ea"/>
                <a:cs typeface="+mn-cs"/>
              </a:rPr>
              <a:t>OCIPasswordChange</a:t>
            </a:r>
            <a:r>
              <a:rPr lang="en-US" sz="1200" b="0" i="0" kern="1200" dirty="0" smtClean="0">
                <a:solidFill>
                  <a:schemeClr val="tx1"/>
                </a:solidFill>
                <a:effectLst/>
                <a:latin typeface="+mn-lt"/>
                <a:ea typeface="+mn-ea"/>
                <a:cs typeface="+mn-cs"/>
              </a:rPr>
              <a:t>() function must be used, which also requires the previous password.</a:t>
            </a:r>
          </a:p>
          <a:p>
            <a:r>
              <a:rPr lang="en-US" sz="1200" b="0" i="0" kern="1200" dirty="0" smtClean="0">
                <a:solidFill>
                  <a:schemeClr val="tx1"/>
                </a:solidFill>
                <a:effectLst/>
                <a:latin typeface="+mn-lt"/>
                <a:ea typeface="+mn-ea"/>
                <a:cs typeface="+mn-cs"/>
              </a:rPr>
              <a:t>A database administrator with ALTER ANY USER privilege can change any user password (force a new password) without supplying the old one.</a:t>
            </a:r>
          </a:p>
          <a:p>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77</a:t>
            </a:fld>
            <a:endParaRPr lang="en-US"/>
          </a:p>
        </p:txBody>
      </p:sp>
    </p:spTree>
    <p:extLst>
      <p:ext uri="{BB962C8B-B14F-4D97-AF65-F5344CB8AC3E}">
        <p14:creationId xmlns:p14="http://schemas.microsoft.com/office/powerpoint/2010/main" val="1051022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greater security, Oracle recommends that you use case sensitivity in passwords. issues with your applications, then you can use the </a:t>
            </a:r>
            <a:r>
              <a:rPr lang="en-US" sz="1200" b="0" i="0" kern="1200" dirty="0" err="1" smtClean="0">
                <a:solidFill>
                  <a:schemeClr val="tx1"/>
                </a:solidFill>
                <a:effectLst/>
                <a:latin typeface="+mn-lt"/>
                <a:ea typeface="+mn-ea"/>
                <a:cs typeface="+mn-cs"/>
              </a:rPr>
              <a:t>SEC_CASE_SENSITIVE_LOGONparameter</a:t>
            </a:r>
            <a:r>
              <a:rPr lang="en-US" sz="1200" b="0" i="0" kern="1200" dirty="0" smtClean="0">
                <a:solidFill>
                  <a:schemeClr val="tx1"/>
                </a:solidFill>
                <a:effectLst/>
                <a:latin typeface="+mn-lt"/>
                <a:ea typeface="+mn-ea"/>
                <a:cs typeface="+mn-cs"/>
              </a:rPr>
              <a:t> to disable password case sensitivity. Examples of application compatibility issues are applications that force passwords to uppercase before </a:t>
            </a:r>
            <a:r>
              <a:rPr lang="en-US" sz="1200" b="0" i="0" kern="1200" dirty="0" err="1" smtClean="0">
                <a:solidFill>
                  <a:schemeClr val="tx1"/>
                </a:solidFill>
                <a:effectLst/>
                <a:latin typeface="+mn-lt"/>
                <a:ea typeface="+mn-ea"/>
                <a:cs typeface="+mn-cs"/>
              </a:rPr>
              <a:t>usiHowever</a:t>
            </a:r>
            <a:r>
              <a:rPr lang="en-US" sz="1200" b="0" i="0" kern="1200" dirty="0" smtClean="0">
                <a:solidFill>
                  <a:schemeClr val="tx1"/>
                </a:solidFill>
                <a:effectLst/>
                <a:latin typeface="+mn-lt"/>
                <a:ea typeface="+mn-ea"/>
                <a:cs typeface="+mn-cs"/>
              </a:rPr>
              <a:t>, if you have compatibility ng them to authenticate to the Oracle server, or different application modules being inconsistent about case sensitivity when sending credentials to start a database session.</a:t>
            </a:r>
          </a:p>
          <a:p>
            <a:r>
              <a:rPr lang="en-US" sz="1200" b="0" i="0" kern="1200" dirty="0" smtClean="0">
                <a:solidFill>
                  <a:schemeClr val="tx1"/>
                </a:solidFill>
                <a:effectLst/>
                <a:latin typeface="+mn-lt"/>
                <a:ea typeface="+mn-ea"/>
                <a:cs typeface="+mn-cs"/>
              </a:rPr>
              <a:t>Ensure that the SEC_CASE_SENSITIVE_LOGON parameter is not set to FALSE if the SQLNET.ALLOWED_LOGON_VERSION_SERVER parameter is set to 12 or 12a. This is because the more secure password versions used for this mode only support case-sensitive password checking. For compatibility reasons, Oracle Database does not prevent the use of FALSE for SEC_CASE_SENSITIVE_LOGON when SQLNET.ALLOWED_LOGON_VERSION_SERVER is set to 12 or 12a. Setting SEC_CASE_SENSITIVE_LOGON to FALSE when SQLNET.ALLOWED_LOGON_VERSION_SERVER is set to 12 or 12a causes all accounts to become inaccessible. If SQLNET.ALLOWED_LOGON_VERSION_SERVER is set to 11 or a lower value, then Oracle recommends that you set SEC_CASE_SENSITIVE_LOGON to TRUE, because the more secure password versions used in Exclusive Mode (when SQLNET.ALLOWED_LOGON_VERSION_SERVER is 12 or 12a) in Oracle Database 12</a:t>
            </a:r>
            <a:r>
              <a:rPr lang="en-US" sz="1200" b="0" i="1" kern="1200" dirty="0" smtClean="0">
                <a:solidFill>
                  <a:schemeClr val="tx1"/>
                </a:solidFill>
                <a:effectLst/>
                <a:latin typeface="+mn-lt"/>
                <a:ea typeface="+mn-ea"/>
                <a:cs typeface="+mn-cs"/>
              </a:rPr>
              <a:t>c</a:t>
            </a:r>
            <a:r>
              <a:rPr lang="en-US" sz="1200" b="0" i="0" kern="1200" dirty="0" smtClean="0">
                <a:solidFill>
                  <a:schemeClr val="tx1"/>
                </a:solidFill>
                <a:effectLst/>
                <a:latin typeface="+mn-lt"/>
                <a:ea typeface="+mn-ea"/>
                <a:cs typeface="+mn-cs"/>
              </a:rPr>
              <a:t> do not support case insensitive password matching.</a:t>
            </a:r>
          </a:p>
          <a:p>
            <a:r>
              <a:rPr lang="en-US" sz="1200" b="0" i="0" kern="1200" dirty="0" smtClean="0">
                <a:solidFill>
                  <a:schemeClr val="tx1"/>
                </a:solidFill>
                <a:effectLst/>
                <a:latin typeface="+mn-lt"/>
                <a:ea typeface="+mn-ea"/>
                <a:cs typeface="+mn-cs"/>
              </a:rPr>
              <a:t>In addition to the server-side settings, you should ensure that the client software with which the users are connecting has the O5L_NP capability flag. All Oracle Database release 11.2.0.4 and later clients have the O5L_NP capability. If you have an earlier client, then you must install the CPUOct2012 patch.</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78</a:t>
            </a:fld>
            <a:endParaRPr lang="en-US"/>
          </a:p>
        </p:txBody>
      </p:sp>
    </p:spTree>
    <p:extLst>
      <p:ext uri="{BB962C8B-B14F-4D97-AF65-F5344CB8AC3E}">
        <p14:creationId xmlns:p14="http://schemas.microsoft.com/office/powerpoint/2010/main" val="39299506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79</a:t>
            </a:fld>
            <a:endParaRPr lang="en-US"/>
          </a:p>
        </p:txBody>
      </p:sp>
    </p:spTree>
    <p:extLst>
      <p:ext uri="{BB962C8B-B14F-4D97-AF65-F5344CB8AC3E}">
        <p14:creationId xmlns:p14="http://schemas.microsoft.com/office/powerpoint/2010/main" val="4928322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80</a:t>
            </a:fld>
            <a:endParaRPr lang="en-US"/>
          </a:p>
        </p:txBody>
      </p:sp>
    </p:spTree>
    <p:extLst>
      <p:ext uri="{BB962C8B-B14F-4D97-AF65-F5344CB8AC3E}">
        <p14:creationId xmlns:p14="http://schemas.microsoft.com/office/powerpoint/2010/main" val="22122561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81</a:t>
            </a:fld>
            <a:endParaRPr lang="en-US"/>
          </a:p>
        </p:txBody>
      </p:sp>
    </p:spTree>
    <p:extLst>
      <p:ext uri="{BB962C8B-B14F-4D97-AF65-F5344CB8AC3E}">
        <p14:creationId xmlns:p14="http://schemas.microsoft.com/office/powerpoint/2010/main" val="16785748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2</a:t>
            </a:r>
          </a:p>
          <a:p>
            <a:r>
              <a:rPr lang="vi-VN" sz="1200" b="0" i="0" kern="1200" dirty="0" smtClean="0">
                <a:solidFill>
                  <a:schemeClr val="tx1"/>
                </a:solidFill>
                <a:effectLst/>
                <a:latin typeface="+mn-lt"/>
                <a:ea typeface="+mn-ea"/>
                <a:cs typeface="+mn-cs"/>
              </a:rPr>
              <a:t>ột PASSWORD_VERSIONS hiện danh sách các phiên bản mật khẩu tồn tại cho tài khoản.10G đề cập đến phiên bản trước không phân biệt hoa thường,11G đề cập đến phiên bản SHA-1,và 12C đề cập đến phiên bản SHA2-based SHA-512</a:t>
            </a:r>
          </a:p>
          <a:p>
            <a:r>
              <a:rPr lang="vi-VN" sz="1200" b="0" i="0" kern="1200" dirty="0" smtClean="0">
                <a:solidFill>
                  <a:schemeClr val="tx1"/>
                </a:solidFill>
                <a:effectLst/>
                <a:latin typeface="+mn-lt"/>
                <a:ea typeface="+mn-ea"/>
                <a:cs typeface="+mn-cs"/>
              </a:rPr>
              <a:t>Mật khẩu cho jones được reset trong phiên bản 12.1 khi thiết lập cho tham số SQLNET.ALLOWED_LOGON_VERSION_SERVER là 8.Điều này cho phép ba phiên bản mật khảau được tạo ra.Mật khẩu cho tài khoản adams và clark được tạo có nguồn gốc từ phiên bản 10g và reset trong phiên bản 11g.Phiên bản phần mềm 11g sử dụng thiết lập mặc định SQLNET.ALLOWED_LOGON_VERSION là 8.Những mật khẩu ở phiên bản này mặc định là phân biệt hoa thường, điềun này tương tự với người dùng preston.blake sử dụng phân bản mật khẩu 10g.Ở giai đoạn này, người dùng blake sẽ cần phải bị yêu cầu để thay đổi mật khẩu</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3</a:t>
            </a:r>
          </a:p>
          <a:p>
            <a:r>
              <a:rPr lang="vi-VN" sz="1200" b="0" i="0" kern="1200" dirty="0" smtClean="0">
                <a:solidFill>
                  <a:schemeClr val="tx1"/>
                </a:solidFill>
                <a:effectLst/>
                <a:latin typeface="+mn-lt"/>
                <a:ea typeface="+mn-ea"/>
                <a:cs typeface="+mn-cs"/>
              </a:rPr>
              <a:t>khi anh ta đổi mật khẩu, CSDL Oracle phiên bản 12c tạo ra phiên bản mật khẩu phân biệt hoa thường 11G và 12C(thay thế cho bản 10G).Hãy nhớ rằng miễn là SQLNET.ALLOWED_LOGON_VERSION_SERVER phải thiết lập là 11,ba phiên bản mật khẩu sẽ được tạo ra(và được cho phép)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82</a:t>
            </a:fld>
            <a:endParaRPr lang="en-US"/>
          </a:p>
        </p:txBody>
      </p:sp>
    </p:spTree>
    <p:extLst>
      <p:ext uri="{BB962C8B-B14F-4D97-AF65-F5344CB8AC3E}">
        <p14:creationId xmlns:p14="http://schemas.microsoft.com/office/powerpoint/2010/main" val="25687794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command creates a case sensitive password file called </a:t>
            </a:r>
            <a:r>
              <a:rPr lang="en-US" sz="1200" b="0" i="0" kern="1200" dirty="0" err="1" smtClean="0">
                <a:solidFill>
                  <a:schemeClr val="tx1"/>
                </a:solidFill>
                <a:effectLst/>
                <a:latin typeface="+mn-lt"/>
                <a:ea typeface="+mn-ea"/>
                <a:cs typeface="+mn-cs"/>
              </a:rPr>
              <a:t>orapw</a:t>
            </a:r>
            <a:r>
              <a:rPr lang="en-US" sz="1200" b="0" i="0" kern="1200" dirty="0" smtClean="0">
                <a:solidFill>
                  <a:schemeClr val="tx1"/>
                </a:solidFill>
                <a:effectLst/>
                <a:latin typeface="+mn-lt"/>
                <a:ea typeface="+mn-ea"/>
                <a:cs typeface="+mn-cs"/>
              </a:rPr>
              <a:t>. By default, passwords are case sensitive. Afterwards, if you connect using this password, it succeeds—as long as you enter it using the </a:t>
            </a:r>
            <a:r>
              <a:rPr lang="en-US" sz="1200" b="0" i="1" kern="1200" dirty="0" smtClean="0">
                <a:solidFill>
                  <a:schemeClr val="tx1"/>
                </a:solidFill>
                <a:effectLst/>
                <a:latin typeface="+mn-lt"/>
                <a:ea typeface="+mn-ea"/>
                <a:cs typeface="+mn-cs"/>
              </a:rPr>
              <a:t>exact</a:t>
            </a:r>
            <a:r>
              <a:rPr lang="en-US" sz="1200" b="0" i="0" kern="1200" dirty="0" smtClean="0">
                <a:solidFill>
                  <a:schemeClr val="tx1"/>
                </a:solidFill>
                <a:effectLst/>
                <a:latin typeface="+mn-lt"/>
                <a:ea typeface="+mn-ea"/>
                <a:cs typeface="+mn-cs"/>
              </a:rPr>
              <a:t> case in which it was created. If you enter the same password but with a </a:t>
            </a:r>
            <a:r>
              <a:rPr lang="en-US" sz="1200" b="0" i="1" kern="1200" dirty="0" smtClean="0">
                <a:solidFill>
                  <a:schemeClr val="tx1"/>
                </a:solidFill>
                <a:effectLst/>
                <a:latin typeface="+mn-lt"/>
                <a:ea typeface="+mn-ea"/>
                <a:cs typeface="+mn-cs"/>
              </a:rPr>
              <a:t>different</a:t>
            </a:r>
            <a:r>
              <a:rPr lang="en-US" sz="1200" b="0" i="0" kern="1200" dirty="0" smtClean="0">
                <a:solidFill>
                  <a:schemeClr val="tx1"/>
                </a:solidFill>
                <a:effectLst/>
                <a:latin typeface="+mn-lt"/>
                <a:ea typeface="+mn-ea"/>
                <a:cs typeface="+mn-cs"/>
              </a:rPr>
              <a:t> case sensitivity, it will fail.</a:t>
            </a:r>
          </a:p>
          <a:p>
            <a:r>
              <a:rPr lang="en-US" sz="1200" b="0" i="0" kern="1200" dirty="0" smtClean="0">
                <a:solidFill>
                  <a:schemeClr val="tx1"/>
                </a:solidFill>
                <a:effectLst/>
                <a:latin typeface="+mn-lt"/>
                <a:ea typeface="+mn-ea"/>
                <a:cs typeface="+mn-cs"/>
              </a:rPr>
              <a:t>If you imported user accounts from a previous release and these accounts were created with SYSDBA or SYSOPER administrative privilege, then they will be included in the password file. The passwords for these accounts are case insensitive. The next time these users change their passwords, and assuming case sensitivity is enabled, the passwords become case sensitive. For greater security, have these users change their passwords.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83</a:t>
            </a:fld>
            <a:endParaRPr lang="en-US"/>
          </a:p>
        </p:txBody>
      </p:sp>
    </p:spTree>
    <p:extLst>
      <p:ext uri="{BB962C8B-B14F-4D97-AF65-F5344CB8AC3E}">
        <p14:creationId xmlns:p14="http://schemas.microsoft.com/office/powerpoint/2010/main" val="28214291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find the user accounts for existing database links by querying the V$DBLINK view. For example:</a:t>
            </a:r>
          </a:p>
          <a:p>
            <a:r>
              <a:rPr lang="en-US" dirty="0" smtClean="0"/>
              <a:t/>
            </a:r>
            <a:br>
              <a:rPr lang="en-US" dirty="0" smtClean="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84</a:t>
            </a:fld>
            <a:endParaRPr lang="en-US"/>
          </a:p>
        </p:txBody>
      </p:sp>
    </p:spTree>
    <p:extLst>
      <p:ext uri="{BB962C8B-B14F-4D97-AF65-F5344CB8AC3E}">
        <p14:creationId xmlns:p14="http://schemas.microsoft.com/office/powerpoint/2010/main" val="8000790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85</a:t>
            </a:fld>
            <a:endParaRPr lang="en-US"/>
          </a:p>
        </p:txBody>
      </p:sp>
    </p:spTree>
    <p:extLst>
      <p:ext uri="{BB962C8B-B14F-4D97-AF65-F5344CB8AC3E}">
        <p14:creationId xmlns:p14="http://schemas.microsoft.com/office/powerpoint/2010/main" val="3452695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By default, a user has no quota on any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in the database. If the user has the privilege to create a schema object, then you must assign a quota to allow the user to create objects. At a minimum, assign users a quota for the default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and additional quotas for other </a:t>
            </a:r>
            <a:r>
              <a:rPr lang="en-US" sz="1200" b="0" i="0" kern="1200" dirty="0" err="1" smtClean="0">
                <a:solidFill>
                  <a:schemeClr val="tx1"/>
                </a:solidFill>
                <a:effectLst/>
                <a:latin typeface="+mn-lt"/>
                <a:ea typeface="+mn-ea"/>
                <a:cs typeface="+mn-cs"/>
              </a:rPr>
              <a:t>tablespaces</a:t>
            </a:r>
            <a:r>
              <a:rPr lang="en-US" sz="1200" b="0" i="0" kern="1200" dirty="0" smtClean="0">
                <a:solidFill>
                  <a:schemeClr val="tx1"/>
                </a:solidFill>
                <a:effectLst/>
                <a:latin typeface="+mn-lt"/>
                <a:ea typeface="+mn-ea"/>
                <a:cs typeface="+mn-cs"/>
              </a:rPr>
              <a:t> in which they can create objects. The maximum amount of space that you can assign for a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is 2 TB. If you need more space, then specify </a:t>
            </a:r>
            <a:r>
              <a:rPr lang="en-US" dirty="0" smtClean="0"/>
              <a:t>UNLIMITED</a:t>
            </a:r>
            <a:r>
              <a:rPr lang="en-US" sz="1200" b="0" i="0" kern="1200" dirty="0" smtClean="0">
                <a:solidFill>
                  <a:schemeClr val="tx1"/>
                </a:solidFill>
                <a:effectLst/>
                <a:latin typeface="+mn-lt"/>
                <a:ea typeface="+mn-ea"/>
                <a:cs typeface="+mn-cs"/>
              </a:rPr>
              <a:t> for the </a:t>
            </a:r>
            <a:r>
              <a:rPr lang="en-US" dirty="0" smtClean="0"/>
              <a:t>QUOTA</a:t>
            </a:r>
            <a:r>
              <a:rPr lang="en-US" sz="1200" b="0" i="0" kern="1200" dirty="0" smtClean="0">
                <a:solidFill>
                  <a:schemeClr val="tx1"/>
                </a:solidFill>
                <a:effectLst/>
                <a:latin typeface="+mn-lt"/>
                <a:ea typeface="+mn-ea"/>
                <a:cs typeface="+mn-cs"/>
              </a:rPr>
              <a:t> clause.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You can assign a user either individual quotas for a specific amount of disk space in each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or an unlimited amount of disk space in all </a:t>
            </a:r>
            <a:r>
              <a:rPr lang="en-US" sz="1200" b="0" i="0" kern="1200" dirty="0" err="1" smtClean="0">
                <a:solidFill>
                  <a:schemeClr val="tx1"/>
                </a:solidFill>
                <a:effectLst/>
                <a:latin typeface="+mn-lt"/>
                <a:ea typeface="+mn-ea"/>
                <a:cs typeface="+mn-cs"/>
              </a:rPr>
              <a:t>tablespaces</a:t>
            </a:r>
            <a:r>
              <a:rPr lang="en-US" sz="1200" b="0" i="0" kern="1200" dirty="0" smtClean="0">
                <a:solidFill>
                  <a:schemeClr val="tx1"/>
                </a:solidFill>
                <a:effectLst/>
                <a:latin typeface="+mn-lt"/>
                <a:ea typeface="+mn-ea"/>
                <a:cs typeface="+mn-cs"/>
              </a:rPr>
              <a:t>. Specific quotas prevent a user's objects from using too much space in the database.</a:t>
            </a:r>
          </a:p>
          <a:p>
            <a:r>
              <a:rPr lang="en-US" sz="1200" b="0" i="0" kern="1200" dirty="0" smtClean="0">
                <a:solidFill>
                  <a:schemeClr val="tx1"/>
                </a:solidFill>
                <a:effectLst/>
                <a:latin typeface="+mn-lt"/>
                <a:ea typeface="+mn-ea"/>
                <a:cs typeface="+mn-cs"/>
              </a:rPr>
              <a:t>You can assign quotas to a user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when you create the user, or add or change quotas later. (You can find existing user quotas by querying the USER_TS_QUOTAS view.) If a new quota is less than the old one, then the following conditions remain true:</a:t>
            </a:r>
          </a:p>
          <a:p>
            <a:r>
              <a:rPr lang="en-US" sz="1200" b="0" i="0" kern="1200" dirty="0" smtClean="0">
                <a:solidFill>
                  <a:schemeClr val="tx1"/>
                </a:solidFill>
                <a:effectLst/>
                <a:latin typeface="+mn-lt"/>
                <a:ea typeface="+mn-ea"/>
                <a:cs typeface="+mn-cs"/>
              </a:rPr>
              <a:t>If a user has already exceeded a new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quota, then the objects of a user in the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cannot be allocated more space until the combined space of these objects is less than the new quota.</a:t>
            </a:r>
          </a:p>
          <a:p>
            <a:r>
              <a:rPr lang="en-US" sz="1200" b="0" i="0" kern="1200" dirty="0" smtClean="0">
                <a:solidFill>
                  <a:schemeClr val="tx1"/>
                </a:solidFill>
                <a:effectLst/>
                <a:latin typeface="+mn-lt"/>
                <a:ea typeface="+mn-ea"/>
                <a:cs typeface="+mn-cs"/>
              </a:rPr>
              <a:t>If a user has not exceeded a new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quota, or if the space used by the objects of the user in the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falls under a new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 quota, then the user's objects can be allocated space up to the new quota.</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12</a:t>
            </a:fld>
            <a:endParaRPr lang="en-US"/>
          </a:p>
        </p:txBody>
      </p:sp>
    </p:spTree>
    <p:extLst>
      <p:ext uri="{BB962C8B-B14F-4D97-AF65-F5344CB8AC3E}">
        <p14:creationId xmlns:p14="http://schemas.microsoft.com/office/powerpoint/2010/main" val="29649615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86</a:t>
            </a:fld>
            <a:endParaRPr lang="en-US"/>
          </a:p>
        </p:txBody>
      </p:sp>
    </p:spTree>
    <p:extLst>
      <p:ext uri="{BB962C8B-B14F-4D97-AF65-F5344CB8AC3E}">
        <p14:creationId xmlns:p14="http://schemas.microsoft.com/office/powerpoint/2010/main" val="28164955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Oracle supports the following methods of authentication by the network.</a:t>
            </a:r>
          </a:p>
          <a:p>
            <a:r>
              <a:rPr lang="en-US" sz="1200" b="1" i="0" kern="1200" dirty="0" smtClean="0">
                <a:solidFill>
                  <a:schemeClr val="tx1"/>
                </a:solidFill>
                <a:effectLst/>
                <a:latin typeface="+mn-lt"/>
                <a:ea typeface="+mn-ea"/>
                <a:cs typeface="+mn-cs"/>
              </a:rPr>
              <a:t>Third Party-Based Authentication Technologies</a:t>
            </a:r>
          </a:p>
          <a:p>
            <a:r>
              <a:rPr lang="en-US" sz="1200" b="0" i="0" kern="1200" dirty="0" smtClean="0">
                <a:solidFill>
                  <a:schemeClr val="tx1"/>
                </a:solidFill>
                <a:effectLst/>
                <a:latin typeface="+mn-lt"/>
                <a:ea typeface="+mn-ea"/>
                <a:cs typeface="+mn-cs"/>
              </a:rPr>
              <a:t>If network authentication services are available to you (such as DCE, Kerberos, or SESAME), Oracle can accept authentication from the network service. To use a network authentication service with Oracle, you need Oracle9</a:t>
            </a:r>
            <a:r>
              <a:rPr lang="en-US" sz="1200" b="0" i="1" kern="1200" dirty="0"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Enterprise Edition with the Oracle Advanced Security option.</a:t>
            </a:r>
          </a:p>
          <a:p>
            <a:r>
              <a:rPr lang="en-US" sz="1200" b="1" i="0" kern="1200" dirty="0" smtClean="0">
                <a:solidFill>
                  <a:schemeClr val="tx1"/>
                </a:solidFill>
                <a:effectLst/>
                <a:latin typeface="+mn-lt"/>
                <a:ea typeface="+mn-ea"/>
                <a:cs typeface="+mn-cs"/>
              </a:rPr>
              <a:t>See Also:</a:t>
            </a:r>
            <a:r>
              <a:rPr lang="en-US" sz="1200" b="0" i="1" kern="1200" dirty="0" smtClean="0">
                <a:solidFill>
                  <a:schemeClr val="tx1"/>
                </a:solidFill>
                <a:effectLst/>
                <a:latin typeface="+mn-lt"/>
                <a:ea typeface="+mn-ea"/>
                <a:cs typeface="+mn-cs"/>
                <a:hlinkClick r:id="rId3"/>
              </a:rPr>
              <a:t>Oracle9i Database Administrator's Guide</a:t>
            </a:r>
            <a:r>
              <a:rPr lang="en-US" sz="1200" b="0" i="0" kern="1200" dirty="0" smtClean="0">
                <a:solidFill>
                  <a:schemeClr val="tx1"/>
                </a:solidFill>
                <a:effectLst/>
                <a:latin typeface="+mn-lt"/>
                <a:ea typeface="+mn-ea"/>
                <a:cs typeface="+mn-cs"/>
              </a:rPr>
              <a:t> for more information about network authentication. If you use a network authentication service, some special considerations arise for network roles and database links.</a:t>
            </a:r>
          </a:p>
          <a:p>
            <a:r>
              <a:rPr lang="en-US" sz="1200" b="0" i="1" kern="1200" dirty="0" smtClean="0">
                <a:solidFill>
                  <a:schemeClr val="tx1"/>
                </a:solidFill>
                <a:effectLst/>
                <a:latin typeface="+mn-lt"/>
                <a:ea typeface="+mn-ea"/>
                <a:cs typeface="+mn-cs"/>
                <a:hlinkClick r:id="rId4"/>
              </a:rPr>
              <a:t>Oracle Advanced Security Administrator's Guide</a:t>
            </a:r>
            <a:r>
              <a:rPr lang="en-US" sz="1200" b="0" i="0" kern="1200" dirty="0" smtClean="0">
                <a:solidFill>
                  <a:schemeClr val="tx1"/>
                </a:solidFill>
                <a:effectLst/>
                <a:latin typeface="+mn-lt"/>
                <a:ea typeface="+mn-ea"/>
                <a:cs typeface="+mn-cs"/>
              </a:rPr>
              <a:t> for information about the Oracle Advanced Security option</a:t>
            </a:r>
          </a:p>
          <a:p>
            <a:r>
              <a:rPr lang="en-US" sz="1200" b="1" i="0" kern="1200" dirty="0" smtClean="0">
                <a:solidFill>
                  <a:schemeClr val="tx1"/>
                </a:solidFill>
                <a:effectLst/>
                <a:latin typeface="+mn-lt"/>
                <a:ea typeface="+mn-ea"/>
                <a:cs typeface="+mn-cs"/>
              </a:rPr>
              <a:t>Public Key Infrastructure-Based Authentication</a:t>
            </a:r>
          </a:p>
          <a:p>
            <a:r>
              <a:rPr lang="en-US" sz="1200" b="0" i="0" kern="1200" dirty="0" smtClean="0">
                <a:solidFill>
                  <a:schemeClr val="tx1"/>
                </a:solidFill>
                <a:effectLst/>
                <a:latin typeface="+mn-lt"/>
                <a:ea typeface="+mn-ea"/>
                <a:cs typeface="+mn-cs"/>
              </a:rPr>
              <a:t>Authentication systems based on public key cryptography systems issue digital certificates to user clients, which use them to authenticate directly to servers in the enterprise without direct involvement of an authentication server. Oracle provides a public key infrastructure (PKI) for using public keys and certificates. It consists of the following components:</a:t>
            </a:r>
          </a:p>
          <a:p>
            <a:r>
              <a:rPr lang="en-US" sz="1200" b="0" i="0" kern="1200" dirty="0" smtClean="0">
                <a:solidFill>
                  <a:schemeClr val="tx1"/>
                </a:solidFill>
                <a:effectLst/>
                <a:latin typeface="+mn-lt"/>
                <a:ea typeface="+mn-ea"/>
                <a:cs typeface="+mn-cs"/>
              </a:rPr>
              <a:t>Authentication and secure session key management using Secure Sockets Layer (SSL).</a:t>
            </a:r>
          </a:p>
          <a:p>
            <a:r>
              <a:rPr lang="en-US" sz="1200" b="0" i="0" kern="1200" dirty="0" smtClean="0">
                <a:solidFill>
                  <a:schemeClr val="tx1"/>
                </a:solidFill>
                <a:effectLst/>
                <a:latin typeface="+mn-lt"/>
                <a:ea typeface="+mn-ea"/>
                <a:cs typeface="+mn-cs"/>
              </a:rPr>
              <a:t>Oracle Call Interface (OCI) and PL/SQL functions to sign user-specified data using a private key and certificate, and verify the signature on data using a trusted certificate.</a:t>
            </a:r>
          </a:p>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trusted certificate</a:t>
            </a:r>
            <a:r>
              <a:rPr lang="en-US" sz="1200" b="0" i="0" kern="1200" dirty="0" smtClean="0">
                <a:solidFill>
                  <a:schemeClr val="tx1"/>
                </a:solidFill>
                <a:effectLst/>
                <a:latin typeface="+mn-lt"/>
                <a:ea typeface="+mn-ea"/>
                <a:cs typeface="+mn-cs"/>
              </a:rPr>
              <a:t>, which is a third-party identity that is trusted. The trust is used when an identity is being validated as the entity it claims to be. Typically, the certificate authorities you trust issue user certificates. If there are several levels of trusted certificates, a trusted certificate at a lower level in the certificate chain does not need to have all its higher level certificates </a:t>
            </a:r>
            <a:r>
              <a:rPr lang="en-US" sz="1200" b="0" i="0" kern="1200" dirty="0" err="1" smtClean="0">
                <a:solidFill>
                  <a:schemeClr val="tx1"/>
                </a:solidFill>
                <a:effectLst/>
                <a:latin typeface="+mn-lt"/>
                <a:ea typeface="+mn-ea"/>
                <a:cs typeface="+mn-cs"/>
              </a:rPr>
              <a:t>reverified</a:t>
            </a:r>
            <a:r>
              <a:rPr lang="en-US" sz="1200" b="0" i="0" kern="1200" dirty="0" smtClean="0">
                <a:solidFill>
                  <a:schemeClr val="tx1"/>
                </a:solidFill>
                <a:effectLst/>
                <a:latin typeface="+mn-lt"/>
                <a:ea typeface="+mn-ea"/>
                <a:cs typeface="+mn-cs"/>
              </a:rPr>
              <a:t>.</a:t>
            </a:r>
          </a:p>
          <a:p>
            <a:r>
              <a:rPr lang="en-US" sz="1200" b="1" i="0" kern="1200" dirty="0" smtClean="0">
                <a:solidFill>
                  <a:schemeClr val="tx1"/>
                </a:solidFill>
                <a:effectLst/>
                <a:latin typeface="+mn-lt"/>
                <a:ea typeface="+mn-ea"/>
                <a:cs typeface="+mn-cs"/>
              </a:rPr>
              <a:t>Oracle wallets</a:t>
            </a:r>
            <a:r>
              <a:rPr lang="en-US" sz="1200" b="0" i="1"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which are data structures that contain a user private key, a user certificate, and a set of trust points (the list of root certificates the user trusts).</a:t>
            </a:r>
          </a:p>
          <a:p>
            <a:r>
              <a:rPr lang="en-US" sz="1200" b="1" i="0" kern="1200" dirty="0" smtClean="0">
                <a:solidFill>
                  <a:schemeClr val="tx1"/>
                </a:solidFill>
                <a:effectLst/>
                <a:latin typeface="+mn-lt"/>
                <a:ea typeface="+mn-ea"/>
                <a:cs typeface="+mn-cs"/>
              </a:rPr>
              <a:t>Oracle Wallet Manager</a:t>
            </a:r>
            <a:r>
              <a:rPr lang="en-US" sz="1200" b="0" i="1"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which is a standalone Java application used to manage and edit the security credentials in Oracle wallets. Wallet Manager:</a:t>
            </a:r>
          </a:p>
          <a:p>
            <a:pPr lvl="1"/>
            <a:r>
              <a:rPr lang="en-US" sz="1200" b="0" i="0" kern="1200" dirty="0" smtClean="0">
                <a:solidFill>
                  <a:schemeClr val="tx1"/>
                </a:solidFill>
                <a:effectLst/>
                <a:latin typeface="+mn-lt"/>
                <a:ea typeface="+mn-ea"/>
                <a:cs typeface="+mn-cs"/>
              </a:rPr>
              <a:t>Protects user keys</a:t>
            </a:r>
          </a:p>
          <a:p>
            <a:pPr lvl="1"/>
            <a:r>
              <a:rPr lang="en-US" sz="1200" b="0" i="0" kern="1200" dirty="0" smtClean="0">
                <a:solidFill>
                  <a:schemeClr val="tx1"/>
                </a:solidFill>
                <a:effectLst/>
                <a:latin typeface="+mn-lt"/>
                <a:ea typeface="+mn-ea"/>
                <a:cs typeface="+mn-cs"/>
              </a:rPr>
              <a:t>Manages X.509v3 certificates on Oracle clients and servers</a:t>
            </a:r>
          </a:p>
          <a:p>
            <a:pPr lvl="1"/>
            <a:r>
              <a:rPr lang="en-US" sz="1200" b="0" i="0" kern="1200" dirty="0" smtClean="0">
                <a:solidFill>
                  <a:schemeClr val="tx1"/>
                </a:solidFill>
                <a:effectLst/>
                <a:latin typeface="+mn-lt"/>
                <a:ea typeface="+mn-ea"/>
                <a:cs typeface="+mn-cs"/>
              </a:rPr>
              <a:t>Generates a public-private key pair and creates a certificate request for submission to a certificate authority</a:t>
            </a:r>
          </a:p>
          <a:p>
            <a:pPr lvl="1"/>
            <a:r>
              <a:rPr lang="en-US" sz="1200" b="0" i="0" kern="1200" dirty="0" smtClean="0">
                <a:solidFill>
                  <a:schemeClr val="tx1"/>
                </a:solidFill>
                <a:effectLst/>
                <a:latin typeface="+mn-lt"/>
                <a:ea typeface="+mn-ea"/>
                <a:cs typeface="+mn-cs"/>
              </a:rPr>
              <a:t>Installs a certificate for the entity</a:t>
            </a:r>
          </a:p>
          <a:p>
            <a:pPr lvl="1"/>
            <a:r>
              <a:rPr lang="en-US" sz="1200" b="0" i="0" kern="1200" dirty="0" smtClean="0">
                <a:solidFill>
                  <a:schemeClr val="tx1"/>
                </a:solidFill>
                <a:effectLst/>
                <a:latin typeface="+mn-lt"/>
                <a:ea typeface="+mn-ea"/>
                <a:cs typeface="+mn-cs"/>
              </a:rPr>
              <a:t>Configures trusted certificates for the entity</a:t>
            </a:r>
          </a:p>
          <a:p>
            <a:pPr lvl="1"/>
            <a:r>
              <a:rPr lang="en-US" sz="1200" b="0" i="0" kern="1200" dirty="0" smtClean="0">
                <a:solidFill>
                  <a:schemeClr val="tx1"/>
                </a:solidFill>
                <a:effectLst/>
                <a:latin typeface="+mn-lt"/>
                <a:ea typeface="+mn-ea"/>
                <a:cs typeface="+mn-cs"/>
              </a:rPr>
              <a:t>Opens a wallet to enable access to PKI-based services</a:t>
            </a:r>
          </a:p>
          <a:p>
            <a:pPr lvl="1"/>
            <a:r>
              <a:rPr lang="en-US" sz="1200" b="0" i="0" kern="1200" dirty="0" smtClean="0">
                <a:solidFill>
                  <a:schemeClr val="tx1"/>
                </a:solidFill>
                <a:effectLst/>
                <a:latin typeface="+mn-lt"/>
                <a:ea typeface="+mn-ea"/>
                <a:cs typeface="+mn-cs"/>
              </a:rPr>
              <a:t>Creates a wallet that can be opened using the Oracle Enterprise Login Assistant</a:t>
            </a:r>
          </a:p>
          <a:p>
            <a:r>
              <a:rPr lang="en-US" sz="1200" b="0" i="0" kern="1200" dirty="0" smtClean="0">
                <a:solidFill>
                  <a:schemeClr val="tx1"/>
                </a:solidFill>
                <a:effectLst/>
                <a:latin typeface="+mn-lt"/>
                <a:ea typeface="+mn-ea"/>
                <a:cs typeface="+mn-cs"/>
              </a:rPr>
              <a:t>X.509v3 certificates that you obtain from a certificate authority outside of Oracle. It is created when an entity's public key is signed by a trusted entity (a certificate authority outside of Oracle). The certificate ensures that the entity's information is correct and the public key belongs to the entity. The certificates are loaded into Oracle wallets to enable authentication.</a:t>
            </a:r>
          </a:p>
          <a:p>
            <a:r>
              <a:rPr lang="en-US" sz="1200" b="1" i="0" kern="1200" dirty="0" smtClean="0">
                <a:solidFill>
                  <a:schemeClr val="tx1"/>
                </a:solidFill>
                <a:effectLst/>
                <a:latin typeface="+mn-lt"/>
                <a:ea typeface="+mn-ea"/>
                <a:cs typeface="+mn-cs"/>
              </a:rPr>
              <a:t>Oracle Enterprise Security Manager</a:t>
            </a:r>
            <a:r>
              <a:rPr lang="en-US" sz="1200" b="0" i="1"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which provides centralized privilege management to make administration easier and increase your level of security. Oracle Enterprise Security Manager lets you store and retrieve roles from Oracle Internet Directory if the roles support the Lightweight Directory Access Protocol (LDAP). Oracle Enterprise Security Manager may also allow you to store roles in other LDAP v3-compliant directory servers if they can support the installation of the Oracle schema and related Access Control Lists.</a:t>
            </a:r>
          </a:p>
          <a:p>
            <a:r>
              <a:rPr lang="en-US" sz="1200" b="1" i="0" kern="1200" dirty="0" smtClean="0">
                <a:solidFill>
                  <a:schemeClr val="tx1"/>
                </a:solidFill>
                <a:effectLst/>
                <a:latin typeface="+mn-lt"/>
                <a:ea typeface="+mn-ea"/>
                <a:cs typeface="+mn-cs"/>
              </a:rPr>
              <a:t>Oracle Internet Directory</a:t>
            </a:r>
            <a:r>
              <a:rPr lang="en-US" sz="1200" b="0" i="1"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which is an LDAP v3-compliant directory built on the Oracle9</a:t>
            </a:r>
            <a:r>
              <a:rPr lang="en-US" sz="1200" b="0" i="1" kern="1200" dirty="0"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database. It lets you manage the user and system configuration environment, including security attributes and privileges, for users authenticated using X.509 certificates. Oracle Internet Directory enforces attribute-level access control, allowing the directory to restrict read, write, or update privileges on specific attributes to specific named users (for example, an enterprise security administrator). It also supports protection and authentication of directory queries and responses through SSL encryption.</a:t>
            </a:r>
          </a:p>
          <a:p>
            <a:r>
              <a:rPr lang="en-US" sz="1200" b="1" i="0" kern="1200" dirty="0" smtClean="0">
                <a:solidFill>
                  <a:schemeClr val="tx1"/>
                </a:solidFill>
                <a:effectLst/>
                <a:latin typeface="+mn-lt"/>
                <a:ea typeface="+mn-ea"/>
                <a:cs typeface="+mn-cs"/>
              </a:rPr>
              <a:t>Oracle Enterprise Login Assistant</a:t>
            </a:r>
            <a:r>
              <a:rPr lang="en-US" sz="1200" b="0" i="1"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which is a Java-based tool for opening and closing a user wallet in order to enable or disable secure SSL-based communications for an application. This tool provides a subset of the functionality proved by Oracle Wallet Manager. The wallet must be configured with Oracle Wallet Manager first.</a:t>
            </a:r>
          </a:p>
          <a:p>
            <a:r>
              <a:rPr lang="en-US" sz="1200" b="0" i="0" kern="1200" dirty="0" smtClean="0">
                <a:solidFill>
                  <a:schemeClr val="tx1"/>
                </a:solidFill>
                <a:effectLst/>
                <a:latin typeface="+mn-lt"/>
                <a:ea typeface="+mn-ea"/>
                <a:cs typeface="+mn-cs"/>
              </a:rPr>
              <a:t>Oracle's public key infrastructure is illustrated in </a:t>
            </a:r>
            <a:r>
              <a:rPr lang="en-US" sz="1200" b="0" i="0" kern="1200" dirty="0" smtClean="0">
                <a:solidFill>
                  <a:schemeClr val="tx1"/>
                </a:solidFill>
                <a:effectLst/>
                <a:latin typeface="+mn-lt"/>
                <a:ea typeface="+mn-ea"/>
                <a:cs typeface="+mn-cs"/>
                <a:hlinkClick r:id="rId5"/>
              </a:rPr>
              <a:t>Figure 22-1</a:t>
            </a:r>
            <a:r>
              <a:rPr lang="en-US" sz="1200" b="0" i="0" kern="1200" dirty="0" smtClean="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87</a:t>
            </a:fld>
            <a:endParaRPr lang="en-US"/>
          </a:p>
        </p:txBody>
      </p:sp>
    </p:spTree>
    <p:extLst>
      <p:ext uri="{BB962C8B-B14F-4D97-AF65-F5344CB8AC3E}">
        <p14:creationId xmlns:p14="http://schemas.microsoft.com/office/powerpoint/2010/main" val="11168876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Oracle can authenticate users attempting to connect to a database by using information stored in that database.</a:t>
            </a:r>
          </a:p>
          <a:p>
            <a:r>
              <a:rPr lang="en-US" sz="1200" b="0" i="0" kern="1200" dirty="0" smtClean="0">
                <a:solidFill>
                  <a:schemeClr val="tx1"/>
                </a:solidFill>
                <a:effectLst/>
                <a:latin typeface="+mn-lt"/>
                <a:ea typeface="+mn-ea"/>
                <a:cs typeface="+mn-cs"/>
              </a:rPr>
              <a:t>When Oracle uses database authentication, you create each user with an associated password. A user provides the correct password when establishing a connection to prevent unauthorized use of the database. Oracle stores a user's password in the data dictionary in an encrypted format. A user can change his or her password at any time.</a:t>
            </a:r>
          </a:p>
          <a:p>
            <a:r>
              <a:rPr lang="en-US" sz="1200" b="1" i="0" kern="1200" dirty="0" smtClean="0">
                <a:solidFill>
                  <a:schemeClr val="tx1"/>
                </a:solidFill>
                <a:effectLst/>
                <a:latin typeface="+mn-lt"/>
                <a:ea typeface="+mn-ea"/>
                <a:cs typeface="+mn-cs"/>
              </a:rPr>
              <a:t>Password Encryption While Connecting</a:t>
            </a:r>
          </a:p>
          <a:p>
            <a:r>
              <a:rPr lang="en-US" sz="1200" b="0" i="0" kern="1200" dirty="0" smtClean="0">
                <a:solidFill>
                  <a:schemeClr val="tx1"/>
                </a:solidFill>
                <a:effectLst/>
                <a:latin typeface="+mn-lt"/>
                <a:ea typeface="+mn-ea"/>
                <a:cs typeface="+mn-cs"/>
              </a:rPr>
              <a:t>To protect password confidentiality, Oracle lets you encrypt passwords during network (client/server and server/server) connections. If you enable this functionality on the client and server machines, Oracle encrypts passwords using a modified DES (Data Encryption Standard) algorithm before sending them across the network. It is strongly recommended that you enable password encryption for connections to protect your passwords from network intrusion.</a:t>
            </a:r>
          </a:p>
          <a:p>
            <a:r>
              <a:rPr lang="en-US" sz="1200" b="1" i="0" kern="1200" dirty="0" smtClean="0">
                <a:solidFill>
                  <a:schemeClr val="tx1"/>
                </a:solidFill>
                <a:effectLst/>
                <a:latin typeface="+mn-lt"/>
                <a:ea typeface="+mn-ea"/>
                <a:cs typeface="+mn-cs"/>
              </a:rPr>
              <a:t>See Also:</a:t>
            </a:r>
            <a:r>
              <a:rPr lang="en-US" sz="1200" b="0" i="1" kern="1200" dirty="0" smtClean="0">
                <a:solidFill>
                  <a:schemeClr val="tx1"/>
                </a:solidFill>
                <a:effectLst/>
                <a:latin typeface="+mn-lt"/>
                <a:ea typeface="+mn-ea"/>
                <a:cs typeface="+mn-cs"/>
                <a:hlinkClick r:id="rId3"/>
              </a:rPr>
              <a:t>Oracle9i Database Administrator's Guide</a:t>
            </a:r>
            <a:r>
              <a:rPr lang="en-US" sz="1200" b="0" i="0" kern="1200" dirty="0" smtClean="0">
                <a:solidFill>
                  <a:schemeClr val="tx1"/>
                </a:solidFill>
                <a:effectLst/>
                <a:latin typeface="+mn-lt"/>
                <a:ea typeface="+mn-ea"/>
                <a:cs typeface="+mn-cs"/>
              </a:rPr>
              <a:t> for more information about encrypting passwords in network systems</a:t>
            </a:r>
          </a:p>
          <a:p>
            <a:r>
              <a:rPr lang="en-US" sz="1200" b="1" i="0" kern="1200" dirty="0" smtClean="0">
                <a:solidFill>
                  <a:schemeClr val="tx1"/>
                </a:solidFill>
                <a:effectLst/>
                <a:latin typeface="+mn-lt"/>
                <a:ea typeface="+mn-ea"/>
                <a:cs typeface="+mn-cs"/>
              </a:rPr>
              <a:t>Account Locking</a:t>
            </a:r>
          </a:p>
          <a:p>
            <a:r>
              <a:rPr lang="en-US" sz="1200" b="0" i="0" kern="1200" dirty="0" smtClean="0">
                <a:solidFill>
                  <a:schemeClr val="tx1"/>
                </a:solidFill>
                <a:effectLst/>
                <a:latin typeface="+mn-lt"/>
                <a:ea typeface="+mn-ea"/>
                <a:cs typeface="+mn-cs"/>
              </a:rPr>
              <a:t>Oracle can lock a user's account if the user fails to login to the system within a specified number of attempts. Depending on how the account is configured, it can be unlocked automatically after a specified time interval or it must be unlocked by the database administrator.</a:t>
            </a:r>
          </a:p>
          <a:p>
            <a:r>
              <a:rPr lang="en-US" sz="1200" b="0" i="0" kern="1200" dirty="0" smtClean="0">
                <a:solidFill>
                  <a:schemeClr val="tx1"/>
                </a:solidFill>
                <a:effectLst/>
                <a:latin typeface="+mn-lt"/>
                <a:ea typeface="+mn-ea"/>
                <a:cs typeface="+mn-cs"/>
              </a:rPr>
              <a:t>The CREATE PROFILE statement configures the number of failed logins a user can attempt and the amount of time the account remains locked before automatic unlock.</a:t>
            </a:r>
          </a:p>
          <a:p>
            <a:r>
              <a:rPr lang="en-US" sz="1200" b="0" i="0" kern="1200" dirty="0" smtClean="0">
                <a:solidFill>
                  <a:schemeClr val="tx1"/>
                </a:solidFill>
                <a:effectLst/>
                <a:latin typeface="+mn-lt"/>
                <a:ea typeface="+mn-ea"/>
                <a:cs typeface="+mn-cs"/>
              </a:rPr>
              <a:t>The database administrator can also lock accounts manually. When this occurs, the account cannot be unlocked automatically but must be unlocked explicitly by the database administrator.</a:t>
            </a:r>
          </a:p>
          <a:p>
            <a:r>
              <a:rPr lang="en-US" sz="1200" b="1" i="0" kern="1200" dirty="0" smtClean="0">
                <a:solidFill>
                  <a:schemeClr val="tx1"/>
                </a:solidFill>
                <a:effectLst/>
                <a:latin typeface="+mn-lt"/>
                <a:ea typeface="+mn-ea"/>
                <a:cs typeface="+mn-cs"/>
              </a:rPr>
              <a:t>See </a:t>
            </a:r>
            <a:r>
              <a:rPr lang="en-US" sz="1200" b="1" i="0" kern="1200" dirty="0" err="1" smtClean="0">
                <a:solidFill>
                  <a:schemeClr val="tx1"/>
                </a:solidFill>
                <a:effectLst/>
                <a:latin typeface="+mn-lt"/>
                <a:ea typeface="+mn-ea"/>
                <a:cs typeface="+mn-cs"/>
              </a:rPr>
              <a:t>Also:</a:t>
            </a:r>
            <a:r>
              <a:rPr lang="en-US" sz="1200" b="0" i="0" kern="1200" dirty="0" err="1" smtClean="0">
                <a:solidFill>
                  <a:schemeClr val="tx1"/>
                </a:solidFill>
                <a:effectLst/>
                <a:latin typeface="+mn-lt"/>
                <a:ea typeface="+mn-ea"/>
                <a:cs typeface="+mn-cs"/>
                <a:hlinkClick r:id="rId4"/>
              </a:rPr>
              <a:t>"Profiles</a:t>
            </a:r>
            <a:r>
              <a:rPr lang="en-US" sz="1200" b="0" i="0" kern="1200" dirty="0" smtClean="0">
                <a:solidFill>
                  <a:schemeClr val="tx1"/>
                </a:solidFill>
                <a:effectLst/>
                <a:latin typeface="+mn-lt"/>
                <a:ea typeface="+mn-ea"/>
                <a:cs typeface="+mn-cs"/>
                <a:hlinkClick r:id="rId4"/>
              </a:rPr>
              <a:t>"</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Password Lifetime and Expiration</a:t>
            </a:r>
          </a:p>
          <a:p>
            <a:r>
              <a:rPr lang="en-US" sz="1200" b="0" i="0" kern="1200" dirty="0" smtClean="0">
                <a:solidFill>
                  <a:schemeClr val="tx1"/>
                </a:solidFill>
                <a:effectLst/>
                <a:latin typeface="+mn-lt"/>
                <a:ea typeface="+mn-ea"/>
                <a:cs typeface="+mn-cs"/>
              </a:rPr>
              <a:t>Password lifetime and expiration options allow the database administrator to specify a lifetime for passwords, after which time they expire and must be changed before a login to the account can be completed. On first attempt to login to the database account after the password expires, the user's account enters the grace period, and a warning message is issued to the user every time the user tries to login until the grace period is over.</a:t>
            </a:r>
          </a:p>
          <a:p>
            <a:r>
              <a:rPr lang="en-US" sz="1200" b="0" i="0" kern="1200" dirty="0" smtClean="0">
                <a:solidFill>
                  <a:schemeClr val="tx1"/>
                </a:solidFill>
                <a:effectLst/>
                <a:latin typeface="+mn-lt"/>
                <a:ea typeface="+mn-ea"/>
                <a:cs typeface="+mn-cs"/>
              </a:rPr>
              <a:t>The user is expected to change the password within the grace period. If the password is not changed within the grace period, the account is locked and no further logins to that account are allowed without assistance by the database administrator.</a:t>
            </a:r>
          </a:p>
          <a:p>
            <a:r>
              <a:rPr lang="en-US" sz="1200" b="0" i="0" kern="1200" dirty="0" smtClean="0">
                <a:solidFill>
                  <a:schemeClr val="tx1"/>
                </a:solidFill>
                <a:effectLst/>
                <a:latin typeface="+mn-lt"/>
                <a:ea typeface="+mn-ea"/>
                <a:cs typeface="+mn-cs"/>
              </a:rPr>
              <a:t>The database administrator can also set the password state to expired. When this happens, the user's account status is changed to expired, and the user or the database administrator must change the password before the user can log in to the database.</a:t>
            </a:r>
          </a:p>
          <a:p>
            <a:r>
              <a:rPr lang="en-US" sz="1200" b="1" i="0" kern="1200" dirty="0" smtClean="0">
                <a:solidFill>
                  <a:schemeClr val="tx1"/>
                </a:solidFill>
                <a:effectLst/>
                <a:latin typeface="+mn-lt"/>
                <a:ea typeface="+mn-ea"/>
                <a:cs typeface="+mn-cs"/>
              </a:rPr>
              <a:t>Password History</a:t>
            </a:r>
          </a:p>
          <a:p>
            <a:r>
              <a:rPr lang="en-US" sz="1200" b="0" i="0" kern="1200" dirty="0" smtClean="0">
                <a:solidFill>
                  <a:schemeClr val="tx1"/>
                </a:solidFill>
                <a:effectLst/>
                <a:latin typeface="+mn-lt"/>
                <a:ea typeface="+mn-ea"/>
                <a:cs typeface="+mn-cs"/>
              </a:rPr>
              <a:t>The password history option checks each newly specified password to ensure that a password is not reused for the specified amount of time or for the specified number of password changes. The database administrator can configure the rules for password reuse with CREATE PROFILE statements.</a:t>
            </a:r>
          </a:p>
          <a:p>
            <a:r>
              <a:rPr lang="en-US" sz="1200" b="1" i="0" kern="1200" dirty="0" smtClean="0">
                <a:solidFill>
                  <a:schemeClr val="tx1"/>
                </a:solidFill>
                <a:effectLst/>
                <a:latin typeface="+mn-lt"/>
                <a:ea typeface="+mn-ea"/>
                <a:cs typeface="+mn-cs"/>
              </a:rPr>
              <a:t>Password Complexity Verification</a:t>
            </a:r>
          </a:p>
          <a:p>
            <a:r>
              <a:rPr lang="en-US" sz="1200" b="0" i="0" kern="1200" dirty="0" smtClean="0">
                <a:solidFill>
                  <a:schemeClr val="tx1"/>
                </a:solidFill>
                <a:effectLst/>
                <a:latin typeface="+mn-lt"/>
                <a:ea typeface="+mn-ea"/>
                <a:cs typeface="+mn-cs"/>
              </a:rPr>
              <a:t>Complexity verification checks that each password is complex enough to provide reasonable protection against intruders who try to break into the system by guessing passwords.</a:t>
            </a:r>
          </a:p>
          <a:p>
            <a:r>
              <a:rPr lang="en-US" sz="1200" b="0" i="0" kern="1200" dirty="0" smtClean="0">
                <a:solidFill>
                  <a:schemeClr val="tx1"/>
                </a:solidFill>
                <a:effectLst/>
                <a:latin typeface="+mn-lt"/>
                <a:ea typeface="+mn-ea"/>
                <a:cs typeface="+mn-cs"/>
              </a:rPr>
              <a:t>The Oracle default password complexity verification routine requires that each password:</a:t>
            </a:r>
          </a:p>
          <a:p>
            <a:r>
              <a:rPr lang="en-US" sz="1200" b="0" i="0" kern="1200" dirty="0" smtClean="0">
                <a:solidFill>
                  <a:schemeClr val="tx1"/>
                </a:solidFill>
                <a:effectLst/>
                <a:latin typeface="+mn-lt"/>
                <a:ea typeface="+mn-ea"/>
                <a:cs typeface="+mn-cs"/>
              </a:rPr>
              <a:t>Be a minimum of four characters in length</a:t>
            </a:r>
          </a:p>
          <a:p>
            <a:r>
              <a:rPr lang="en-US" sz="1200" b="0" i="0" kern="1200" dirty="0" smtClean="0">
                <a:solidFill>
                  <a:schemeClr val="tx1"/>
                </a:solidFill>
                <a:effectLst/>
                <a:latin typeface="+mn-lt"/>
                <a:ea typeface="+mn-ea"/>
                <a:cs typeface="+mn-cs"/>
              </a:rPr>
              <a:t>Not equal the </a:t>
            </a:r>
            <a:r>
              <a:rPr lang="en-US" sz="1200" b="0" i="0" kern="1200" dirty="0" err="1" smtClean="0">
                <a:solidFill>
                  <a:schemeClr val="tx1"/>
                </a:solidFill>
                <a:effectLst/>
                <a:latin typeface="+mn-lt"/>
                <a:ea typeface="+mn-ea"/>
                <a:cs typeface="+mn-cs"/>
              </a:rPr>
              <a:t>userid</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Include at least one alphabet character, one numeric character, and one punctuation mark</a:t>
            </a:r>
          </a:p>
          <a:p>
            <a:r>
              <a:rPr lang="en-US" sz="1200" b="0" i="0" kern="1200" dirty="0" smtClean="0">
                <a:solidFill>
                  <a:schemeClr val="tx1"/>
                </a:solidFill>
                <a:effectLst/>
                <a:latin typeface="+mn-lt"/>
                <a:ea typeface="+mn-ea"/>
                <a:cs typeface="+mn-cs"/>
              </a:rPr>
              <a:t>Not match any word on an internal list of simple words like welcome, account, database, user, and so on</a:t>
            </a:r>
          </a:p>
          <a:p>
            <a:r>
              <a:rPr lang="en-US" sz="1200" b="0" i="0" kern="1200" dirty="0" smtClean="0">
                <a:solidFill>
                  <a:schemeClr val="tx1"/>
                </a:solidFill>
                <a:effectLst/>
                <a:latin typeface="+mn-lt"/>
                <a:ea typeface="+mn-ea"/>
                <a:cs typeface="+mn-cs"/>
              </a:rPr>
              <a:t>Differ from the previous password by at least three characters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88</a:t>
            </a:fld>
            <a:endParaRPr lang="en-US"/>
          </a:p>
        </p:txBody>
      </p:sp>
    </p:spTree>
    <p:extLst>
      <p:ext uri="{BB962C8B-B14F-4D97-AF65-F5344CB8AC3E}">
        <p14:creationId xmlns:p14="http://schemas.microsoft.com/office/powerpoint/2010/main" val="35842078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effectLst/>
                <a:latin typeface="+mn-lt"/>
                <a:ea typeface="+mn-ea"/>
                <a:cs typeface="+mn-cs"/>
              </a:rPr>
              <a:t>Các</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quyền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hệ</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thống</a:t>
            </a:r>
            <a:r>
              <a:rPr lang="en-US" sz="1200" b="1"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nhiệm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bởi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đáng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tưởng</a:t>
            </a:r>
            <a:r>
              <a:rPr lang="en-US" sz="1200"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rId3" action="ppaction://hlinkfile"/>
              </a:rPr>
              <a:t>"Managing System Privileges" </a:t>
            </a:r>
            <a:r>
              <a:rPr lang="en-US" sz="1200" u="none" strike="noStrike" kern="1200" dirty="0" err="1" smtClean="0">
                <a:solidFill>
                  <a:schemeClr val="tx1"/>
                </a:solidFill>
                <a:effectLst/>
                <a:latin typeface="+mn-lt"/>
                <a:ea typeface="+mn-ea"/>
                <a:cs typeface="+mn-cs"/>
                <a:hlinkClick r:id="rId3" action="ppaction://hlinkfile"/>
              </a:rPr>
              <a:t>trên</a:t>
            </a:r>
            <a:r>
              <a:rPr lang="en-US" sz="1200" u="none" strike="noStrike" kern="1200" dirty="0" smtClean="0">
                <a:solidFill>
                  <a:schemeClr val="tx1"/>
                </a:solidFill>
                <a:effectLst/>
                <a:latin typeface="+mn-lt"/>
                <a:ea typeface="+mn-ea"/>
                <a:cs typeface="+mn-cs"/>
                <a:hlinkClick r:id="rId3" action="ppaction://hlinkfile"/>
              </a:rPr>
              <a:t> </a:t>
            </a:r>
            <a:r>
              <a:rPr lang="en-US" sz="1200" u="none" strike="noStrike" kern="1200" dirty="0" err="1" smtClean="0">
                <a:solidFill>
                  <a:schemeClr val="tx1"/>
                </a:solidFill>
                <a:effectLst/>
                <a:latin typeface="+mn-lt"/>
                <a:ea typeface="+mn-ea"/>
                <a:cs typeface="+mn-cs"/>
                <a:hlinkClick r:id="rId3" action="ppaction://hlinkfile"/>
              </a:rPr>
              <a:t>trang</a:t>
            </a:r>
            <a:r>
              <a:rPr lang="en-US" sz="1200" u="none" strike="noStrike" kern="1200" dirty="0" smtClean="0">
                <a:solidFill>
                  <a:schemeClr val="tx1"/>
                </a:solidFill>
                <a:effectLst/>
                <a:latin typeface="+mn-lt"/>
                <a:ea typeface="+mn-ea"/>
                <a:cs typeface="+mn-cs"/>
                <a:hlinkClick r:id="rId3" action="ppaction://hlinkfile"/>
              </a:rPr>
              <a:t> 4-2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chi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effectLst/>
                <a:latin typeface="+mn-lt"/>
                <a:ea typeface="+mn-ea"/>
                <a:cs typeface="+mn-cs"/>
              </a:rPr>
              <a:t>Các</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vai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trò</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người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dùng</a:t>
            </a:r>
            <a:r>
              <a:rPr lang="en-US" sz="1200" b="1"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vai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nhóm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hồi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đồng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role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Đọc</a:t>
            </a:r>
            <a:r>
              <a:rPr lang="en-US" sz="1200"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rId4" action="ppaction://hlinkfile"/>
              </a:rPr>
              <a:t>"Managing User Roles" </a:t>
            </a:r>
            <a:r>
              <a:rPr lang="en-US" sz="1200" u="none" strike="noStrike" kern="1200" dirty="0" err="1" smtClean="0">
                <a:solidFill>
                  <a:schemeClr val="tx1"/>
                </a:solidFill>
                <a:effectLst/>
                <a:latin typeface="+mn-lt"/>
                <a:ea typeface="+mn-ea"/>
                <a:cs typeface="+mn-cs"/>
                <a:hlinkClick r:id="rId4" action="ppaction://hlinkfile"/>
              </a:rPr>
              <a:t>trên</a:t>
            </a:r>
            <a:r>
              <a:rPr lang="en-US" sz="1200" u="none" strike="noStrike" kern="1200" dirty="0" smtClean="0">
                <a:solidFill>
                  <a:schemeClr val="tx1"/>
                </a:solidFill>
                <a:effectLst/>
                <a:latin typeface="+mn-lt"/>
                <a:ea typeface="+mn-ea"/>
                <a:cs typeface="+mn-cs"/>
                <a:hlinkClick r:id="rId4" action="ppaction://hlinkfile"/>
              </a:rPr>
              <a:t> </a:t>
            </a:r>
            <a:r>
              <a:rPr lang="en-US" sz="1200" u="none" strike="noStrike" kern="1200" dirty="0" err="1" smtClean="0">
                <a:solidFill>
                  <a:schemeClr val="tx1"/>
                </a:solidFill>
                <a:effectLst/>
                <a:latin typeface="+mn-lt"/>
                <a:ea typeface="+mn-ea"/>
                <a:cs typeface="+mn-cs"/>
                <a:hlinkClick r:id="rId4" action="ppaction://hlinkfile"/>
              </a:rPr>
              <a:t>trang</a:t>
            </a:r>
            <a:r>
              <a:rPr lang="en-US" sz="1200" u="none" strike="noStrike" kern="1200" dirty="0" smtClean="0">
                <a:solidFill>
                  <a:schemeClr val="tx1"/>
                </a:solidFill>
                <a:effectLst/>
                <a:latin typeface="+mn-lt"/>
                <a:ea typeface="+mn-ea"/>
                <a:cs typeface="+mn-cs"/>
                <a:hlinkClick r:id="rId4" action="ppaction://hlinkfile"/>
              </a:rPr>
              <a:t> 4-6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thêm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effectLst/>
                <a:latin typeface="+mn-lt"/>
                <a:ea typeface="+mn-ea"/>
                <a:cs typeface="+mn-cs"/>
              </a:rPr>
              <a:t>Các</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quyền</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đối</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tượng</a:t>
            </a:r>
            <a:r>
              <a:rPr lang="en-US" sz="1200" b="1"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rId5" action="ppaction://hlinkfile"/>
              </a:rPr>
              <a:t>"Managing Object Privileges"</a:t>
            </a:r>
            <a:r>
              <a:rPr lang="en-US" sz="1200" kern="1200" dirty="0" smtClean="0">
                <a:solidFill>
                  <a:schemeClr val="tx1"/>
                </a:solidFill>
                <a:effectLst/>
                <a:latin typeface="+mn-lt"/>
                <a:ea typeface="+mn-ea"/>
                <a:cs typeface="+mn-cs"/>
              </a:rPr>
              <a:t> </a:t>
            </a:r>
            <a:r>
              <a:rPr lang="en-US" sz="1200" u="none" strike="noStrike" kern="1200" dirty="0" err="1" smtClean="0">
                <a:solidFill>
                  <a:schemeClr val="tx1"/>
                </a:solidFill>
                <a:effectLst/>
                <a:latin typeface="+mn-lt"/>
                <a:ea typeface="+mn-ea"/>
                <a:cs typeface="+mn-cs"/>
                <a:hlinkClick r:id="rId5" action="ppaction://hlinkfile"/>
              </a:rPr>
              <a:t>trên</a:t>
            </a:r>
            <a:r>
              <a:rPr lang="en-US" sz="1200" u="none" strike="noStrike" kern="1200" dirty="0" smtClean="0">
                <a:solidFill>
                  <a:schemeClr val="tx1"/>
                </a:solidFill>
                <a:effectLst/>
                <a:latin typeface="+mn-lt"/>
                <a:ea typeface="+mn-ea"/>
                <a:cs typeface="+mn-cs"/>
                <a:hlinkClick r:id="rId5" action="ppaction://hlinkfile"/>
              </a:rPr>
              <a:t> </a:t>
            </a:r>
            <a:r>
              <a:rPr lang="en-US" sz="1200" u="none" strike="noStrike" kern="1200" dirty="0" err="1" smtClean="0">
                <a:solidFill>
                  <a:schemeClr val="tx1"/>
                </a:solidFill>
                <a:effectLst/>
                <a:latin typeface="+mn-lt"/>
                <a:ea typeface="+mn-ea"/>
                <a:cs typeface="+mn-cs"/>
                <a:hlinkClick r:id="rId5" action="ppaction://hlinkfile"/>
              </a:rPr>
              <a:t>trang</a:t>
            </a:r>
            <a:r>
              <a:rPr lang="en-US" sz="1200" u="none" strike="noStrike" kern="1200" dirty="0" smtClean="0">
                <a:solidFill>
                  <a:schemeClr val="tx1"/>
                </a:solidFill>
                <a:effectLst/>
                <a:latin typeface="+mn-lt"/>
                <a:ea typeface="+mn-ea"/>
                <a:cs typeface="+mn-cs"/>
                <a:hlinkClick r:id="rId5" action="ppaction://hlinkfile"/>
              </a:rPr>
              <a:t> 4-23 </a:t>
            </a:r>
            <a:r>
              <a:rPr lang="en-US" sz="1200" u="none" strike="noStrike" kern="1200" dirty="0" err="1" smtClean="0">
                <a:solidFill>
                  <a:schemeClr val="tx1"/>
                </a:solidFill>
                <a:effectLst/>
                <a:latin typeface="+mn-lt"/>
                <a:ea typeface="+mn-ea"/>
                <a:cs typeface="+mn-cs"/>
                <a:hlinkClick r:id="rId5" action="ppaction://hlinkfile"/>
              </a:rPr>
              <a:t>mô</a:t>
            </a:r>
            <a:r>
              <a:rPr lang="en-US" sz="1200" u="none" strike="noStrike" kern="1200" dirty="0" smtClean="0">
                <a:solidFill>
                  <a:schemeClr val="tx1"/>
                </a:solidFill>
                <a:effectLst/>
                <a:latin typeface="+mn-lt"/>
                <a:ea typeface="+mn-ea"/>
                <a:cs typeface="+mn-cs"/>
                <a:hlinkClick r:id="rId5" action="ppaction://hlinkfile"/>
              </a:rPr>
              <a:t> </a:t>
            </a:r>
            <a:r>
              <a:rPr lang="en-US" sz="1200" u="none" strike="noStrike" kern="1200" dirty="0" err="1" smtClean="0">
                <a:solidFill>
                  <a:schemeClr val="tx1"/>
                </a:solidFill>
                <a:effectLst/>
                <a:latin typeface="+mn-lt"/>
                <a:ea typeface="+mn-ea"/>
                <a:cs typeface="+mn-cs"/>
                <a:hlinkClick r:id="rId5" action="ppaction://hlinkfile"/>
              </a:rPr>
              <a:t>tả</a:t>
            </a:r>
            <a:r>
              <a:rPr lang="en-US" sz="1200" u="none" strike="noStrike" kern="1200" dirty="0" smtClean="0">
                <a:solidFill>
                  <a:schemeClr val="tx1"/>
                </a:solidFill>
                <a:effectLst/>
                <a:latin typeface="+mn-lt"/>
                <a:ea typeface="+mn-ea"/>
                <a:cs typeface="+mn-cs"/>
                <a:hlinkClick r:id="rId5" action="ppaction://hlinkfile"/>
              </a:rPr>
              <a:t> </a:t>
            </a:r>
            <a:r>
              <a:rPr lang="en-US" sz="1200" u="none" strike="noStrike" kern="1200" dirty="0" err="1" smtClean="0">
                <a:solidFill>
                  <a:schemeClr val="tx1"/>
                </a:solidFill>
                <a:effectLst/>
                <a:latin typeface="+mn-lt"/>
                <a:ea typeface="+mn-ea"/>
                <a:cs typeface="+mn-cs"/>
                <a:hlinkClick r:id="rId5" action="ppaction://hlinkfile"/>
              </a:rPr>
              <a:t>cách</a:t>
            </a:r>
            <a:r>
              <a:rPr lang="en-US" sz="1200" u="none" strike="noStrike" kern="1200" dirty="0" smtClean="0">
                <a:solidFill>
                  <a:schemeClr val="tx1"/>
                </a:solidFill>
                <a:effectLst/>
                <a:latin typeface="+mn-lt"/>
                <a:ea typeface="+mn-ea"/>
                <a:cs typeface="+mn-cs"/>
                <a:hlinkClick r:id="rId5" action="ppaction://hlinkfile"/>
              </a:rPr>
              <a:t> </a:t>
            </a:r>
            <a:r>
              <a:rPr lang="en-US" sz="1200" u="none" strike="noStrike" kern="1200" dirty="0" err="1" smtClean="0">
                <a:solidFill>
                  <a:schemeClr val="tx1"/>
                </a:solidFill>
                <a:effectLst/>
                <a:latin typeface="+mn-lt"/>
                <a:ea typeface="+mn-ea"/>
                <a:cs typeface="+mn-cs"/>
                <a:hlinkClick r:id="rId5" action="ppaction://hlinkfile"/>
              </a:rPr>
              <a:t>để</a:t>
            </a:r>
            <a:r>
              <a:rPr lang="en-US" sz="1200" u="none" strike="noStrike" kern="1200" dirty="0" smtClean="0">
                <a:solidFill>
                  <a:schemeClr val="tx1"/>
                </a:solidFill>
                <a:effectLst/>
                <a:latin typeface="+mn-lt"/>
                <a:ea typeface="+mn-ea"/>
                <a:cs typeface="+mn-cs"/>
                <a:hlinkClick r:id="rId5" action="ppaction://hlinkfile"/>
              </a:rPr>
              <a:t> </a:t>
            </a:r>
            <a:r>
              <a:rPr lang="en-US" sz="1200" u="none" strike="noStrike" kern="1200" dirty="0" err="1" smtClean="0">
                <a:solidFill>
                  <a:schemeClr val="tx1"/>
                </a:solidFill>
                <a:effectLst/>
                <a:latin typeface="+mn-lt"/>
                <a:ea typeface="+mn-ea"/>
                <a:cs typeface="+mn-cs"/>
                <a:hlinkClick r:id="rId5" action="ppaction://hlinkfile"/>
              </a:rPr>
              <a:t>quản</a:t>
            </a:r>
            <a:r>
              <a:rPr lang="en-US" sz="1200" u="none" strike="noStrike" kern="1200" dirty="0" smtClean="0">
                <a:solidFill>
                  <a:schemeClr val="tx1"/>
                </a:solidFill>
                <a:effectLst/>
                <a:latin typeface="+mn-lt"/>
                <a:ea typeface="+mn-ea"/>
                <a:cs typeface="+mn-cs"/>
                <a:hlinkClick r:id="rId5" action="ppaction://hlinkfile"/>
              </a:rPr>
              <a:t> </a:t>
            </a:r>
            <a:r>
              <a:rPr lang="en-US" sz="1200" u="none" strike="noStrike" kern="1200" dirty="0" err="1" smtClean="0">
                <a:solidFill>
                  <a:schemeClr val="tx1"/>
                </a:solidFill>
                <a:effectLst/>
                <a:latin typeface="+mn-lt"/>
                <a:ea typeface="+mn-ea"/>
                <a:cs typeface="+mn-cs"/>
                <a:hlinkClick r:id="rId5" action="ppaction://hlinkfile"/>
              </a:rPr>
              <a:t>lý</a:t>
            </a:r>
            <a:r>
              <a:rPr lang="en-US" sz="1200" u="none" strike="noStrike" kern="1200" dirty="0" smtClean="0">
                <a:solidFill>
                  <a:schemeClr val="tx1"/>
                </a:solidFill>
                <a:effectLst/>
                <a:latin typeface="+mn-lt"/>
                <a:ea typeface="+mn-ea"/>
                <a:cs typeface="+mn-cs"/>
                <a:hlinkClick r:id="rId5" action="ppaction://hlinkfile"/>
              </a:rPr>
              <a:t> </a:t>
            </a:r>
            <a:r>
              <a:rPr lang="en-US" sz="1200" u="none" strike="noStrike" kern="1200" dirty="0" err="1" smtClean="0">
                <a:solidFill>
                  <a:schemeClr val="tx1"/>
                </a:solidFill>
                <a:effectLst/>
                <a:latin typeface="+mn-lt"/>
                <a:ea typeface="+mn-ea"/>
                <a:cs typeface="+mn-cs"/>
                <a:hlinkClick r:id="rId5" action="ppaction://hlinkfile"/>
              </a:rPr>
              <a:t>các</a:t>
            </a:r>
            <a:r>
              <a:rPr lang="en-US" sz="1200" u="none" strike="noStrike" kern="1200" dirty="0" smtClean="0">
                <a:solidFill>
                  <a:schemeClr val="tx1"/>
                </a:solidFill>
                <a:effectLst/>
                <a:latin typeface="+mn-lt"/>
                <a:ea typeface="+mn-ea"/>
                <a:cs typeface="+mn-cs"/>
                <a:hlinkClick r:id="rId5" action="ppaction://hlinkfile"/>
              </a:rPr>
              <a:t> </a:t>
            </a:r>
            <a:r>
              <a:rPr lang="en-US" sz="1200" u="none" strike="noStrike" kern="1200" dirty="0" err="1" smtClean="0">
                <a:solidFill>
                  <a:schemeClr val="tx1"/>
                </a:solidFill>
                <a:effectLst/>
                <a:latin typeface="+mn-lt"/>
                <a:ea typeface="+mn-ea"/>
                <a:cs typeface="+mn-cs"/>
                <a:hlinkClick r:id="rId5" action="ppaction://hlinkfile"/>
              </a:rPr>
              <a:t>quyền</a:t>
            </a:r>
            <a:r>
              <a:rPr lang="en-US" sz="1200" u="none" strike="noStrike" kern="1200" dirty="0" smtClean="0">
                <a:solidFill>
                  <a:schemeClr val="tx1"/>
                </a:solidFill>
                <a:effectLst/>
                <a:latin typeface="+mn-lt"/>
                <a:ea typeface="+mn-ea"/>
                <a:cs typeface="+mn-cs"/>
                <a:hlinkClick r:id="rId5" action="ppaction://hlinkfile"/>
              </a:rPr>
              <a:t> </a:t>
            </a:r>
            <a:r>
              <a:rPr lang="en-US" sz="1200" u="none" strike="noStrike" kern="1200" dirty="0" err="1" smtClean="0">
                <a:solidFill>
                  <a:schemeClr val="tx1"/>
                </a:solidFill>
                <a:effectLst/>
                <a:latin typeface="+mn-lt"/>
                <a:ea typeface="+mn-ea"/>
                <a:cs typeface="+mn-cs"/>
                <a:hlinkClick r:id="rId5" action="ppaction://hlinkfile"/>
              </a:rPr>
              <a:t>đối</a:t>
            </a:r>
            <a:r>
              <a:rPr lang="en-US" sz="1200" u="none" strike="noStrike" kern="1200" dirty="0" smtClean="0">
                <a:solidFill>
                  <a:schemeClr val="tx1"/>
                </a:solidFill>
                <a:effectLst/>
                <a:latin typeface="+mn-lt"/>
                <a:ea typeface="+mn-ea"/>
                <a:cs typeface="+mn-cs"/>
                <a:hlinkClick r:id="rId5" action="ppaction://hlinkfile"/>
              </a:rPr>
              <a:t> </a:t>
            </a:r>
            <a:r>
              <a:rPr lang="en-US" sz="1200" u="none" strike="noStrike" kern="1200" dirty="0" err="1" smtClean="0">
                <a:solidFill>
                  <a:schemeClr val="tx1"/>
                </a:solidFill>
                <a:effectLst/>
                <a:latin typeface="+mn-lt"/>
                <a:ea typeface="+mn-ea"/>
                <a:cs typeface="+mn-cs"/>
                <a:hlinkClick r:id="rId5" action="ppaction://hlinkfile"/>
              </a:rPr>
              <a:t>với</a:t>
            </a:r>
            <a:r>
              <a:rPr lang="en-US" sz="1200" u="none" strike="noStrike" kern="1200" dirty="0" smtClean="0">
                <a:solidFill>
                  <a:schemeClr val="tx1"/>
                </a:solidFill>
                <a:effectLst/>
                <a:latin typeface="+mn-lt"/>
                <a:ea typeface="+mn-ea"/>
                <a:cs typeface="+mn-cs"/>
                <a:hlinkClick r:id="rId5" action="ppaction://hlinkfile"/>
              </a:rPr>
              <a:t> </a:t>
            </a:r>
            <a:r>
              <a:rPr lang="en-US" sz="1200" u="none" strike="noStrike" kern="1200" dirty="0" err="1" smtClean="0">
                <a:solidFill>
                  <a:schemeClr val="tx1"/>
                </a:solidFill>
                <a:effectLst/>
                <a:latin typeface="+mn-lt"/>
                <a:ea typeface="+mn-ea"/>
                <a:cs typeface="+mn-cs"/>
                <a:hlinkClick r:id="rId5" action="ppaction://hlinkfile"/>
              </a:rPr>
              <a:t>các</a:t>
            </a:r>
            <a:r>
              <a:rPr lang="en-US" sz="1200" u="none" strike="noStrike" kern="1200" dirty="0" smtClean="0">
                <a:solidFill>
                  <a:schemeClr val="tx1"/>
                </a:solidFill>
                <a:effectLst/>
                <a:latin typeface="+mn-lt"/>
                <a:ea typeface="+mn-ea"/>
                <a:cs typeface="+mn-cs"/>
                <a:hlinkClick r:id="rId5" action="ppaction://hlinkfile"/>
              </a:rPr>
              <a:t> </a:t>
            </a:r>
            <a:r>
              <a:rPr lang="en-US" sz="1200" u="none" strike="noStrike" kern="1200" dirty="0" err="1" smtClean="0">
                <a:solidFill>
                  <a:schemeClr val="tx1"/>
                </a:solidFill>
                <a:effectLst/>
                <a:latin typeface="+mn-lt"/>
                <a:ea typeface="+mn-ea"/>
                <a:cs typeface="+mn-cs"/>
                <a:hlinkClick r:id="rId5" action="ppaction://hlinkfile"/>
              </a:rPr>
              <a:t>loại</a:t>
            </a:r>
            <a:r>
              <a:rPr lang="en-US" sz="1200" u="none" strike="noStrike" kern="1200" dirty="0" smtClean="0">
                <a:solidFill>
                  <a:schemeClr val="tx1"/>
                </a:solidFill>
                <a:effectLst/>
                <a:latin typeface="+mn-lt"/>
                <a:ea typeface="+mn-ea"/>
                <a:cs typeface="+mn-cs"/>
                <a:hlinkClick r:id="rId5" action="ppaction://hlinkfile"/>
              </a:rPr>
              <a:t> </a:t>
            </a:r>
            <a:r>
              <a:rPr lang="en-US" sz="1200" u="none" strike="noStrike" kern="1200" dirty="0" err="1" smtClean="0">
                <a:solidFill>
                  <a:schemeClr val="tx1"/>
                </a:solidFill>
                <a:effectLst/>
                <a:latin typeface="+mn-lt"/>
                <a:ea typeface="+mn-ea"/>
                <a:cs typeface="+mn-cs"/>
                <a:hlinkClick r:id="rId5" action="ppaction://hlinkfile"/>
              </a:rPr>
              <a:t>đối</a:t>
            </a:r>
            <a:r>
              <a:rPr lang="en-US" sz="1200" u="none" strike="noStrike" kern="1200" dirty="0" smtClean="0">
                <a:solidFill>
                  <a:schemeClr val="tx1"/>
                </a:solidFill>
                <a:effectLst/>
                <a:latin typeface="+mn-lt"/>
                <a:ea typeface="+mn-ea"/>
                <a:cs typeface="+mn-cs"/>
                <a:hlinkClick r:id="rId5" action="ppaction://hlinkfile"/>
              </a:rPr>
              <a:t> </a:t>
            </a:r>
            <a:r>
              <a:rPr lang="en-US" sz="1200" u="none" strike="noStrike" kern="1200" dirty="0" err="1" smtClean="0">
                <a:solidFill>
                  <a:schemeClr val="tx1"/>
                </a:solidFill>
                <a:effectLst/>
                <a:latin typeface="+mn-lt"/>
                <a:ea typeface="+mn-ea"/>
                <a:cs typeface="+mn-cs"/>
                <a:hlinkClick r:id="rId5" action="ppaction://hlinkfile"/>
              </a:rPr>
              <a:t>tượng</a:t>
            </a:r>
            <a:r>
              <a:rPr lang="en-US" sz="1200" u="none" strike="noStrike" kern="1200" dirty="0" smtClean="0">
                <a:solidFill>
                  <a:schemeClr val="tx1"/>
                </a:solidFill>
                <a:effectLst/>
                <a:latin typeface="+mn-lt"/>
                <a:ea typeface="+mn-ea"/>
                <a:cs typeface="+mn-cs"/>
                <a:hlinkClick r:id="rId5" action="ppaction://hlinkfile"/>
              </a:rPr>
              <a:t> </a:t>
            </a:r>
            <a:r>
              <a:rPr lang="en-US" sz="1200" u="none" strike="noStrike" kern="1200" dirty="0" err="1" smtClean="0">
                <a:solidFill>
                  <a:schemeClr val="tx1"/>
                </a:solidFill>
                <a:effectLst/>
                <a:latin typeface="+mn-lt"/>
                <a:ea typeface="+mn-ea"/>
                <a:cs typeface="+mn-cs"/>
                <a:hlinkClick r:id="rId5" action="ppaction://hlinkfile"/>
              </a:rPr>
              <a:t>khác</a:t>
            </a:r>
            <a:r>
              <a:rPr lang="en-US" sz="1200" u="none" strike="noStrike" kern="1200" dirty="0" smtClean="0">
                <a:solidFill>
                  <a:schemeClr val="tx1"/>
                </a:solidFill>
                <a:effectLst/>
                <a:latin typeface="+mn-lt"/>
                <a:ea typeface="+mn-ea"/>
                <a:cs typeface="+mn-cs"/>
                <a:hlinkClick r:id="rId5" action="ppaction://hlinkfile"/>
              </a:rPr>
              <a:t> </a:t>
            </a:r>
            <a:r>
              <a:rPr lang="en-US" sz="1200" u="none" strike="noStrike" kern="1200" dirty="0" err="1" smtClean="0">
                <a:solidFill>
                  <a:schemeClr val="tx1"/>
                </a:solidFill>
                <a:effectLst/>
                <a:latin typeface="+mn-lt"/>
                <a:ea typeface="+mn-ea"/>
                <a:cs typeface="+mn-cs"/>
                <a:hlinkClick r:id="rId5" action="ppaction://hlinkfile"/>
              </a:rPr>
              <a:t>nhau</a:t>
            </a:r>
            <a:r>
              <a:rPr lang="en-US" sz="1200" u="none" strike="noStrike" kern="1200" dirty="0" smtClean="0">
                <a:solidFill>
                  <a:schemeClr val="tx1"/>
                </a:solidFill>
                <a:effectLst/>
                <a:latin typeface="+mn-lt"/>
                <a:ea typeface="+mn-ea"/>
                <a:cs typeface="+mn-cs"/>
                <a:hlinkClick r:id="rId5" action="ppaction://hlinkfile"/>
              </a:rPr>
              <a:t>.</a:t>
            </a:r>
            <a:endParaRPr lang="en-US" sz="1200" u="none" strike="noStrike"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Table privileges.</a:t>
            </a:r>
            <a:r>
              <a:rPr lang="en-US" sz="1200" b="0" i="0" kern="1200" dirty="0" smtClean="0">
                <a:solidFill>
                  <a:schemeClr val="tx1"/>
                </a:solidFill>
                <a:effectLst/>
                <a:latin typeface="+mn-lt"/>
                <a:ea typeface="+mn-ea"/>
                <a:cs typeface="+mn-cs"/>
              </a:rPr>
              <a:t> These privileges enable security at the DML (data manipulation language) or DDL (data definition language) </a:t>
            </a:r>
            <a:r>
              <a:rPr lang="en-US" sz="1200" b="0" i="0" kern="1200" dirty="0" err="1" smtClean="0">
                <a:solidFill>
                  <a:schemeClr val="tx1"/>
                </a:solidFill>
                <a:effectLst/>
                <a:latin typeface="+mn-lt"/>
                <a:ea typeface="+mn-ea"/>
                <a:cs typeface="+mn-cs"/>
              </a:rPr>
              <a:t>level.</a:t>
            </a:r>
            <a:r>
              <a:rPr lang="en-US" sz="1200" b="0" i="0" u="none" strike="noStrike" kern="1200" dirty="0" err="1" smtClean="0">
                <a:solidFill>
                  <a:schemeClr val="tx1"/>
                </a:solidFill>
                <a:effectLst/>
                <a:latin typeface="+mn-lt"/>
                <a:ea typeface="+mn-ea"/>
                <a:cs typeface="+mn-cs"/>
                <a:hlinkClick r:id="rId6" tooltip="Object privileges for tables enable table security at the DML (data manipulation language) or DDL (data definition language) level of operation."/>
              </a:rPr>
              <a:t>Table</a:t>
            </a:r>
            <a:r>
              <a:rPr lang="en-US" sz="1200" b="0" i="0" u="none" strike="noStrike" kern="1200" dirty="0" smtClean="0">
                <a:solidFill>
                  <a:schemeClr val="tx1"/>
                </a:solidFill>
                <a:effectLst/>
                <a:latin typeface="+mn-lt"/>
                <a:ea typeface="+mn-ea"/>
                <a:cs typeface="+mn-cs"/>
                <a:hlinkClick r:id="rId6" tooltip="Object privileges for tables enable table security at the DML (data manipulation language) or DDL (data definition language) level of operation."/>
              </a:rPr>
              <a:t> Privileges</a:t>
            </a:r>
            <a:r>
              <a:rPr lang="en-US" sz="1200" b="0" i="0" kern="1200" dirty="0" smtClean="0">
                <a:solidFill>
                  <a:schemeClr val="tx1"/>
                </a:solidFill>
                <a:effectLst/>
                <a:latin typeface="+mn-lt"/>
                <a:ea typeface="+mn-ea"/>
                <a:cs typeface="+mn-cs"/>
              </a:rPr>
              <a:t> describes how to manage table privileges.</a:t>
            </a:r>
          </a:p>
          <a:p>
            <a:r>
              <a:rPr lang="en-US" sz="1200" b="1" i="0" kern="1200" dirty="0" smtClean="0">
                <a:solidFill>
                  <a:schemeClr val="tx1"/>
                </a:solidFill>
                <a:effectLst/>
                <a:latin typeface="+mn-lt"/>
                <a:ea typeface="+mn-ea"/>
                <a:cs typeface="+mn-cs"/>
              </a:rPr>
              <a:t>View privileges.</a:t>
            </a:r>
            <a:r>
              <a:rPr lang="en-US" sz="1200" b="0" i="0" kern="1200" dirty="0" smtClean="0">
                <a:solidFill>
                  <a:schemeClr val="tx1"/>
                </a:solidFill>
                <a:effectLst/>
                <a:latin typeface="+mn-lt"/>
                <a:ea typeface="+mn-ea"/>
                <a:cs typeface="+mn-cs"/>
              </a:rPr>
              <a:t> You can apply DML object privileges to views, similar to tables. See </a:t>
            </a:r>
            <a:r>
              <a:rPr lang="en-US" sz="1200" b="0" i="0" u="none" strike="noStrike" kern="1200" dirty="0" smtClean="0">
                <a:solidFill>
                  <a:schemeClr val="tx1"/>
                </a:solidFill>
                <a:effectLst/>
                <a:latin typeface="+mn-lt"/>
                <a:ea typeface="+mn-ea"/>
                <a:cs typeface="+mn-cs"/>
                <a:hlinkClick r:id="rId7" tooltip="You can apply DML object privileges to views, similar to tables. Object privileges for a view allow various DML operations, which as noted affect the base tables from which the view is derived."/>
              </a:rPr>
              <a:t>View Privileges</a:t>
            </a:r>
            <a:r>
              <a:rPr lang="en-US" sz="1200" b="0" i="0" kern="1200" dirty="0" smtClean="0">
                <a:solidFill>
                  <a:schemeClr val="tx1"/>
                </a:solidFill>
                <a:effectLst/>
                <a:latin typeface="+mn-lt"/>
                <a:ea typeface="+mn-ea"/>
                <a:cs typeface="+mn-cs"/>
              </a:rPr>
              <a:t> for more information.</a:t>
            </a:r>
          </a:p>
          <a:p>
            <a:r>
              <a:rPr lang="en-US" sz="1200" b="1" i="0" kern="1200" dirty="0" smtClean="0">
                <a:solidFill>
                  <a:schemeClr val="tx1"/>
                </a:solidFill>
                <a:effectLst/>
                <a:latin typeface="+mn-lt"/>
                <a:ea typeface="+mn-ea"/>
                <a:cs typeface="+mn-cs"/>
              </a:rPr>
              <a:t>Procedure privileges.</a:t>
            </a:r>
            <a:r>
              <a:rPr lang="en-US" sz="1200" b="0" i="0" kern="1200" dirty="0" smtClean="0">
                <a:solidFill>
                  <a:schemeClr val="tx1"/>
                </a:solidFill>
                <a:effectLst/>
                <a:latin typeface="+mn-lt"/>
                <a:ea typeface="+mn-ea"/>
                <a:cs typeface="+mn-cs"/>
              </a:rPr>
              <a:t> Procedures, including standalone procedures and functions, can be granted the EXECUTE privilege. See </a:t>
            </a:r>
            <a:r>
              <a:rPr lang="en-US" sz="1200" b="0" i="0" u="none" strike="noStrike" kern="1200" dirty="0" smtClean="0">
                <a:solidFill>
                  <a:schemeClr val="tx1"/>
                </a:solidFill>
                <a:effectLst/>
                <a:latin typeface="+mn-lt"/>
                <a:ea typeface="+mn-ea"/>
                <a:cs typeface="+mn-cs"/>
                <a:hlinkClick r:id="rId8" tooltip="To enable users to be able to run procedures, functions (either standalone or in packages), you must grant them the EXECUTE privilege."/>
              </a:rPr>
              <a:t>Procedure Privileges</a:t>
            </a:r>
            <a:r>
              <a:rPr lang="en-US" sz="1200" b="0" i="0" kern="1200" dirty="0" smtClean="0">
                <a:solidFill>
                  <a:schemeClr val="tx1"/>
                </a:solidFill>
                <a:effectLst/>
                <a:latin typeface="+mn-lt"/>
                <a:ea typeface="+mn-ea"/>
                <a:cs typeface="+mn-cs"/>
              </a:rPr>
              <a:t> for more information.</a:t>
            </a:r>
          </a:p>
          <a:p>
            <a:r>
              <a:rPr lang="en-US" sz="1200" b="1" i="0" kern="1200" dirty="0" smtClean="0">
                <a:solidFill>
                  <a:schemeClr val="tx1"/>
                </a:solidFill>
                <a:effectLst/>
                <a:latin typeface="+mn-lt"/>
                <a:ea typeface="+mn-ea"/>
                <a:cs typeface="+mn-cs"/>
              </a:rPr>
              <a:t>Type privileges.</a:t>
            </a:r>
            <a:r>
              <a:rPr lang="en-US" sz="1200" b="0" i="0" kern="1200" dirty="0" smtClean="0">
                <a:solidFill>
                  <a:schemeClr val="tx1"/>
                </a:solidFill>
                <a:effectLst/>
                <a:latin typeface="+mn-lt"/>
                <a:ea typeface="+mn-ea"/>
                <a:cs typeface="+mn-cs"/>
              </a:rPr>
              <a:t> You can grant system privileges to named types (object types, VARRAYs, and nested tables). See </a:t>
            </a:r>
            <a:r>
              <a:rPr lang="en-US" sz="1200" b="0" i="0" u="none" strike="noStrike" kern="1200" dirty="0" smtClean="0">
                <a:solidFill>
                  <a:schemeClr val="tx1"/>
                </a:solidFill>
                <a:effectLst/>
                <a:latin typeface="+mn-lt"/>
                <a:ea typeface="+mn-ea"/>
                <a:cs typeface="+mn-cs"/>
                <a:hlinkClick r:id="rId9" tooltip="You can control system and object privileges for types, methods, and objects."/>
              </a:rPr>
              <a:t>Type Privileges</a:t>
            </a:r>
            <a:r>
              <a:rPr lang="en-US" sz="1200" b="0" i="0" kern="1200" dirty="0" smtClean="0">
                <a:solidFill>
                  <a:schemeClr val="tx1"/>
                </a:solidFill>
                <a:effectLst/>
                <a:latin typeface="+mn-lt"/>
                <a:ea typeface="+mn-ea"/>
                <a:cs typeface="+mn-cs"/>
              </a:rPr>
              <a:t> for more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89</a:t>
            </a:fld>
            <a:endParaRPr lang="en-US"/>
          </a:p>
        </p:txBody>
      </p:sp>
    </p:spTree>
    <p:extLst>
      <p:ext uri="{BB962C8B-B14F-4D97-AF65-F5344CB8AC3E}">
        <p14:creationId xmlns:p14="http://schemas.microsoft.com/office/powerpoint/2010/main" val="11677084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cấp</a:t>
            </a:r>
            <a:r>
              <a:rPr lang="en-US" dirty="0" smtClean="0"/>
              <a:t> </a:t>
            </a:r>
            <a:r>
              <a:rPr lang="en-US" dirty="0" err="1" smtClean="0"/>
              <a:t>những</a:t>
            </a:r>
            <a:r>
              <a:rPr lang="en-US" dirty="0" smtClean="0"/>
              <a:t> </a:t>
            </a:r>
            <a:r>
              <a:rPr lang="en-US" dirty="0" err="1" smtClean="0"/>
              <a:t>quyền</a:t>
            </a:r>
            <a:r>
              <a:rPr lang="en-US" dirty="0" smtClean="0"/>
              <a:t> </a:t>
            </a:r>
            <a:r>
              <a:rPr lang="en-US" dirty="0" err="1" smtClean="0"/>
              <a:t>đến</a:t>
            </a:r>
            <a:r>
              <a:rPr lang="en-US" dirty="0" smtClean="0"/>
              <a:t> </a:t>
            </a:r>
            <a:r>
              <a:rPr lang="en-US" dirty="0" err="1" smtClean="0"/>
              <a:t>các</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vì</a:t>
            </a:r>
            <a:r>
              <a:rPr lang="en-US" dirty="0" smtClean="0"/>
              <a:t> </a:t>
            </a:r>
            <a:r>
              <a:rPr lang="en-US" dirty="0" err="1" smtClean="0"/>
              <a:t>thế</a:t>
            </a:r>
            <a:r>
              <a:rPr lang="en-US" dirty="0" smtClean="0"/>
              <a:t> </a:t>
            </a:r>
            <a:r>
              <a:rPr lang="en-US" dirty="0" err="1" smtClean="0"/>
              <a:t>họ</a:t>
            </a:r>
            <a:r>
              <a:rPr lang="en-US" dirty="0" smtClean="0"/>
              <a:t> </a:t>
            </a:r>
            <a:r>
              <a:rPr lang="en-US" dirty="0" err="1" smtClean="0"/>
              <a:t>có</a:t>
            </a:r>
            <a:r>
              <a:rPr lang="en-US" dirty="0" smtClean="0"/>
              <a:t> </a:t>
            </a:r>
            <a:r>
              <a:rPr lang="en-US" dirty="0" err="1" smtClean="0"/>
              <a:t>thể</a:t>
            </a:r>
            <a:r>
              <a:rPr lang="en-US" dirty="0" smtClean="0"/>
              <a:t> </a:t>
            </a:r>
            <a:r>
              <a:rPr lang="en-US" dirty="0" err="1" smtClean="0"/>
              <a:t>hoàn</a:t>
            </a:r>
            <a:r>
              <a:rPr lang="en-US" dirty="0" smtClean="0"/>
              <a:t> </a:t>
            </a:r>
            <a:r>
              <a:rPr lang="en-US" dirty="0" err="1" smtClean="0"/>
              <a:t>thành</a:t>
            </a:r>
            <a:r>
              <a:rPr lang="en-US" dirty="0" smtClean="0"/>
              <a:t> </a:t>
            </a:r>
            <a:r>
              <a:rPr lang="en-US" dirty="0" err="1" smtClean="0"/>
              <a:t>các</a:t>
            </a:r>
            <a:r>
              <a:rPr lang="en-US" dirty="0" smtClean="0"/>
              <a:t> </a:t>
            </a:r>
            <a:r>
              <a:rPr lang="en-US" dirty="0" err="1" smtClean="0"/>
              <a:t>nhiệm</a:t>
            </a:r>
            <a:r>
              <a:rPr lang="en-US" dirty="0" smtClean="0"/>
              <a:t> </a:t>
            </a:r>
            <a:r>
              <a:rPr lang="en-US" dirty="0" err="1" smtClean="0"/>
              <a:t>vụ</a:t>
            </a:r>
            <a:r>
              <a:rPr lang="en-US" dirty="0" smtClean="0"/>
              <a:t> </a:t>
            </a:r>
            <a:r>
              <a:rPr lang="en-US" dirty="0" err="1" smtClean="0"/>
              <a:t>được</a:t>
            </a:r>
            <a:r>
              <a:rPr lang="en-US" dirty="0" smtClean="0"/>
              <a:t> </a:t>
            </a:r>
            <a:r>
              <a:rPr lang="en-US" dirty="0" err="1" smtClean="0"/>
              <a:t>yêu</a:t>
            </a:r>
            <a:r>
              <a:rPr lang="en-US" dirty="0" smtClean="0"/>
              <a:t> </a:t>
            </a:r>
            <a:r>
              <a:rPr lang="en-US" dirty="0" err="1" smtClean="0"/>
              <a:t>cầu</a:t>
            </a:r>
            <a:r>
              <a:rPr lang="en-US" dirty="0" smtClean="0"/>
              <a:t> </a:t>
            </a:r>
            <a:r>
              <a:rPr lang="en-US" dirty="0" err="1" smtClean="0"/>
              <a:t>đối</a:t>
            </a:r>
            <a:r>
              <a:rPr lang="en-US" dirty="0" smtClean="0"/>
              <a:t> </a:t>
            </a:r>
            <a:r>
              <a:rPr lang="en-US" dirty="0" err="1" smtClean="0"/>
              <a:t>với</a:t>
            </a:r>
            <a:r>
              <a:rPr lang="en-US" dirty="0" smtClean="0"/>
              <a:t> </a:t>
            </a:r>
            <a:r>
              <a:rPr lang="en-US" dirty="0" err="1" smtClean="0"/>
              <a:t>công</a:t>
            </a:r>
            <a:r>
              <a:rPr lang="en-US" dirty="0" smtClean="0"/>
              <a:t> </a:t>
            </a:r>
            <a:r>
              <a:rPr lang="en-US" dirty="0" err="1" smtClean="0"/>
              <a:t>việc</a:t>
            </a:r>
            <a:r>
              <a:rPr lang="en-US" dirty="0" smtClean="0"/>
              <a:t> </a:t>
            </a:r>
            <a:r>
              <a:rPr lang="en-US" dirty="0" err="1" smtClean="0"/>
              <a:t>của</a:t>
            </a:r>
            <a:r>
              <a:rPr lang="en-US" dirty="0" smtClean="0"/>
              <a:t> </a:t>
            </a:r>
            <a:r>
              <a:rPr lang="en-US" dirty="0" err="1" smtClean="0"/>
              <a:t>họ</a:t>
            </a:r>
            <a:r>
              <a:rPr lang="en-US" dirty="0" smtClean="0"/>
              <a:t>. </a:t>
            </a: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cấp</a:t>
            </a:r>
            <a:r>
              <a:rPr lang="en-US" dirty="0" smtClean="0"/>
              <a:t> </a:t>
            </a:r>
            <a:r>
              <a:rPr lang="en-US" dirty="0" err="1" smtClean="0"/>
              <a:t>chỉ</a:t>
            </a:r>
            <a:r>
              <a:rPr lang="en-US" dirty="0" smtClean="0"/>
              <a:t> </a:t>
            </a:r>
            <a:r>
              <a:rPr lang="en-US" dirty="0" err="1" smtClean="0"/>
              <a:t>một</a:t>
            </a:r>
            <a:r>
              <a:rPr lang="en-US" dirty="0" smtClean="0"/>
              <a:t> </a:t>
            </a:r>
            <a:r>
              <a:rPr lang="en-US" dirty="0" err="1" smtClean="0"/>
              <a:t>quyền</a:t>
            </a:r>
            <a:r>
              <a:rPr lang="en-US" dirty="0" smtClean="0"/>
              <a:t> </a:t>
            </a:r>
            <a:r>
              <a:rPr lang="en-US" dirty="0" err="1" smtClean="0"/>
              <a:t>đến</a:t>
            </a:r>
            <a:r>
              <a:rPr lang="en-US" dirty="0" smtClean="0"/>
              <a:t> </a:t>
            </a:r>
            <a:r>
              <a:rPr lang="en-US" dirty="0" err="1" smtClean="0"/>
              <a:t>một</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người</a:t>
            </a:r>
            <a:r>
              <a:rPr lang="en-US" dirty="0" smtClean="0"/>
              <a:t> </a:t>
            </a:r>
            <a:r>
              <a:rPr lang="en-US" dirty="0" err="1" smtClean="0"/>
              <a:t>mà</a:t>
            </a:r>
            <a:r>
              <a:rPr lang="en-US" dirty="0" smtClean="0"/>
              <a:t> </a:t>
            </a:r>
            <a:r>
              <a:rPr lang="en-US" dirty="0" err="1" smtClean="0"/>
              <a:t>yêu</a:t>
            </a:r>
            <a:r>
              <a:rPr lang="en-US" dirty="0" smtClean="0"/>
              <a:t> </a:t>
            </a:r>
            <a:r>
              <a:rPr lang="en-US" dirty="0" err="1" smtClean="0"/>
              <a:t>cầu</a:t>
            </a:r>
            <a:r>
              <a:rPr lang="en-US" dirty="0" smtClean="0"/>
              <a:t> </a:t>
            </a:r>
            <a:r>
              <a:rPr lang="en-US" dirty="0" err="1" smtClean="0"/>
              <a:t>quyền</a:t>
            </a:r>
            <a:r>
              <a:rPr lang="en-US" dirty="0" smtClean="0"/>
              <a:t> </a:t>
            </a:r>
            <a:r>
              <a:rPr lang="en-US" dirty="0" err="1" smtClean="0"/>
              <a:t>đó</a:t>
            </a:r>
            <a:r>
              <a:rPr lang="en-US" dirty="0" smtClean="0"/>
              <a:t> </a:t>
            </a:r>
            <a:r>
              <a:rPr lang="en-US" dirty="0" err="1" smtClean="0"/>
              <a:t>để</a:t>
            </a:r>
            <a:r>
              <a:rPr lang="en-US" dirty="0" smtClean="0"/>
              <a:t> </a:t>
            </a:r>
            <a:r>
              <a:rPr lang="en-US" dirty="0" err="1" smtClean="0"/>
              <a:t>hoàn</a:t>
            </a:r>
            <a:r>
              <a:rPr lang="en-US" dirty="0" smtClean="0"/>
              <a:t> </a:t>
            </a:r>
            <a:r>
              <a:rPr lang="en-US" dirty="0" err="1" smtClean="0"/>
              <a:t>thành</a:t>
            </a:r>
            <a:r>
              <a:rPr lang="en-US" dirty="0" smtClean="0"/>
              <a:t> </a:t>
            </a:r>
            <a:r>
              <a:rPr lang="en-US" dirty="0" err="1" smtClean="0"/>
              <a:t>các</a:t>
            </a:r>
            <a:r>
              <a:rPr lang="en-US" dirty="0" smtClean="0"/>
              <a:t> </a:t>
            </a:r>
            <a:r>
              <a:rPr lang="en-US" dirty="0" err="1" smtClean="0"/>
              <a:t>công</a:t>
            </a:r>
            <a:r>
              <a:rPr lang="en-US" dirty="0" smtClean="0"/>
              <a:t> </a:t>
            </a:r>
            <a:r>
              <a:rPr lang="en-US" dirty="0" err="1" smtClean="0"/>
              <a:t>việc</a:t>
            </a:r>
            <a:r>
              <a:rPr lang="en-US" dirty="0" smtClean="0"/>
              <a:t> </a:t>
            </a:r>
            <a:r>
              <a:rPr lang="en-US" dirty="0" err="1" smtClean="0"/>
              <a:t>cần</a:t>
            </a:r>
            <a:r>
              <a:rPr lang="en-US" dirty="0" smtClean="0"/>
              <a:t> </a:t>
            </a:r>
            <a:r>
              <a:rPr lang="en-US" dirty="0" err="1" smtClean="0"/>
              <a:t>thiết</a:t>
            </a:r>
            <a:r>
              <a:rPr lang="en-US" dirty="0" smtClean="0"/>
              <a:t>. </a:t>
            </a:r>
            <a:r>
              <a:rPr lang="en-US" dirty="0" err="1" smtClean="0"/>
              <a:t>Việc</a:t>
            </a:r>
            <a:r>
              <a:rPr lang="en-US" dirty="0" smtClean="0"/>
              <a:t> </a:t>
            </a:r>
            <a:r>
              <a:rPr lang="en-US" dirty="0" err="1" smtClean="0"/>
              <a:t>cấp</a:t>
            </a:r>
            <a:r>
              <a:rPr lang="en-US" dirty="0" smtClean="0"/>
              <a:t> </a:t>
            </a:r>
            <a:r>
              <a:rPr lang="en-US" dirty="0" err="1" smtClean="0"/>
              <a:t>các</a:t>
            </a:r>
            <a:r>
              <a:rPr lang="en-US" dirty="0" smtClean="0"/>
              <a:t> </a:t>
            </a:r>
            <a:r>
              <a:rPr lang="en-US" dirty="0" err="1" smtClean="0"/>
              <a:t>quyền</a:t>
            </a:r>
            <a:r>
              <a:rPr lang="en-US" dirty="0" smtClean="0"/>
              <a:t> </a:t>
            </a:r>
            <a:r>
              <a:rPr lang="en-US" dirty="0" err="1" smtClean="0"/>
              <a:t>một</a:t>
            </a:r>
            <a:r>
              <a:rPr lang="en-US" dirty="0" smtClean="0"/>
              <a:t> </a:t>
            </a:r>
            <a:r>
              <a:rPr lang="en-US" dirty="0" err="1" smtClean="0"/>
              <a:t>cách</a:t>
            </a:r>
            <a:r>
              <a:rPr lang="en-US" dirty="0" smtClean="0"/>
              <a:t> </a:t>
            </a:r>
            <a:r>
              <a:rPr lang="en-US" dirty="0" err="1" smtClean="0"/>
              <a:t>không</a:t>
            </a:r>
            <a:r>
              <a:rPr lang="en-US" dirty="0" smtClean="0"/>
              <a:t> </a:t>
            </a:r>
            <a:r>
              <a:rPr lang="en-US" dirty="0" err="1" smtClean="0"/>
              <a:t>cần</a:t>
            </a:r>
            <a:r>
              <a:rPr lang="en-US" dirty="0" smtClean="0"/>
              <a:t> </a:t>
            </a:r>
            <a:r>
              <a:rPr lang="en-US" dirty="0" err="1" smtClean="0"/>
              <a:t>thiết</a:t>
            </a:r>
            <a:r>
              <a:rPr lang="en-US" dirty="0" smtClean="0"/>
              <a:t> </a:t>
            </a:r>
            <a:r>
              <a:rPr lang="en-US" dirty="0" err="1" smtClean="0"/>
              <a:t>quá</a:t>
            </a:r>
            <a:r>
              <a:rPr lang="en-US" dirty="0" smtClean="0"/>
              <a:t> </a:t>
            </a:r>
            <a:r>
              <a:rPr lang="en-US" dirty="0" err="1" smtClean="0"/>
              <a:t>mức</a:t>
            </a:r>
            <a:r>
              <a:rPr lang="en-US" dirty="0" smtClean="0"/>
              <a:t> </a:t>
            </a:r>
            <a:r>
              <a:rPr lang="en-US" dirty="0" err="1" smtClean="0"/>
              <a:t>có</a:t>
            </a:r>
            <a:r>
              <a:rPr lang="en-US" dirty="0" smtClean="0"/>
              <a:t> </a:t>
            </a:r>
            <a:r>
              <a:rPr lang="en-US" dirty="0" err="1" smtClean="0"/>
              <a:t>thể</a:t>
            </a:r>
            <a:r>
              <a:rPr lang="en-US" dirty="0" smtClean="0"/>
              <a:t> </a:t>
            </a:r>
            <a:r>
              <a:rPr lang="en-US" dirty="0" err="1" smtClean="0"/>
              <a:t>làm</a:t>
            </a:r>
            <a:r>
              <a:rPr lang="en-US" dirty="0" smtClean="0"/>
              <a:t> </a:t>
            </a:r>
            <a:r>
              <a:rPr lang="en-US" dirty="0" err="1" smtClean="0"/>
              <a:t>tổn</a:t>
            </a:r>
            <a:r>
              <a:rPr lang="en-US" dirty="0" smtClean="0"/>
              <a:t> </a:t>
            </a:r>
            <a:r>
              <a:rPr lang="en-US" dirty="0" err="1" smtClean="0"/>
              <a:t>hại</a:t>
            </a:r>
            <a:r>
              <a:rPr lang="en-US" dirty="0" smtClean="0"/>
              <a:t> </a:t>
            </a:r>
            <a:r>
              <a:rPr lang="en-US" dirty="0" err="1" smtClean="0"/>
              <a:t>đến</a:t>
            </a:r>
            <a:r>
              <a:rPr lang="en-US" dirty="0" smtClean="0"/>
              <a:t> </a:t>
            </a:r>
            <a:r>
              <a:rPr lang="en-US" dirty="0" err="1" smtClean="0"/>
              <a:t>sự</a:t>
            </a:r>
            <a:r>
              <a:rPr lang="en-US" dirty="0" smtClean="0"/>
              <a:t> </a:t>
            </a:r>
            <a:r>
              <a:rPr lang="en-US" dirty="0" err="1" smtClean="0"/>
              <a:t>bảo</a:t>
            </a:r>
            <a:r>
              <a:rPr lang="en-US" dirty="0" smtClean="0"/>
              <a:t> </a:t>
            </a:r>
            <a:r>
              <a:rPr lang="en-US" dirty="0" err="1" smtClean="0"/>
              <a:t>mật</a:t>
            </a:r>
            <a:r>
              <a:rPr lang="en-US" dirty="0" smtClean="0"/>
              <a:t>. </a:t>
            </a:r>
            <a:r>
              <a:rPr lang="en-US" dirty="0" err="1" smtClean="0"/>
              <a:t>Ví</a:t>
            </a:r>
            <a:r>
              <a:rPr lang="en-US" dirty="0" smtClean="0"/>
              <a:t> </a:t>
            </a:r>
            <a:r>
              <a:rPr lang="en-US" dirty="0" err="1" smtClean="0"/>
              <a:t>dụ</a:t>
            </a:r>
            <a:r>
              <a:rPr lang="en-US" dirty="0" smtClean="0"/>
              <a:t>, </a:t>
            </a:r>
            <a:r>
              <a:rPr lang="en-US" dirty="0" err="1" smtClean="0"/>
              <a:t>Bạn</a:t>
            </a:r>
            <a:r>
              <a:rPr lang="en-US" dirty="0" smtClean="0"/>
              <a:t> </a:t>
            </a:r>
            <a:r>
              <a:rPr lang="en-US" dirty="0" err="1" smtClean="0"/>
              <a:t>không</a:t>
            </a:r>
            <a:r>
              <a:rPr lang="en-US" dirty="0" smtClean="0"/>
              <a:t> </a:t>
            </a:r>
            <a:r>
              <a:rPr lang="en-US" dirty="0" err="1" smtClean="0"/>
              <a:t>nên</a:t>
            </a:r>
            <a:r>
              <a:rPr lang="en-US" dirty="0" smtClean="0"/>
              <a:t> </a:t>
            </a:r>
            <a:r>
              <a:rPr lang="en-US" dirty="0" err="1" smtClean="0"/>
              <a:t>bao</a:t>
            </a:r>
            <a:r>
              <a:rPr lang="en-US" dirty="0" smtClean="0"/>
              <a:t> </a:t>
            </a:r>
            <a:r>
              <a:rPr lang="en-US" dirty="0" err="1" smtClean="0"/>
              <a:t>giờ</a:t>
            </a:r>
            <a:r>
              <a:rPr lang="en-US" dirty="0" smtClean="0"/>
              <a:t> </a:t>
            </a:r>
            <a:r>
              <a:rPr lang="en-US" dirty="0" err="1" smtClean="0"/>
              <a:t>cấp</a:t>
            </a:r>
            <a:r>
              <a:rPr lang="en-US" dirty="0" smtClean="0"/>
              <a:t> </a:t>
            </a:r>
            <a:r>
              <a:rPr lang="en-US" dirty="0" err="1" smtClean="0"/>
              <a:t>quyền</a:t>
            </a:r>
            <a:r>
              <a:rPr lang="en-US" dirty="0" smtClean="0"/>
              <a:t> </a:t>
            </a:r>
            <a:r>
              <a:rPr lang="en-US" dirty="0" err="1" smtClean="0"/>
              <a:t>quản</a:t>
            </a:r>
            <a:r>
              <a:rPr lang="en-US" dirty="0" smtClean="0"/>
              <a:t> </a:t>
            </a:r>
            <a:r>
              <a:rPr lang="en-US" dirty="0" err="1" smtClean="0"/>
              <a:t>trị</a:t>
            </a:r>
            <a:r>
              <a:rPr lang="en-US" dirty="0" smtClean="0"/>
              <a:t> SYSDBA </a:t>
            </a:r>
            <a:r>
              <a:rPr lang="en-US" dirty="0" err="1" smtClean="0"/>
              <a:t>hoặc</a:t>
            </a:r>
            <a:r>
              <a:rPr lang="en-US" dirty="0" smtClean="0"/>
              <a:t> SYSOPER </a:t>
            </a:r>
            <a:r>
              <a:rPr lang="en-US" dirty="0" err="1" smtClean="0"/>
              <a:t>đến</a:t>
            </a:r>
            <a:r>
              <a:rPr lang="en-US" dirty="0" smtClean="0"/>
              <a:t> </a:t>
            </a:r>
            <a:r>
              <a:rPr lang="en-US" dirty="0" err="1" smtClean="0"/>
              <a:t>các</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người</a:t>
            </a:r>
            <a:r>
              <a:rPr lang="en-US" dirty="0" smtClean="0"/>
              <a:t> </a:t>
            </a:r>
            <a:r>
              <a:rPr lang="en-US" dirty="0" err="1" smtClean="0"/>
              <a:t>mà</a:t>
            </a:r>
            <a:r>
              <a:rPr lang="en-US" dirty="0" smtClean="0"/>
              <a:t> </a:t>
            </a:r>
            <a:r>
              <a:rPr lang="en-US" dirty="0" err="1" smtClean="0"/>
              <a:t>không</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các</a:t>
            </a:r>
            <a:r>
              <a:rPr lang="en-US" dirty="0" smtClean="0"/>
              <a:t> </a:t>
            </a:r>
            <a:r>
              <a:rPr lang="en-US" dirty="0" err="1" smtClean="0"/>
              <a:t>công</a:t>
            </a:r>
            <a:r>
              <a:rPr lang="en-US" dirty="0" smtClean="0"/>
              <a:t> </a:t>
            </a:r>
            <a:r>
              <a:rPr lang="en-US" dirty="0" err="1" smtClean="0"/>
              <a:t>việc</a:t>
            </a:r>
            <a:r>
              <a:rPr lang="en-US" dirty="0" smtClean="0"/>
              <a:t> </a:t>
            </a:r>
            <a:r>
              <a:rPr lang="en-US" dirty="0" err="1" smtClean="0"/>
              <a:t>quản</a:t>
            </a:r>
            <a:r>
              <a:rPr lang="en-US" dirty="0" smtClean="0"/>
              <a:t> </a:t>
            </a:r>
            <a:r>
              <a:rPr lang="en-US" dirty="0" err="1" smtClean="0"/>
              <a:t>trị</a:t>
            </a:r>
            <a:r>
              <a:rPr lang="en-US" dirty="0" smtClean="0"/>
              <a: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90</a:t>
            </a:fld>
            <a:endParaRPr lang="en-US"/>
          </a:p>
        </p:txBody>
      </p:sp>
    </p:spTree>
    <p:extLst>
      <p:ext uri="{BB962C8B-B14F-4D97-AF65-F5344CB8AC3E}">
        <p14:creationId xmlns:p14="http://schemas.microsoft.com/office/powerpoint/2010/main" val="215253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91</a:t>
            </a:fld>
            <a:endParaRPr lang="en-US"/>
          </a:p>
        </p:txBody>
      </p:sp>
    </p:spTree>
    <p:extLst>
      <p:ext uri="{BB962C8B-B14F-4D97-AF65-F5344CB8AC3E}">
        <p14:creationId xmlns:p14="http://schemas.microsoft.com/office/powerpoint/2010/main" val="23998930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92</a:t>
            </a:fld>
            <a:endParaRPr lang="en-US"/>
          </a:p>
        </p:txBody>
      </p:sp>
    </p:spTree>
    <p:extLst>
      <p:ext uri="{BB962C8B-B14F-4D97-AF65-F5344CB8AC3E}">
        <p14:creationId xmlns:p14="http://schemas.microsoft.com/office/powerpoint/2010/main" val="19886120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93</a:t>
            </a:fld>
            <a:endParaRPr lang="en-US"/>
          </a:p>
        </p:txBody>
      </p:sp>
    </p:spTree>
    <p:extLst>
      <p:ext uri="{BB962C8B-B14F-4D97-AF65-F5344CB8AC3E}">
        <p14:creationId xmlns:p14="http://schemas.microsoft.com/office/powerpoint/2010/main" val="6369539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94</a:t>
            </a:fld>
            <a:endParaRPr lang="en-US"/>
          </a:p>
        </p:txBody>
      </p:sp>
    </p:spTree>
    <p:extLst>
      <p:ext uri="{BB962C8B-B14F-4D97-AF65-F5344CB8AC3E}">
        <p14:creationId xmlns:p14="http://schemas.microsoft.com/office/powerpoint/2010/main" val="33136182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en-US" smtClean="0"/>
              <a:t>95</a:t>
            </a:fld>
            <a:endParaRPr lang="en-US"/>
          </a:p>
        </p:txBody>
      </p:sp>
    </p:spTree>
    <p:extLst>
      <p:ext uri="{BB962C8B-B14F-4D97-AF65-F5344CB8AC3E}">
        <p14:creationId xmlns:p14="http://schemas.microsoft.com/office/powerpoint/2010/main" val="558883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QUOTA clause of the CREATE USER statement assigns the quotas for a </a:t>
            </a:r>
            <a:r>
              <a:rPr lang="en-US" sz="1200" b="0" i="0" kern="1200" dirty="0" err="1" smtClean="0">
                <a:solidFill>
                  <a:schemeClr val="tx1"/>
                </a:solidFill>
                <a:effectLst/>
                <a:latin typeface="+mn-lt"/>
                <a:ea typeface="+mn-ea"/>
                <a:cs typeface="+mn-cs"/>
              </a:rPr>
              <a:t>tablespace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The following CREATE USER statement assigns quotas for the </a:t>
            </a:r>
            <a:r>
              <a:rPr lang="en-US" sz="1200" b="0" i="0" kern="1200" dirty="0" err="1" smtClean="0">
                <a:solidFill>
                  <a:schemeClr val="tx1"/>
                </a:solidFill>
                <a:effectLst/>
                <a:latin typeface="+mn-lt"/>
                <a:ea typeface="+mn-ea"/>
                <a:cs typeface="+mn-cs"/>
              </a:rPr>
              <a:t>test_ts</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data_tstablespaces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13</a:t>
            </a:fld>
            <a:endParaRPr lang="en-US"/>
          </a:p>
        </p:txBody>
      </p:sp>
    </p:spTree>
    <p:extLst>
      <p:ext uri="{BB962C8B-B14F-4D97-AF65-F5344CB8AC3E}">
        <p14:creationId xmlns:p14="http://schemas.microsoft.com/office/powerpoint/2010/main" val="256535990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96</a:t>
            </a:fld>
            <a:endParaRPr lang="en-US"/>
          </a:p>
        </p:txBody>
      </p:sp>
    </p:spTree>
    <p:extLst>
      <p:ext uri="{BB962C8B-B14F-4D97-AF65-F5344CB8AC3E}">
        <p14:creationId xmlns:p14="http://schemas.microsoft.com/office/powerpoint/2010/main" val="3409612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97</a:t>
            </a:fld>
            <a:endParaRPr lang="en-US"/>
          </a:p>
        </p:txBody>
      </p:sp>
    </p:spTree>
    <p:extLst>
      <p:ext uri="{BB962C8B-B14F-4D97-AF65-F5344CB8AC3E}">
        <p14:creationId xmlns:p14="http://schemas.microsoft.com/office/powerpoint/2010/main" val="26611674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PUBLIC, </a:t>
            </a:r>
            <a:r>
              <a:rPr lang="en-US" sz="1200" kern="1200" dirty="0" err="1" smtClean="0">
                <a:solidFill>
                  <a:schemeClr val="tx1"/>
                </a:solidFill>
                <a:effectLst/>
                <a:latin typeface="+mn-lt"/>
                <a:ea typeface="+mn-ea"/>
                <a:cs typeface="+mn-cs"/>
              </a:rPr>
              <a:t>nhưng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hãy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nhớ</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mọi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Oracle. </a:t>
            </a:r>
            <a:r>
              <a:rPr lang="en-US" sz="1200" kern="1200" dirty="0" err="1" smtClean="0">
                <a:solidFill>
                  <a:schemeClr val="tx1"/>
                </a:solidFill>
                <a:effectLst/>
                <a:latin typeface="+mn-lt"/>
                <a:ea typeface="+mn-ea"/>
                <a:cs typeface="+mn-cs"/>
              </a:rPr>
              <a:t>Vì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do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a:t>
            </a:r>
            <a:r>
              <a:rPr lang="en-US" sz="1200" kern="1200" dirty="0" smtClean="0">
                <a:solidFill>
                  <a:schemeClr val="tx1"/>
                </a:solidFill>
                <a:effectLst/>
                <a:latin typeface="+mn-lt"/>
                <a:ea typeface="+mn-ea"/>
                <a:cs typeface="+mn-cs"/>
              </a:rPr>
              <a:t>, if JSMITH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CREATE PUBLIC SYNONUM, </a:t>
            </a:r>
            <a:r>
              <a:rPr lang="en-US" sz="1200" kern="1200" dirty="0" err="1" smtClean="0">
                <a:solidFill>
                  <a:schemeClr val="tx1"/>
                </a:solidFill>
                <a:effectLst/>
                <a:latin typeface="+mn-lt"/>
                <a:ea typeface="+mn-ea"/>
                <a:cs typeface="+mn-cs"/>
              </a:rPr>
              <a:t>anh</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nghĩa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interface </a:t>
            </a:r>
            <a:r>
              <a:rPr lang="en-US" sz="1200" kern="1200" dirty="0" err="1" smtClean="0">
                <a:solidFill>
                  <a:schemeClr val="tx1"/>
                </a:solidFill>
                <a:effectLst/>
                <a:latin typeface="+mn-lt"/>
                <a:ea typeface="+mn-ea"/>
                <a:cs typeface="+mn-cs"/>
              </a:rPr>
              <a:t>cái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anh</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biết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mọi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ngoừi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point to it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PUBLIC SYNONYM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anh</a:t>
            </a:r>
            <a:r>
              <a:rPr lang="en-US" sz="1200" kern="1200" dirty="0" smtClean="0">
                <a:solidFill>
                  <a:schemeClr val="tx1"/>
                </a:solidFill>
                <a:effectLst/>
                <a:latin typeface="+mn-lt"/>
                <a:ea typeface="+mn-ea"/>
                <a:cs typeface="+mn-cs"/>
              </a:rPr>
              <a:t> ta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đúng</a:t>
            </a:r>
            <a:r>
              <a:rPr lang="en-US" sz="1200" kern="1200" dirty="0" smtClean="0">
                <a:solidFill>
                  <a:schemeClr val="tx1"/>
                </a:solidFill>
                <a:effectLst/>
                <a:latin typeface="+mn-lt"/>
                <a:ea typeface="+mn-ea"/>
                <a:cs typeface="+mn-cs"/>
              </a:rPr>
              <a:t> interface,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interface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JSMITH, </a:t>
            </a:r>
            <a:r>
              <a:rPr lang="en-US" sz="1200" kern="1200" dirty="0" err="1" smtClean="0">
                <a:solidFill>
                  <a:schemeClr val="tx1"/>
                </a:solidFill>
                <a:effectLst/>
                <a:latin typeface="+mn-lt"/>
                <a:ea typeface="+mn-ea"/>
                <a:cs typeface="+mn-cs"/>
              </a:rPr>
              <a:t>cái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đăng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nhầm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Cẩn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ANY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PUBLIC.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chế</a:t>
            </a:r>
            <a:r>
              <a:rPr lang="en-US" sz="1200" kern="1200" dirty="0" smtClean="0">
                <a:solidFill>
                  <a:schemeClr val="tx1"/>
                </a:solidFill>
                <a:effectLst/>
                <a:latin typeface="+mn-lt"/>
                <a:ea typeface="+mn-ea"/>
                <a:cs typeface="+mn-cs"/>
              </a:rPr>
              <a:t> "least privilege"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Dể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nội</a:t>
            </a:r>
            <a:r>
              <a:rPr lang="en-US" sz="1200" kern="1200" dirty="0" smtClean="0">
                <a:solidFill>
                  <a:schemeClr val="tx1"/>
                </a:solidFill>
                <a:effectLst/>
                <a:latin typeface="+mn-lt"/>
                <a:ea typeface="+mn-ea"/>
                <a:cs typeface="+mn-cs"/>
              </a:rPr>
              <a:t> dung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SYS schema) </a:t>
            </a:r>
            <a:r>
              <a:rPr lang="en-US" sz="1200" kern="1200" dirty="0" err="1" smtClean="0">
                <a:solidFill>
                  <a:schemeClr val="tx1"/>
                </a:solidFill>
                <a:effectLst/>
                <a:latin typeface="+mn-lt"/>
                <a:ea typeface="+mn-ea"/>
                <a:cs typeface="+mn-cs"/>
              </a:rPr>
              <a:t>khỏi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ANY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khởi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O7_DICTIONARY_ACCESSIBILITY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FALSE.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câu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lệnh</a:t>
            </a:r>
            <a:r>
              <a:rPr lang="en-US" sz="1200" kern="1200" dirty="0" smtClean="0">
                <a:solidFill>
                  <a:schemeClr val="tx1"/>
                </a:solidFill>
                <a:effectLst/>
                <a:latin typeface="+mn-lt"/>
                <a:ea typeface="+mn-ea"/>
                <a:cs typeface="+mn-cs"/>
              </a:rPr>
              <a:t> ALTER SYSTEM (</a:t>
            </a:r>
            <a:r>
              <a:rPr lang="en-US" sz="1200" kern="1200" dirty="0" err="1" smtClean="0">
                <a:solidFill>
                  <a:schemeClr val="tx1"/>
                </a:solidFill>
                <a:effectLst/>
                <a:latin typeface="+mn-lt"/>
                <a:ea typeface="+mn-ea"/>
                <a:cs typeface="+mn-cs"/>
              </a:rPr>
              <a:t>Đọc</a:t>
            </a:r>
            <a:r>
              <a:rPr lang="en-US" sz="1200"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rId3" action="ppaction://hlinkfile"/>
              </a:rPr>
              <a:t>Example 4–1, "Setting O7_DICTIONARY_</a:t>
            </a:r>
            <a:r>
              <a:rPr lang="en-US" sz="1200"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rId3" action="ppaction://hlinkfile"/>
              </a:rPr>
              <a:t>ACCESSIBILITY to FALSE" </a:t>
            </a:r>
            <a:r>
              <a:rPr lang="en-US" sz="1200" u="none" strike="noStrike" kern="1200" dirty="0" err="1" smtClean="0">
                <a:solidFill>
                  <a:schemeClr val="tx1"/>
                </a:solidFill>
                <a:effectLst/>
                <a:latin typeface="+mn-lt"/>
                <a:ea typeface="+mn-ea"/>
                <a:cs typeface="+mn-cs"/>
                <a:hlinkClick r:id="rId3" action="ppaction://hlinkfile"/>
              </a:rPr>
              <a:t>trên</a:t>
            </a:r>
            <a:r>
              <a:rPr lang="en-US" sz="1200" u="none" strike="noStrike" kern="1200" dirty="0" smtClean="0">
                <a:solidFill>
                  <a:schemeClr val="tx1"/>
                </a:solidFill>
                <a:effectLst/>
                <a:latin typeface="+mn-lt"/>
                <a:ea typeface="+mn-ea"/>
                <a:cs typeface="+mn-cs"/>
                <a:hlinkClick r:id="rId3" action="ppaction://hlinkfile"/>
              </a:rPr>
              <a:t> </a:t>
            </a:r>
            <a:r>
              <a:rPr lang="en-US" sz="1200" u="none" strike="noStrike" kern="1200" dirty="0" err="1" smtClean="0">
                <a:solidFill>
                  <a:schemeClr val="tx1"/>
                </a:solidFill>
                <a:effectLst/>
                <a:latin typeface="+mn-lt"/>
                <a:ea typeface="+mn-ea"/>
                <a:cs typeface="+mn-cs"/>
                <a:hlinkClick r:id="rId3" action="ppaction://hlinkfile"/>
              </a:rPr>
              <a:t>trang</a:t>
            </a:r>
            <a:r>
              <a:rPr lang="en-US" sz="1200" u="none" strike="noStrike" kern="1200" dirty="0" smtClean="0">
                <a:solidFill>
                  <a:schemeClr val="tx1"/>
                </a:solidFill>
                <a:effectLst/>
                <a:latin typeface="+mn-lt"/>
                <a:ea typeface="+mn-ea"/>
                <a:cs typeface="+mn-cs"/>
                <a:hlinkClick r:id="rId3" action="ppaction://hlinkfile"/>
              </a:rPr>
              <a:t> 4-3</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a:t>
            </a:r>
            <a:r>
              <a:rPr lang="en-US" sz="1200" kern="1200" dirty="0" smtClean="0">
                <a:solidFill>
                  <a:schemeClr val="tx1"/>
                </a:solidFill>
                <a:effectLst/>
                <a:latin typeface="+mn-lt"/>
                <a:ea typeface="+mn-ea"/>
                <a:cs typeface="+mn-cs"/>
              </a:rPr>
              <a:t> file </a:t>
            </a:r>
            <a:r>
              <a:rPr lang="en-US" sz="1200" kern="1200" dirty="0" err="1" smtClean="0">
                <a:solidFill>
                  <a:schemeClr val="tx1"/>
                </a:solidFill>
                <a:effectLst/>
                <a:latin typeface="+mn-lt"/>
                <a:ea typeface="+mn-ea"/>
                <a:cs typeface="+mn-cs"/>
              </a:rPr>
              <a:t>initSID.ora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Đọc</a:t>
            </a:r>
            <a:r>
              <a:rPr lang="en-US" sz="1200"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rId4" action="ppaction://hlinkfile"/>
              </a:rPr>
              <a:t>"Guidelines for Securing a Database Installation and Configuration" </a:t>
            </a:r>
            <a:r>
              <a:rPr lang="en-US" sz="1200" u="none" strike="noStrike" kern="1200" dirty="0" err="1" smtClean="0">
                <a:solidFill>
                  <a:schemeClr val="tx1"/>
                </a:solidFill>
                <a:effectLst/>
                <a:latin typeface="+mn-lt"/>
                <a:ea typeface="+mn-ea"/>
                <a:cs typeface="+mn-cs"/>
                <a:hlinkClick r:id="rId4" action="ppaction://hlinkfile"/>
              </a:rPr>
              <a:t>trên</a:t>
            </a:r>
            <a:r>
              <a:rPr lang="en-US" sz="1200" u="none" strike="noStrike" kern="1200" dirty="0" smtClean="0">
                <a:solidFill>
                  <a:schemeClr val="tx1"/>
                </a:solidFill>
                <a:effectLst/>
                <a:latin typeface="+mn-lt"/>
                <a:ea typeface="+mn-ea"/>
                <a:cs typeface="+mn-cs"/>
                <a:hlinkClick r:id="rId4" action="ppaction://hlinkfile"/>
              </a:rPr>
              <a:t> </a:t>
            </a:r>
            <a:r>
              <a:rPr lang="en-US" sz="1200" u="none" strike="noStrike" kern="1200" dirty="0" err="1" smtClean="0">
                <a:solidFill>
                  <a:schemeClr val="tx1"/>
                </a:solidFill>
                <a:effectLst/>
                <a:latin typeface="+mn-lt"/>
                <a:ea typeface="+mn-ea"/>
                <a:cs typeface="+mn-cs"/>
                <a:hlinkClick r:id="rId4" action="ppaction://hlinkfile"/>
              </a:rPr>
              <a:t>trang</a:t>
            </a:r>
            <a:r>
              <a:rPr lang="en-US" sz="1200" u="none" strike="noStrike" kern="1200" dirty="0" smtClean="0">
                <a:solidFill>
                  <a:schemeClr val="tx1"/>
                </a:solidFill>
                <a:effectLst/>
                <a:latin typeface="+mn-lt"/>
                <a:ea typeface="+mn-ea"/>
                <a:cs typeface="+mn-cs"/>
                <a:hlinkClick r:id="rId4" action="ppaction://hlinkfile"/>
              </a:rPr>
              <a:t> 10-12 </a:t>
            </a:r>
            <a:r>
              <a:rPr lang="en-US" sz="1200" kern="1200" dirty="0" smtClean="0">
                <a:solidFill>
                  <a:schemeClr val="tx1"/>
                </a:solidFill>
                <a:effectLst/>
                <a:latin typeface="+mn-lt"/>
                <a:ea typeface="+mn-ea"/>
                <a:cs typeface="+mn-cs"/>
              </a:rPr>
              <a:t>for additional guidelines.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98</a:t>
            </a:fld>
            <a:endParaRPr lang="en-US"/>
          </a:p>
        </p:txBody>
      </p:sp>
    </p:spTree>
    <p:extLst>
      <p:ext uri="{BB962C8B-B14F-4D97-AF65-F5344CB8AC3E}">
        <p14:creationId xmlns:p14="http://schemas.microsoft.com/office/powerpoint/2010/main" val="42204522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user </a:t>
            </a:r>
            <a:r>
              <a:rPr lang="en-US" sz="1200" b="1" i="0" kern="1200" dirty="0" smtClean="0">
                <a:solidFill>
                  <a:schemeClr val="tx1"/>
                </a:solidFill>
                <a:effectLst/>
                <a:latin typeface="+mn-lt"/>
                <a:ea typeface="+mn-ea"/>
                <a:cs typeface="+mn-cs"/>
              </a:rPr>
              <a:t>role</a:t>
            </a:r>
            <a:r>
              <a:rPr lang="en-US" sz="1200" b="0" i="0" kern="1200" dirty="0" smtClean="0">
                <a:solidFill>
                  <a:schemeClr val="tx1"/>
                </a:solidFill>
                <a:effectLst/>
                <a:latin typeface="+mn-lt"/>
                <a:ea typeface="+mn-ea"/>
                <a:cs typeface="+mn-cs"/>
              </a:rPr>
              <a:t> is a named group of related privileges that you can grant as a group to users or other roles.</a:t>
            </a:r>
          </a:p>
          <a:p>
            <a:r>
              <a:rPr lang="en-US" sz="1200" b="0" i="0" kern="1200" dirty="0" smtClean="0">
                <a:solidFill>
                  <a:schemeClr val="tx1"/>
                </a:solidFill>
                <a:effectLst/>
                <a:latin typeface="+mn-lt"/>
                <a:ea typeface="+mn-ea"/>
                <a:cs typeface="+mn-cs"/>
              </a:rPr>
              <a:t>Managing and controlling privileges is easier when you use </a:t>
            </a:r>
            <a:r>
              <a:rPr lang="en-US" sz="1200" b="1" i="0" kern="1200" dirty="0" smtClean="0">
                <a:solidFill>
                  <a:schemeClr val="tx1"/>
                </a:solidFill>
                <a:effectLst/>
                <a:latin typeface="+mn-lt"/>
                <a:ea typeface="+mn-ea"/>
                <a:cs typeface="+mn-cs"/>
              </a:rPr>
              <a:t>roles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Within a database, each role name must be unique, different from all user names and all other role names. Unlike schema objects, roles are not contained in any schema. Therefore, a user who creates a role can be dropped with no effect on the role.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99</a:t>
            </a:fld>
            <a:endParaRPr lang="en-US"/>
          </a:p>
        </p:txBody>
      </p:sp>
    </p:spTree>
    <p:extLst>
      <p:ext uri="{BB962C8B-B14F-4D97-AF65-F5344CB8AC3E}">
        <p14:creationId xmlns:p14="http://schemas.microsoft.com/office/powerpoint/2010/main" val="407718058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100</a:t>
            </a:fld>
            <a:endParaRPr lang="en-US"/>
          </a:p>
        </p:txBody>
      </p:sp>
    </p:spTree>
    <p:extLst>
      <p:ext uri="{BB962C8B-B14F-4D97-AF65-F5344CB8AC3E}">
        <p14:creationId xmlns:p14="http://schemas.microsoft.com/office/powerpoint/2010/main" val="17265750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đây</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tượng</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tắt.Miền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gồm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lúc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gồm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Oracle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chọn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lọc</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vòng</a:t>
            </a:r>
            <a:r>
              <a:rPr lang="en-US" sz="1200" kern="1200" dirty="0" smtClean="0">
                <a:solidFill>
                  <a:schemeClr val="tx1"/>
                </a:solidFill>
                <a:effectLst/>
                <a:latin typeface="+mn-lt"/>
                <a:ea typeface="+mn-ea"/>
                <a:cs typeface="+mn-cs"/>
              </a:rPr>
              <a:t> (circularly). </a:t>
            </a:r>
            <a:r>
              <a:rPr lang="en-US" sz="1200" kern="1200" dirty="0" err="1" smtClean="0">
                <a:solidFill>
                  <a:schemeClr val="tx1"/>
                </a:solidFill>
                <a:effectLst/>
                <a:latin typeface="+mn-lt"/>
                <a:ea typeface="+mn-ea"/>
                <a:cs typeface="+mn-cs"/>
              </a:rPr>
              <a:t>Ví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role1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role2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role2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role1.</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khẩu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role1.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role2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role3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role1.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role2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role3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role1.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nghĩa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psmith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role2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role3.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role1 ,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role1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psmith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role2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role3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Tùy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chọn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DEAFULT ROLE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câu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lệnh</a:t>
            </a:r>
            <a:r>
              <a:rPr lang="en-US" sz="1200" kern="1200" dirty="0" smtClean="0">
                <a:solidFill>
                  <a:schemeClr val="tx1"/>
                </a:solidFill>
                <a:effectLst/>
                <a:latin typeface="+mn-lt"/>
                <a:ea typeface="+mn-ea"/>
                <a:cs typeface="+mn-cs"/>
              </a:rPr>
              <a:t> ALTER USER. </a:t>
            </a:r>
            <a:r>
              <a:rPr lang="en-US" sz="1200" kern="1200" dirty="0" err="1" smtClean="0">
                <a:solidFill>
                  <a:schemeClr val="tx1"/>
                </a:solidFill>
                <a:effectLst/>
                <a:latin typeface="+mn-lt"/>
                <a:ea typeface="+mn-ea"/>
                <a:cs typeface="+mn-cs"/>
              </a:rPr>
              <a:t>Đảm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DEFAULT ROLE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nhìn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DBA_ROLE_PRIVS. </a:t>
            </a:r>
            <a:r>
              <a:rPr lang="en-US" sz="1200" kern="1200" dirty="0" err="1" smtClean="0">
                <a:solidFill>
                  <a:schemeClr val="tx1"/>
                </a:solidFill>
                <a:effectLst/>
                <a:latin typeface="+mn-lt"/>
                <a:ea typeface="+mn-ea"/>
                <a:cs typeface="+mn-cs"/>
              </a:rPr>
              <a:t>Khung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nhìn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gồm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nhìn</a:t>
            </a:r>
            <a:r>
              <a:rPr lang="en-US" sz="1200" kern="1200" dirty="0" smtClean="0">
                <a:solidFill>
                  <a:schemeClr val="tx1"/>
                </a:solidFill>
                <a:effectLst/>
                <a:latin typeface="+mn-lt"/>
                <a:ea typeface="+mn-ea"/>
                <a:cs typeface="+mn-cs"/>
              </a:rPr>
              <a:t> ROLE_ROLE_PRIVS.</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khẩu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khẩu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câu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lệnh</a:t>
            </a:r>
            <a:r>
              <a:rPr lang="en-US" sz="1200" kern="1200" dirty="0" smtClean="0">
                <a:solidFill>
                  <a:schemeClr val="tx1"/>
                </a:solidFill>
                <a:effectLst/>
                <a:latin typeface="+mn-lt"/>
                <a:ea typeface="+mn-ea"/>
                <a:cs typeface="+mn-cs"/>
              </a:rPr>
              <a:t> SET ROLE.</a:t>
            </a:r>
          </a:p>
          <a:p>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đây</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hệ</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tượng</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tắt.Miền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gồm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lúc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gồm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Oracle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chọn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lọc</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vòng</a:t>
            </a:r>
            <a:r>
              <a:rPr lang="en-US" sz="1200" kern="1200" dirty="0" smtClean="0">
                <a:solidFill>
                  <a:schemeClr val="tx1"/>
                </a:solidFill>
                <a:effectLst/>
                <a:latin typeface="+mn-lt"/>
                <a:ea typeface="+mn-ea"/>
                <a:cs typeface="+mn-cs"/>
              </a:rPr>
              <a:t> (circularly). </a:t>
            </a:r>
            <a:r>
              <a:rPr lang="en-US" sz="1200" kern="1200" dirty="0" err="1" smtClean="0">
                <a:solidFill>
                  <a:schemeClr val="tx1"/>
                </a:solidFill>
                <a:effectLst/>
                <a:latin typeface="+mn-lt"/>
                <a:ea typeface="+mn-ea"/>
                <a:cs typeface="+mn-cs"/>
              </a:rPr>
              <a:t>Ví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role1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role2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role2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role1.</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khẩu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role1.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role2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role3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role1.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role2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role3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role1.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nghĩa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psmith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role2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role3.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role1 ,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role1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psmith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role2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role3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Tùy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chọn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DEAFULT ROLE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câu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lệnh</a:t>
            </a:r>
            <a:r>
              <a:rPr lang="en-US" sz="1200" kern="1200" dirty="0" smtClean="0">
                <a:solidFill>
                  <a:schemeClr val="tx1"/>
                </a:solidFill>
                <a:effectLst/>
                <a:latin typeface="+mn-lt"/>
                <a:ea typeface="+mn-ea"/>
                <a:cs typeface="+mn-cs"/>
              </a:rPr>
              <a:t> ALTER USER. </a:t>
            </a:r>
            <a:r>
              <a:rPr lang="en-US" sz="1200" kern="1200" dirty="0" err="1" smtClean="0">
                <a:solidFill>
                  <a:schemeClr val="tx1"/>
                </a:solidFill>
                <a:effectLst/>
                <a:latin typeface="+mn-lt"/>
                <a:ea typeface="+mn-ea"/>
                <a:cs typeface="+mn-cs"/>
              </a:rPr>
              <a:t>Đảm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mệnh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DEFAULT ROLE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nhìn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DBA_ROLE_PRIVS. </a:t>
            </a:r>
            <a:r>
              <a:rPr lang="en-US" sz="1200" kern="1200" dirty="0" err="1" smtClean="0">
                <a:solidFill>
                  <a:schemeClr val="tx1"/>
                </a:solidFill>
                <a:effectLst/>
                <a:latin typeface="+mn-lt"/>
                <a:ea typeface="+mn-ea"/>
                <a:cs typeface="+mn-cs"/>
              </a:rPr>
              <a:t>Khung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nhìn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gồm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nhìn</a:t>
            </a:r>
            <a:r>
              <a:rPr lang="en-US" sz="1200" kern="1200" dirty="0" smtClean="0">
                <a:solidFill>
                  <a:schemeClr val="tx1"/>
                </a:solidFill>
                <a:effectLst/>
                <a:latin typeface="+mn-lt"/>
                <a:ea typeface="+mn-ea"/>
                <a:cs typeface="+mn-cs"/>
              </a:rPr>
              <a:t> ROLE_ROLE_PRIVS.</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khẩu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khẩu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câu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lệnh</a:t>
            </a:r>
            <a:r>
              <a:rPr lang="en-US" sz="1200" kern="1200" dirty="0" smtClean="0">
                <a:solidFill>
                  <a:schemeClr val="tx1"/>
                </a:solidFill>
                <a:effectLst/>
                <a:latin typeface="+mn-lt"/>
                <a:ea typeface="+mn-ea"/>
                <a:cs typeface="+mn-cs"/>
              </a:rPr>
              <a:t> SET ROLE.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101</a:t>
            </a:fld>
            <a:endParaRPr lang="en-US"/>
          </a:p>
        </p:txBody>
      </p:sp>
    </p:spTree>
    <p:extLst>
      <p:ext uri="{BB962C8B-B14F-4D97-AF65-F5344CB8AC3E}">
        <p14:creationId xmlns:p14="http://schemas.microsoft.com/office/powerpoint/2010/main" val="14215111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kern="1200" dirty="0" err="1" smtClean="0">
                <a:solidFill>
                  <a:schemeClr val="tx1"/>
                </a:solidFill>
                <a:effectLst/>
                <a:latin typeface="+mn-lt"/>
                <a:ea typeface="+mn-ea"/>
                <a:cs typeface="+mn-cs"/>
                <a:hlinkClick r:id="rId3" action="ppaction://hlinkfile"/>
              </a:rPr>
              <a:t>Bảng</a:t>
            </a:r>
            <a:r>
              <a:rPr lang="en-US" sz="1200" u="none" strike="noStrike" kern="1200" dirty="0" smtClean="0">
                <a:solidFill>
                  <a:schemeClr val="tx1"/>
                </a:solidFill>
                <a:effectLst/>
                <a:latin typeface="+mn-lt"/>
                <a:ea typeface="+mn-ea"/>
                <a:cs typeface="+mn-cs"/>
                <a:hlinkClick r:id="rId3" action="ppaction://hlinkfile"/>
              </a:rPr>
              <a:t> 4–2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thuộc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dễ</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sở</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DBA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khẩu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chặn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phép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quyền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người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khẩu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102</a:t>
            </a:fld>
            <a:endParaRPr lang="en-US"/>
          </a:p>
        </p:txBody>
      </p:sp>
    </p:spTree>
    <p:extLst>
      <p:ext uri="{BB962C8B-B14F-4D97-AF65-F5344CB8AC3E}">
        <p14:creationId xmlns:p14="http://schemas.microsoft.com/office/powerpoint/2010/main" val="14548458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103</a:t>
            </a:fld>
            <a:endParaRPr lang="en-US"/>
          </a:p>
        </p:txBody>
      </p:sp>
    </p:spTree>
    <p:extLst>
      <p:ext uri="{BB962C8B-B14F-4D97-AF65-F5344CB8AC3E}">
        <p14:creationId xmlns:p14="http://schemas.microsoft.com/office/powerpoint/2010/main" val="11032502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104</a:t>
            </a:fld>
            <a:endParaRPr lang="en-US"/>
          </a:p>
        </p:txBody>
      </p:sp>
    </p:spTree>
    <p:extLst>
      <p:ext uri="{BB962C8B-B14F-4D97-AF65-F5344CB8AC3E}">
        <p14:creationId xmlns:p14="http://schemas.microsoft.com/office/powerpoint/2010/main" val="29874787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D491D0-8E1B-49C7-849B-A28568D94497}" type="slidenum">
              <a:rPr lang="en-US" smtClean="0"/>
              <a:t>105</a:t>
            </a:fld>
            <a:endParaRPr lang="en-US"/>
          </a:p>
        </p:txBody>
      </p:sp>
    </p:spTree>
    <p:extLst>
      <p:ext uri="{BB962C8B-B14F-4D97-AF65-F5344CB8AC3E}">
        <p14:creationId xmlns:p14="http://schemas.microsoft.com/office/powerpoint/2010/main" val="89388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12/11/2018</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12/11/2018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12/11/2018</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12/11/2018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smtClean="0"/>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12/11/2018</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12/11/2018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12/11/2018</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12/11/2018</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12/11/2018</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12/11/2018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12/11/2018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12/11/2018</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4.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docs.oracle.com/database/121/DBSEG/authentication.htm#GUID-7596C4EC-8AA6-4271-91E8-2C711B1BC0EC__CHDEGBEG"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err="1" smtClean="0"/>
              <a:t>Tìm</a:t>
            </a:r>
            <a:r>
              <a:rPr lang="en-GB" dirty="0" smtClean="0"/>
              <a:t> </a:t>
            </a:r>
            <a:r>
              <a:rPr lang="en-GB" dirty="0" err="1" smtClean="0"/>
              <a:t>hiểu</a:t>
            </a:r>
            <a:r>
              <a:rPr lang="en-GB" dirty="0" smtClean="0"/>
              <a:t> </a:t>
            </a:r>
            <a:r>
              <a:rPr lang="en-GB" dirty="0" err="1" smtClean="0"/>
              <a:t>về</a:t>
            </a:r>
            <a:r>
              <a:rPr lang="en-GB" dirty="0" smtClean="0"/>
              <a:t> Oracle Database Security</a:t>
            </a:r>
            <a:endParaRPr lang="en-US" dirty="0"/>
          </a:p>
        </p:txBody>
      </p:sp>
      <p:sp>
        <p:nvSpPr>
          <p:cNvPr id="3" name="Subtitle 2"/>
          <p:cNvSpPr>
            <a:spLocks noGrp="1"/>
          </p:cNvSpPr>
          <p:nvPr>
            <p:ph type="subTitle" idx="1"/>
          </p:nvPr>
        </p:nvSpPr>
        <p:spPr/>
        <p:txBody>
          <a:bodyPr/>
          <a:lstStyle/>
          <a:p>
            <a:r>
              <a:rPr lang="en-US" dirty="0" err="1" smtClean="0"/>
              <a:t>Nhóm</a:t>
            </a:r>
            <a:r>
              <a:rPr lang="en-US" dirty="0" smtClean="0"/>
              <a:t> 03</a:t>
            </a:r>
            <a:br>
              <a:rPr lang="en-US" dirty="0" smtClean="0"/>
            </a:br>
            <a:r>
              <a:rPr lang="en-US" dirty="0" err="1" smtClean="0"/>
              <a:t>Giảng</a:t>
            </a:r>
            <a:r>
              <a:rPr lang="en-US" dirty="0" smtClean="0"/>
              <a:t> </a:t>
            </a:r>
            <a:r>
              <a:rPr lang="en-US" dirty="0" err="1" smtClean="0"/>
              <a:t>Viên</a:t>
            </a:r>
            <a:r>
              <a:rPr lang="en-US" dirty="0" smtClean="0"/>
              <a:t>: </a:t>
            </a:r>
            <a:r>
              <a:rPr lang="en-US" dirty="0" err="1" smtClean="0"/>
              <a:t>Nguyễn</a:t>
            </a:r>
            <a:r>
              <a:rPr lang="en-US" dirty="0" smtClean="0"/>
              <a:t> </a:t>
            </a:r>
            <a:r>
              <a:rPr lang="en-US" dirty="0" err="1" smtClean="0"/>
              <a:t>Thị</a:t>
            </a:r>
            <a:r>
              <a:rPr lang="en-US" dirty="0" smtClean="0"/>
              <a:t> Minh </a:t>
            </a:r>
            <a:r>
              <a:rPr lang="en-US" dirty="0" err="1" smtClean="0"/>
              <a:t>Hương</a:t>
            </a:r>
            <a:endParaRPr lang="en-US" dirty="0"/>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fontScale="85000" lnSpcReduction="20000"/>
          </a:bodyPr>
          <a:lstStyle/>
          <a:p>
            <a:r>
              <a:rPr lang="en-GB" dirty="0" err="1" smtClean="0"/>
              <a:t>Tablespace</a:t>
            </a:r>
            <a:r>
              <a:rPr lang="en-GB" dirty="0" smtClean="0"/>
              <a:t> </a:t>
            </a:r>
            <a:r>
              <a:rPr lang="en-GB" dirty="0" err="1" smtClean="0"/>
              <a:t>mặc</a:t>
            </a:r>
            <a:r>
              <a:rPr lang="en-GB" dirty="0" smtClean="0"/>
              <a:t> </a:t>
            </a:r>
            <a:r>
              <a:rPr lang="en-GB" dirty="0" err="1" smtClean="0"/>
              <a:t>định</a:t>
            </a:r>
            <a:r>
              <a:rPr lang="en-GB" dirty="0" smtClean="0"/>
              <a:t> </a:t>
            </a:r>
            <a:r>
              <a:rPr lang="en-GB" dirty="0" err="1" smtClean="0"/>
              <a:t>đối</a:t>
            </a:r>
            <a:r>
              <a:rPr lang="en-GB" dirty="0" smtClean="0"/>
              <a:t> </a:t>
            </a:r>
            <a:r>
              <a:rPr lang="en-GB" dirty="0" err="1" smtClean="0"/>
              <a:t>với</a:t>
            </a:r>
            <a:r>
              <a:rPr lang="en-GB" dirty="0" smtClean="0"/>
              <a:t> </a:t>
            </a:r>
            <a:r>
              <a:rPr lang="en-GB" dirty="0" err="1" smtClean="0"/>
              <a:t>người</a:t>
            </a:r>
            <a:r>
              <a:rPr lang="en-GB" dirty="0" smtClean="0"/>
              <a:t> </a:t>
            </a:r>
            <a:r>
              <a:rPr lang="en-GB" dirty="0" err="1" smtClean="0"/>
              <a:t>dùng</a:t>
            </a:r>
            <a:endParaRPr lang="en-GB" dirty="0" smtClean="0"/>
          </a:p>
          <a:p>
            <a:pPr marL="0" indent="0">
              <a:buNone/>
            </a:pPr>
            <a:r>
              <a:rPr lang="en-US" dirty="0" smtClean="0"/>
              <a:t>CSDL </a:t>
            </a:r>
            <a:r>
              <a:rPr lang="en-US" dirty="0" err="1" smtClean="0"/>
              <a:t>được</a:t>
            </a:r>
            <a:r>
              <a:rPr lang="en-US" dirty="0" smtClean="0"/>
              <a:t> chia </a:t>
            </a:r>
            <a:r>
              <a:rPr lang="en-US" dirty="0" err="1" smtClean="0"/>
              <a:t>thành</a:t>
            </a:r>
            <a:r>
              <a:rPr lang="en-US" dirty="0" smtClean="0"/>
              <a:t> </a:t>
            </a:r>
            <a:r>
              <a:rPr lang="en-US" dirty="0" err="1" smtClean="0"/>
              <a:t>các</a:t>
            </a:r>
            <a:r>
              <a:rPr lang="en-US" dirty="0" smtClean="0"/>
              <a:t> </a:t>
            </a:r>
            <a:r>
              <a:rPr lang="en-US" dirty="0" err="1" smtClean="0"/>
              <a:t>đơn</a:t>
            </a:r>
            <a:r>
              <a:rPr lang="en-US" dirty="0" smtClean="0"/>
              <a:t> </a:t>
            </a:r>
            <a:r>
              <a:rPr lang="en-US" dirty="0" err="1" smtClean="0"/>
              <a:t>vị</a:t>
            </a:r>
            <a:r>
              <a:rPr lang="en-US" dirty="0" smtClean="0"/>
              <a:t> </a:t>
            </a:r>
            <a:r>
              <a:rPr lang="en-US" dirty="0" err="1" smtClean="0"/>
              <a:t>lưu</a:t>
            </a:r>
            <a:r>
              <a:rPr lang="en-US" dirty="0" smtClean="0"/>
              <a:t> </a:t>
            </a:r>
            <a:r>
              <a:rPr lang="en-US" dirty="0" err="1" smtClean="0"/>
              <a:t>trữ</a:t>
            </a:r>
            <a:r>
              <a:rPr lang="en-US" dirty="0" smtClean="0"/>
              <a:t> </a:t>
            </a:r>
            <a:r>
              <a:rPr lang="en-US" dirty="0" err="1" smtClean="0"/>
              <a:t>luận</a:t>
            </a:r>
            <a:r>
              <a:rPr lang="en-US" dirty="0" smtClean="0"/>
              <a:t> </a:t>
            </a:r>
            <a:r>
              <a:rPr lang="en-US" dirty="0" err="1" smtClean="0"/>
              <a:t>lý</a:t>
            </a:r>
            <a:r>
              <a:rPr lang="en-US" dirty="0" smtClean="0"/>
              <a:t> </a:t>
            </a:r>
            <a:r>
              <a:rPr lang="en-US" dirty="0" err="1" smtClean="0"/>
              <a:t>gọi</a:t>
            </a:r>
            <a:r>
              <a:rPr lang="en-US" dirty="0" smtClean="0"/>
              <a:t> </a:t>
            </a:r>
            <a:r>
              <a:rPr lang="en-US" dirty="0" err="1" smtClean="0"/>
              <a:t>là</a:t>
            </a:r>
            <a:r>
              <a:rPr lang="en-US" dirty="0" smtClean="0"/>
              <a:t> </a:t>
            </a:r>
            <a:r>
              <a:rPr lang="en-US" dirty="0" err="1" smtClean="0"/>
              <a:t>tablespace</a:t>
            </a:r>
            <a:r>
              <a:rPr lang="en-US" dirty="0" smtClean="0"/>
              <a:t>, </a:t>
            </a:r>
            <a:r>
              <a:rPr lang="en-US" dirty="0" err="1" smtClean="0"/>
              <a:t>cái</a:t>
            </a:r>
            <a:r>
              <a:rPr lang="en-US" dirty="0" smtClean="0"/>
              <a:t> </a:t>
            </a:r>
            <a:r>
              <a:rPr lang="en-US" dirty="0" err="1" smtClean="0"/>
              <a:t>mà</a:t>
            </a:r>
            <a:r>
              <a:rPr lang="en-US" dirty="0" smtClean="0"/>
              <a:t> </a:t>
            </a:r>
            <a:r>
              <a:rPr lang="en-US" dirty="0" err="1" smtClean="0"/>
              <a:t>nhóm</a:t>
            </a:r>
            <a:r>
              <a:rPr lang="en-US" dirty="0" smtClean="0"/>
              <a:t> </a:t>
            </a:r>
            <a:r>
              <a:rPr lang="en-US" dirty="0" err="1" smtClean="0"/>
              <a:t>các</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luận</a:t>
            </a:r>
            <a:r>
              <a:rPr lang="en-US" dirty="0" smtClean="0"/>
              <a:t> </a:t>
            </a:r>
            <a:r>
              <a:rPr lang="en-US" dirty="0" err="1" smtClean="0"/>
              <a:t>lý</a:t>
            </a:r>
            <a:r>
              <a:rPr lang="en-US" dirty="0" smtClean="0"/>
              <a:t> </a:t>
            </a:r>
            <a:r>
              <a:rPr lang="en-US" dirty="0" err="1" smtClean="0"/>
              <a:t>liên</a:t>
            </a:r>
            <a:r>
              <a:rPr lang="en-US" dirty="0" smtClean="0"/>
              <a:t> </a:t>
            </a:r>
            <a:r>
              <a:rPr lang="en-US" dirty="0" err="1" smtClean="0"/>
              <a:t>quan</a:t>
            </a:r>
            <a:r>
              <a:rPr lang="en-US" dirty="0" smtClean="0"/>
              <a:t> </a:t>
            </a:r>
            <a:r>
              <a:rPr lang="en-US" dirty="0" err="1" smtClean="0"/>
              <a:t>lại</a:t>
            </a:r>
            <a:r>
              <a:rPr lang="en-US" dirty="0" smtClean="0"/>
              <a:t> </a:t>
            </a:r>
            <a:r>
              <a:rPr lang="en-US" dirty="0" err="1" smtClean="0"/>
              <a:t>với</a:t>
            </a:r>
            <a:r>
              <a:rPr lang="en-US" dirty="0" smtClean="0"/>
              <a:t> </a:t>
            </a:r>
            <a:r>
              <a:rPr lang="en-US" dirty="0" err="1" smtClean="0"/>
              <a:t>nhau.VD</a:t>
            </a:r>
            <a:r>
              <a:rPr lang="en-US" dirty="0" smtClean="0"/>
              <a:t>: </a:t>
            </a:r>
            <a:r>
              <a:rPr lang="en-US" dirty="0" err="1" smtClean="0"/>
              <a:t>Tablespace</a:t>
            </a:r>
            <a:r>
              <a:rPr lang="en-US" dirty="0" smtClean="0"/>
              <a:t> </a:t>
            </a:r>
            <a:r>
              <a:rPr lang="en-US" dirty="0" err="1" smtClean="0"/>
              <a:t>thường</a:t>
            </a:r>
            <a:r>
              <a:rPr lang="en-US" dirty="0" smtClean="0"/>
              <a:t> </a:t>
            </a:r>
            <a:r>
              <a:rPr lang="en-US" dirty="0" err="1" smtClean="0"/>
              <a:t>nhóm</a:t>
            </a:r>
            <a:r>
              <a:rPr lang="en-US" dirty="0" smtClean="0"/>
              <a:t> </a:t>
            </a:r>
            <a:r>
              <a:rPr lang="en-US" dirty="0" err="1" smtClean="0"/>
              <a:t>các</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với</a:t>
            </a:r>
            <a:r>
              <a:rPr lang="en-US" dirty="0" smtClean="0"/>
              <a:t> </a:t>
            </a:r>
            <a:r>
              <a:rPr lang="en-US" dirty="0" err="1" smtClean="0"/>
              <a:t>nhau</a:t>
            </a:r>
            <a:r>
              <a:rPr lang="en-US" dirty="0" smtClean="0"/>
              <a:t> </a:t>
            </a:r>
            <a:r>
              <a:rPr lang="en-US" dirty="0" err="1" smtClean="0"/>
              <a:t>để</a:t>
            </a:r>
            <a:r>
              <a:rPr lang="en-US" dirty="0" smtClean="0"/>
              <a:t> </a:t>
            </a:r>
            <a:r>
              <a:rPr lang="en-US" dirty="0" err="1" smtClean="0"/>
              <a:t>dễ</a:t>
            </a:r>
            <a:r>
              <a:rPr lang="en-US" dirty="0" smtClean="0"/>
              <a:t> </a:t>
            </a:r>
            <a:r>
              <a:rPr lang="en-US" dirty="0" err="1" smtClean="0"/>
              <a:t>dàng</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các</a:t>
            </a:r>
            <a:r>
              <a:rPr lang="en-US" dirty="0" smtClean="0"/>
              <a:t> </a:t>
            </a:r>
            <a:r>
              <a:rPr lang="en-US" dirty="0" err="1" smtClean="0"/>
              <a:t>thao</a:t>
            </a:r>
            <a:r>
              <a:rPr lang="en-US" dirty="0" smtClean="0"/>
              <a:t> </a:t>
            </a:r>
            <a:r>
              <a:rPr lang="en-US" dirty="0" err="1" smtClean="0"/>
              <a:t>tác</a:t>
            </a:r>
            <a:r>
              <a:rPr lang="en-US" dirty="0" smtClean="0"/>
              <a:t> </a:t>
            </a:r>
            <a:r>
              <a:rPr lang="en-US" dirty="0" err="1" smtClean="0"/>
              <a:t>quản</a:t>
            </a:r>
            <a:r>
              <a:rPr lang="en-US" dirty="0" smtClean="0"/>
              <a:t> </a:t>
            </a:r>
            <a:r>
              <a:rPr lang="en-US" dirty="0" err="1" smtClean="0"/>
              <a:t>trị</a:t>
            </a:r>
            <a:r>
              <a:rPr lang="en-US" dirty="0" smtClean="0"/>
              <a:t>.</a:t>
            </a:r>
          </a:p>
          <a:p>
            <a:pPr marL="0" indent="0">
              <a:buNone/>
            </a:pPr>
            <a:r>
              <a:rPr lang="en-US" dirty="0" err="1" smtClean="0"/>
              <a:t>Mỗi</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nên</a:t>
            </a:r>
            <a:r>
              <a:rPr lang="en-US" dirty="0" smtClean="0"/>
              <a:t> </a:t>
            </a:r>
            <a:r>
              <a:rPr lang="en-US" dirty="0" err="1" smtClean="0"/>
              <a:t>có</a:t>
            </a:r>
            <a:r>
              <a:rPr lang="en-US" dirty="0" smtClean="0"/>
              <a:t> </a:t>
            </a:r>
            <a:r>
              <a:rPr lang="en-US" dirty="0" err="1" smtClean="0"/>
              <a:t>một</a:t>
            </a:r>
            <a:r>
              <a:rPr lang="en-US" dirty="0" smtClean="0"/>
              <a:t> default </a:t>
            </a:r>
            <a:r>
              <a:rPr lang="en-US" dirty="0" err="1" smtClean="0"/>
              <a:t>tablespace</a:t>
            </a:r>
            <a:endParaRPr lang="en-US" dirty="0" smtClean="0"/>
          </a:p>
          <a:p>
            <a:pPr marL="0" indent="0">
              <a:buNone/>
            </a:pPr>
            <a:r>
              <a:rPr lang="en-US" dirty="0" err="1" smtClean="0"/>
              <a:t>Khi</a:t>
            </a:r>
            <a:r>
              <a:rPr lang="en-US" dirty="0" smtClean="0"/>
              <a:t> </a:t>
            </a:r>
            <a:r>
              <a:rPr lang="en-US" dirty="0" err="1" smtClean="0"/>
              <a:t>một</a:t>
            </a:r>
            <a:r>
              <a:rPr lang="en-US" dirty="0" smtClean="0"/>
              <a:t> </a:t>
            </a:r>
            <a:r>
              <a:rPr lang="en-US" dirty="0" err="1" smtClean="0"/>
              <a:t>đối</a:t>
            </a:r>
            <a:r>
              <a:rPr lang="en-US" dirty="0" smtClean="0"/>
              <a:t> </a:t>
            </a:r>
            <a:r>
              <a:rPr lang="en-US" dirty="0" err="1" smtClean="0"/>
              <a:t>tượng</a:t>
            </a:r>
            <a:r>
              <a:rPr lang="en-US" dirty="0" smtClean="0"/>
              <a:t> schema </a:t>
            </a:r>
            <a:r>
              <a:rPr lang="en-US" dirty="0" err="1" smtClean="0"/>
              <a:t>của</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được</a:t>
            </a:r>
            <a:r>
              <a:rPr lang="en-US" dirty="0" smtClean="0"/>
              <a:t> </a:t>
            </a:r>
            <a:r>
              <a:rPr lang="en-US" dirty="0" err="1" smtClean="0"/>
              <a:t>tạo</a:t>
            </a:r>
            <a:r>
              <a:rPr lang="en-US" dirty="0" smtClean="0"/>
              <a:t>, </a:t>
            </a:r>
            <a:r>
              <a:rPr lang="en-US" dirty="0" err="1" smtClean="0"/>
              <a:t>câu</a:t>
            </a:r>
            <a:r>
              <a:rPr lang="en-US" dirty="0" smtClean="0"/>
              <a:t> </a:t>
            </a:r>
            <a:r>
              <a:rPr lang="en-US" dirty="0" err="1" smtClean="0"/>
              <a:t>lệnh</a:t>
            </a:r>
            <a:r>
              <a:rPr lang="en-US" dirty="0" smtClean="0"/>
              <a:t> DDL </a:t>
            </a:r>
            <a:r>
              <a:rPr lang="en-US" dirty="0" err="1" smtClean="0"/>
              <a:t>không</a:t>
            </a:r>
            <a:r>
              <a:rPr lang="en-US" dirty="0" smtClean="0"/>
              <a:t> </a:t>
            </a:r>
            <a:r>
              <a:rPr lang="en-US" dirty="0" err="1" smtClean="0"/>
              <a:t>chỉ</a:t>
            </a:r>
            <a:r>
              <a:rPr lang="en-US" dirty="0" smtClean="0"/>
              <a:t> </a:t>
            </a:r>
            <a:r>
              <a:rPr lang="en-US" dirty="0" err="1" smtClean="0"/>
              <a:t>ra</a:t>
            </a:r>
            <a:r>
              <a:rPr lang="en-US" dirty="0" smtClean="0"/>
              <a:t> </a:t>
            </a:r>
            <a:r>
              <a:rPr lang="en-US" dirty="0" err="1" smtClean="0"/>
              <a:t>tablspace</a:t>
            </a:r>
            <a:r>
              <a:rPr lang="en-US" dirty="0" smtClean="0"/>
              <a:t> </a:t>
            </a:r>
            <a:r>
              <a:rPr lang="en-US" dirty="0" err="1" smtClean="0"/>
              <a:t>để</a:t>
            </a:r>
            <a:r>
              <a:rPr lang="en-US" dirty="0" smtClean="0"/>
              <a:t> </a:t>
            </a:r>
            <a:r>
              <a:rPr lang="en-US" dirty="0" err="1" smtClean="0"/>
              <a:t>chứa</a:t>
            </a:r>
            <a:r>
              <a:rPr lang="en-US" dirty="0" smtClean="0"/>
              <a:t> </a:t>
            </a:r>
            <a:r>
              <a:rPr lang="en-US" dirty="0" err="1" smtClean="0"/>
              <a:t>thì</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đó</a:t>
            </a:r>
            <a:r>
              <a:rPr lang="en-US" dirty="0" smtClean="0"/>
              <a:t> </a:t>
            </a:r>
            <a:r>
              <a:rPr lang="en-US" dirty="0" err="1" smtClean="0"/>
              <a:t>sẽ</a:t>
            </a:r>
            <a:r>
              <a:rPr lang="en-US" dirty="0" smtClean="0"/>
              <a:t> </a:t>
            </a:r>
            <a:r>
              <a:rPr lang="en-US" dirty="0" err="1" smtClean="0"/>
              <a:t>được</a:t>
            </a:r>
            <a:r>
              <a:rPr lang="en-US" dirty="0" smtClean="0"/>
              <a:t> </a:t>
            </a:r>
            <a:r>
              <a:rPr lang="en-US" dirty="0" err="1" smtClean="0"/>
              <a:t>lưu</a:t>
            </a:r>
            <a:r>
              <a:rPr lang="en-US" dirty="0" smtClean="0"/>
              <a:t> </a:t>
            </a:r>
            <a:r>
              <a:rPr lang="en-US" dirty="0" err="1" smtClean="0"/>
              <a:t>trong</a:t>
            </a:r>
            <a:r>
              <a:rPr lang="en-US" dirty="0" smtClean="0"/>
              <a:t> default </a:t>
            </a:r>
            <a:r>
              <a:rPr lang="en-US" dirty="0" err="1" smtClean="0"/>
              <a:t>tablespace</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dùng</a:t>
            </a:r>
            <a:endParaRPr lang="en-US" dirty="0" smtClean="0"/>
          </a:p>
          <a:p>
            <a:pPr marL="0" indent="0">
              <a:buNone/>
            </a:pPr>
            <a:r>
              <a:rPr lang="en-US" dirty="0" err="1" smtClean="0"/>
              <a:t>Tablespace</a:t>
            </a:r>
            <a:r>
              <a:rPr lang="en-US" dirty="0" smtClean="0"/>
              <a:t> </a:t>
            </a:r>
            <a:r>
              <a:rPr lang="en-US" dirty="0" err="1" smtClean="0"/>
              <a:t>cũng</a:t>
            </a:r>
            <a:r>
              <a:rPr lang="en-US" dirty="0" smtClean="0"/>
              <a:t> </a:t>
            </a:r>
            <a:r>
              <a:rPr lang="en-US" dirty="0" err="1" smtClean="0"/>
              <a:t>cho</a:t>
            </a:r>
            <a:r>
              <a:rPr lang="en-US" dirty="0" smtClean="0"/>
              <a:t> </a:t>
            </a:r>
            <a:r>
              <a:rPr lang="en-US" dirty="0" err="1" smtClean="0"/>
              <a:t>phép</a:t>
            </a:r>
            <a:r>
              <a:rPr lang="en-US" dirty="0" smtClean="0"/>
              <a:t> </a:t>
            </a:r>
            <a:r>
              <a:rPr lang="en-US" dirty="0" err="1" smtClean="0"/>
              <a:t>bạn</a:t>
            </a:r>
            <a:r>
              <a:rPr lang="en-US" dirty="0" smtClean="0"/>
              <a:t> </a:t>
            </a:r>
            <a:r>
              <a:rPr lang="en-US" dirty="0" err="1" smtClean="0"/>
              <a:t>tách</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và</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câu</a:t>
            </a:r>
            <a:r>
              <a:rPr lang="en-US" dirty="0" smtClean="0"/>
              <a:t> </a:t>
            </a:r>
            <a:r>
              <a:rPr lang="en-US" dirty="0" err="1" smtClean="0"/>
              <a:t>lệnh</a:t>
            </a:r>
            <a:r>
              <a:rPr lang="en-US" dirty="0" smtClean="0"/>
              <a:t> CREATE USER </a:t>
            </a:r>
            <a:r>
              <a:rPr lang="en-US" dirty="0" err="1" smtClean="0"/>
              <a:t>hoặc</a:t>
            </a:r>
            <a:r>
              <a:rPr lang="en-US" dirty="0" smtClean="0"/>
              <a:t> ALTER USER </a:t>
            </a:r>
            <a:r>
              <a:rPr lang="en-US" dirty="0" err="1" smtClean="0"/>
              <a:t>để</a:t>
            </a:r>
            <a:r>
              <a:rPr lang="en-US" dirty="0" smtClean="0"/>
              <a:t> </a:t>
            </a:r>
            <a:r>
              <a:rPr lang="en-US" dirty="0" err="1" smtClean="0"/>
              <a:t>thiết</a:t>
            </a:r>
            <a:r>
              <a:rPr lang="en-US" dirty="0" smtClean="0"/>
              <a:t> </a:t>
            </a:r>
            <a:r>
              <a:rPr lang="en-US" dirty="0" err="1" smtClean="0"/>
              <a:t>lập</a:t>
            </a:r>
            <a:r>
              <a:rPr lang="en-US" dirty="0" smtClean="0"/>
              <a:t> </a:t>
            </a:r>
            <a:r>
              <a:rPr lang="en-US" dirty="0" err="1" smtClean="0"/>
              <a:t>tablespace</a:t>
            </a:r>
            <a:r>
              <a:rPr lang="en-US" dirty="0" smtClean="0"/>
              <a:t>. </a:t>
            </a:r>
            <a:r>
              <a:rPr lang="en-US" dirty="0" err="1" smtClean="0"/>
              <a:t>Tablespace</a:t>
            </a:r>
            <a:r>
              <a:rPr lang="en-US" dirty="0" smtClean="0"/>
              <a:t> </a:t>
            </a:r>
            <a:r>
              <a:rPr lang="en-US" dirty="0" err="1" smtClean="0"/>
              <a:t>mặc</a:t>
            </a:r>
            <a:r>
              <a:rPr lang="en-US" dirty="0" smtClean="0"/>
              <a:t> </a:t>
            </a:r>
            <a:r>
              <a:rPr lang="en-US" dirty="0" err="1" smtClean="0"/>
              <a:t>định</a:t>
            </a:r>
            <a:r>
              <a:rPr lang="en-US" dirty="0" smtClean="0"/>
              <a:t> </a:t>
            </a:r>
            <a:r>
              <a:rPr lang="en-US" dirty="0" err="1" smtClean="0"/>
              <a:t>của</a:t>
            </a:r>
            <a:r>
              <a:rPr lang="en-US" dirty="0" smtClean="0"/>
              <a:t> </a:t>
            </a:r>
            <a:r>
              <a:rPr lang="en-US" dirty="0" err="1" smtClean="0"/>
              <a:t>tất</a:t>
            </a:r>
            <a:r>
              <a:rPr lang="en-US" dirty="0" smtClean="0"/>
              <a:t> </a:t>
            </a:r>
            <a:r>
              <a:rPr lang="en-US" dirty="0" err="1" smtClean="0"/>
              <a:t>cả</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là</a:t>
            </a:r>
            <a:r>
              <a:rPr lang="en-US" dirty="0" smtClean="0"/>
              <a:t> SYSTEM.</a:t>
            </a:r>
            <a:r>
              <a:rPr lang="en-US" dirty="0"/>
              <a:t/>
            </a:r>
            <a:br>
              <a:rPr lang="en-US" dirty="0"/>
            </a:br>
            <a:r>
              <a:rPr lang="fr-FR" dirty="0"/>
              <a:t/>
            </a:r>
            <a:br>
              <a:rPr lang="fr-FR" dirty="0"/>
            </a:br>
            <a:r>
              <a:rPr lang="en-US" dirty="0"/>
              <a:t/>
            </a:r>
            <a:br>
              <a:rPr lang="en-US" dirty="0"/>
            </a:br>
            <a:endParaRPr lang="en-GB" dirty="0" smtClean="0"/>
          </a:p>
        </p:txBody>
      </p:sp>
    </p:spTree>
    <p:extLst>
      <p:ext uri="{BB962C8B-B14F-4D97-AF65-F5344CB8AC3E}">
        <p14:creationId xmlns:p14="http://schemas.microsoft.com/office/powerpoint/2010/main" val="162856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The Functionality of Roles</a:t>
            </a:r>
            <a:endParaRPr lang="en-US" dirty="0" smtClean="0"/>
          </a:p>
          <a:p>
            <a:pPr marL="0" indent="0">
              <a:buNone/>
            </a:pPr>
            <a:r>
              <a:rPr lang="en-US" dirty="0" err="1"/>
              <a:t>Các</a:t>
            </a:r>
            <a:r>
              <a:rPr lang="en-US" dirty="0"/>
              <a:t> </a:t>
            </a:r>
            <a:r>
              <a:rPr lang="en-US" dirty="0" err="1"/>
              <a:t>vai</a:t>
            </a:r>
            <a:r>
              <a:rPr lang="en-US" dirty="0"/>
              <a:t> </a:t>
            </a:r>
            <a:r>
              <a:rPr lang="en-US" dirty="0" err="1"/>
              <a:t>trò</a:t>
            </a:r>
            <a:r>
              <a:rPr lang="en-US" dirty="0"/>
              <a:t> </a:t>
            </a:r>
            <a:r>
              <a:rPr lang="en-US" dirty="0" err="1"/>
              <a:t>là</a:t>
            </a:r>
            <a:r>
              <a:rPr lang="en-US" dirty="0"/>
              <a:t> </a:t>
            </a:r>
            <a:r>
              <a:rPr lang="en-US" dirty="0" err="1"/>
              <a:t>rất</a:t>
            </a:r>
            <a:r>
              <a:rPr lang="en-US" dirty="0"/>
              <a:t> </a:t>
            </a:r>
            <a:r>
              <a:rPr lang="en-US" dirty="0" err="1"/>
              <a:t>hữu</a:t>
            </a:r>
            <a:r>
              <a:rPr lang="en-US" dirty="0"/>
              <a:t> </a:t>
            </a:r>
            <a:r>
              <a:rPr lang="en-US" dirty="0" err="1"/>
              <a:t>dụng</a:t>
            </a:r>
            <a:r>
              <a:rPr lang="en-US" dirty="0"/>
              <a:t> </a:t>
            </a:r>
            <a:r>
              <a:rPr lang="en-US" dirty="0" err="1"/>
              <a:t>cho</a:t>
            </a:r>
            <a:r>
              <a:rPr lang="en-US" dirty="0"/>
              <a:t> </a:t>
            </a:r>
            <a:r>
              <a:rPr lang="en-US" dirty="0" err="1"/>
              <a:t>việc</a:t>
            </a:r>
            <a:r>
              <a:rPr lang="en-US" dirty="0"/>
              <a:t> </a:t>
            </a:r>
            <a:r>
              <a:rPr lang="en-US" dirty="0" err="1"/>
              <a:t>cấp</a:t>
            </a:r>
            <a:r>
              <a:rPr lang="en-US" dirty="0"/>
              <a:t> </a:t>
            </a:r>
            <a:r>
              <a:rPr lang="en-US" dirty="0" err="1"/>
              <a:t>quyền</a:t>
            </a:r>
            <a:r>
              <a:rPr lang="en-US" dirty="0"/>
              <a:t> </a:t>
            </a:r>
            <a:r>
              <a:rPr lang="en-US" dirty="0" err="1"/>
              <a:t>một</a:t>
            </a:r>
            <a:r>
              <a:rPr lang="en-US" dirty="0"/>
              <a:t> </a:t>
            </a:r>
            <a:r>
              <a:rPr lang="en-US" dirty="0" err="1"/>
              <a:t>cách</a:t>
            </a:r>
            <a:r>
              <a:rPr lang="en-US" dirty="0"/>
              <a:t> </a:t>
            </a:r>
            <a:r>
              <a:rPr lang="en-US" dirty="0" err="1"/>
              <a:t>nhanh</a:t>
            </a:r>
            <a:r>
              <a:rPr lang="en-US" dirty="0"/>
              <a:t> </a:t>
            </a:r>
            <a:r>
              <a:rPr lang="en-US" dirty="0" err="1"/>
              <a:t>chóng</a:t>
            </a:r>
            <a:r>
              <a:rPr lang="en-US" dirty="0"/>
              <a:t> </a:t>
            </a:r>
            <a:r>
              <a:rPr lang="en-US" dirty="0" err="1"/>
              <a:t>và</a:t>
            </a:r>
            <a:r>
              <a:rPr lang="en-US" dirty="0"/>
              <a:t> </a:t>
            </a:r>
            <a:r>
              <a:rPr lang="en-US" dirty="0" err="1"/>
              <a:t>dễ</a:t>
            </a:r>
            <a:r>
              <a:rPr lang="en-US" dirty="0"/>
              <a:t> </a:t>
            </a:r>
            <a:r>
              <a:rPr lang="en-US" dirty="0" err="1"/>
              <a:t>dàng</a:t>
            </a:r>
            <a:r>
              <a:rPr lang="en-US" dirty="0"/>
              <a:t> </a:t>
            </a:r>
            <a:r>
              <a:rPr lang="en-US" dirty="0" err="1"/>
              <a:t>đến</a:t>
            </a:r>
            <a:r>
              <a:rPr lang="en-US" dirty="0"/>
              <a:t> </a:t>
            </a:r>
            <a:r>
              <a:rPr lang="en-US" dirty="0" err="1"/>
              <a:t>các</a:t>
            </a:r>
            <a:r>
              <a:rPr lang="en-US" dirty="0"/>
              <a:t> </a:t>
            </a:r>
            <a:r>
              <a:rPr lang="en-US" dirty="0" err="1"/>
              <a:t>người</a:t>
            </a:r>
            <a:r>
              <a:rPr lang="en-US" dirty="0"/>
              <a:t> </a:t>
            </a:r>
            <a:r>
              <a:rPr lang="en-US" dirty="0" err="1"/>
              <a:t>dùng</a:t>
            </a:r>
            <a:r>
              <a:rPr lang="en-US" dirty="0"/>
              <a:t>. </a:t>
            </a:r>
            <a:r>
              <a:rPr lang="en-US" dirty="0" err="1"/>
              <a:t>Mặc</a:t>
            </a:r>
            <a:r>
              <a:rPr lang="en-US" dirty="0"/>
              <a:t> </a:t>
            </a:r>
            <a:r>
              <a:rPr lang="en-US" dirty="0" err="1"/>
              <a:t>dù</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đã</a:t>
            </a:r>
            <a:r>
              <a:rPr lang="en-US" dirty="0"/>
              <a:t> </a:t>
            </a:r>
            <a:r>
              <a:rPr lang="en-US" dirty="0" err="1"/>
              <a:t>được</a:t>
            </a:r>
            <a:r>
              <a:rPr lang="en-US" dirty="0"/>
              <a:t> </a:t>
            </a:r>
            <a:r>
              <a:rPr lang="en-US" dirty="0" err="1"/>
              <a:t>định</a:t>
            </a:r>
            <a:r>
              <a:rPr lang="en-US" dirty="0"/>
              <a:t> </a:t>
            </a:r>
            <a:r>
              <a:rPr lang="en-US" dirty="0" err="1"/>
              <a:t>nghĩa</a:t>
            </a:r>
            <a:r>
              <a:rPr lang="en-US" dirty="0"/>
              <a:t> </a:t>
            </a:r>
            <a:r>
              <a:rPr lang="en-US" dirty="0" err="1"/>
              <a:t>trong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Oracle. </a:t>
            </a:r>
            <a:r>
              <a:rPr lang="en-US" dirty="0" err="1"/>
              <a:t>Bạn</a:t>
            </a:r>
            <a:r>
              <a:rPr lang="en-US" dirty="0"/>
              <a:t> </a:t>
            </a:r>
            <a:r>
              <a:rPr lang="en-US" dirty="0" err="1"/>
              <a:t>có</a:t>
            </a:r>
            <a:r>
              <a:rPr lang="en-US" dirty="0"/>
              <a:t> </a:t>
            </a:r>
            <a:r>
              <a:rPr lang="en-US" dirty="0" err="1"/>
              <a:t>nhiều</a:t>
            </a:r>
            <a:r>
              <a:rPr lang="en-US" dirty="0"/>
              <a:t> </a:t>
            </a:r>
            <a:r>
              <a:rPr lang="en-US" dirty="0" err="1"/>
              <a:t>quyền</a:t>
            </a:r>
            <a:r>
              <a:rPr lang="en-US" dirty="0"/>
              <a:t> </a:t>
            </a:r>
            <a:r>
              <a:rPr lang="en-US" dirty="0" err="1"/>
              <a:t>kiểm</a:t>
            </a:r>
            <a:r>
              <a:rPr lang="en-US" dirty="0"/>
              <a:t> </a:t>
            </a:r>
            <a:r>
              <a:rPr lang="en-US" dirty="0" err="1"/>
              <a:t>soát</a:t>
            </a:r>
            <a:r>
              <a:rPr lang="en-US" dirty="0"/>
              <a:t> </a:t>
            </a:r>
            <a:r>
              <a:rPr lang="en-US" dirty="0" err="1"/>
              <a:t>và</a:t>
            </a:r>
            <a:r>
              <a:rPr lang="en-US" dirty="0"/>
              <a:t> </a:t>
            </a:r>
            <a:r>
              <a:rPr lang="en-US" dirty="0" err="1"/>
              <a:t>tính</a:t>
            </a:r>
            <a:r>
              <a:rPr lang="en-US" dirty="0"/>
              <a:t> </a:t>
            </a:r>
            <a:r>
              <a:rPr lang="en-US" dirty="0" err="1"/>
              <a:t>liên</a:t>
            </a:r>
            <a:r>
              <a:rPr lang="en-US" dirty="0"/>
              <a:t> </a:t>
            </a:r>
            <a:r>
              <a:rPr lang="en-US" dirty="0" err="1"/>
              <a:t>tục</a:t>
            </a:r>
            <a:r>
              <a:rPr lang="en-US" dirty="0"/>
              <a:t> </a:t>
            </a:r>
            <a:r>
              <a:rPr lang="en-US" dirty="0" err="1"/>
              <a:t>nếu</a:t>
            </a:r>
            <a:r>
              <a:rPr lang="en-US" dirty="0"/>
              <a:t> </a:t>
            </a:r>
            <a:r>
              <a:rPr lang="en-US" dirty="0" err="1"/>
              <a:t>bạn</a:t>
            </a:r>
            <a:r>
              <a:rPr lang="en-US" dirty="0"/>
              <a:t> </a:t>
            </a:r>
            <a:r>
              <a:rPr lang="en-US" dirty="0" err="1"/>
              <a:t>tạo</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của</a:t>
            </a:r>
            <a:r>
              <a:rPr lang="en-US" dirty="0"/>
              <a:t> </a:t>
            </a:r>
            <a:r>
              <a:rPr lang="en-US" dirty="0" err="1"/>
              <a:t>riêng</a:t>
            </a:r>
            <a:r>
              <a:rPr lang="en-US" dirty="0"/>
              <a:t> </a:t>
            </a:r>
            <a:r>
              <a:rPr lang="en-US" dirty="0" err="1"/>
              <a:t>bạn</a:t>
            </a:r>
            <a:r>
              <a:rPr lang="en-US" dirty="0"/>
              <a:t> </a:t>
            </a:r>
            <a:r>
              <a:rPr lang="en-US" dirty="0" err="1"/>
              <a:t>cái</a:t>
            </a:r>
            <a:r>
              <a:rPr lang="en-US" dirty="0"/>
              <a:t> </a:t>
            </a:r>
            <a:r>
              <a:rPr lang="en-US" dirty="0" err="1"/>
              <a:t>mà</a:t>
            </a:r>
            <a:r>
              <a:rPr lang="en-US" dirty="0"/>
              <a:t> </a:t>
            </a:r>
            <a:r>
              <a:rPr lang="en-US" dirty="0" err="1"/>
              <a:t>chỉ</a:t>
            </a:r>
            <a:r>
              <a:rPr lang="en-US" dirty="0"/>
              <a:t> </a:t>
            </a:r>
            <a:r>
              <a:rPr lang="en-US" dirty="0" err="1"/>
              <a:t>chứa</a:t>
            </a:r>
            <a:r>
              <a:rPr lang="en-US" dirty="0"/>
              <a:t> </a:t>
            </a:r>
            <a:r>
              <a:rPr lang="en-US" dirty="0" err="1"/>
              <a:t>các</a:t>
            </a:r>
            <a:r>
              <a:rPr lang="en-US" dirty="0"/>
              <a:t> </a:t>
            </a:r>
            <a:r>
              <a:rPr lang="en-US" dirty="0" err="1"/>
              <a:t>quyền</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các</a:t>
            </a:r>
            <a:r>
              <a:rPr lang="en-US" dirty="0"/>
              <a:t> </a:t>
            </a:r>
            <a:r>
              <a:rPr lang="en-US" dirty="0" err="1"/>
              <a:t>yêu</a:t>
            </a:r>
            <a:r>
              <a:rPr lang="en-US" dirty="0"/>
              <a:t> </a:t>
            </a:r>
            <a:r>
              <a:rPr lang="en-US" dirty="0" err="1"/>
              <a:t>cầu</a:t>
            </a:r>
            <a:r>
              <a:rPr lang="en-US" dirty="0"/>
              <a:t> </a:t>
            </a:r>
            <a:r>
              <a:rPr lang="en-US" dirty="0" err="1"/>
              <a:t>của</a:t>
            </a:r>
            <a:r>
              <a:rPr lang="en-US" dirty="0"/>
              <a:t> </a:t>
            </a:r>
            <a:r>
              <a:rPr lang="en-US" dirty="0" err="1"/>
              <a:t>bạn</a:t>
            </a:r>
            <a:r>
              <a:rPr lang="en-US" dirty="0"/>
              <a:t>. Oracle </a:t>
            </a:r>
            <a:r>
              <a:rPr lang="en-US" dirty="0" err="1"/>
              <a:t>có</a:t>
            </a:r>
            <a:r>
              <a:rPr lang="en-US" dirty="0"/>
              <a:t> </a:t>
            </a:r>
            <a:r>
              <a:rPr lang="en-US" dirty="0" err="1"/>
              <a:t>thể</a:t>
            </a:r>
            <a:r>
              <a:rPr lang="en-US" dirty="0"/>
              <a:t> </a:t>
            </a:r>
            <a:r>
              <a:rPr lang="en-US" dirty="0" err="1"/>
              <a:t>thay</a:t>
            </a:r>
            <a:r>
              <a:rPr lang="en-US" dirty="0"/>
              <a:t> </a:t>
            </a:r>
            <a:r>
              <a:rPr lang="en-US" dirty="0" err="1"/>
              <a:t>đổi</a:t>
            </a:r>
            <a:r>
              <a:rPr lang="en-US" dirty="0"/>
              <a:t> </a:t>
            </a:r>
            <a:r>
              <a:rPr lang="en-US" dirty="0" err="1"/>
              <a:t>hoặc</a:t>
            </a:r>
            <a:r>
              <a:rPr lang="en-US" dirty="0"/>
              <a:t> </a:t>
            </a:r>
            <a:r>
              <a:rPr lang="en-US" dirty="0" err="1"/>
              <a:t>xóa</a:t>
            </a:r>
            <a:r>
              <a:rPr lang="en-US" dirty="0"/>
              <a:t> </a:t>
            </a:r>
            <a:r>
              <a:rPr lang="en-US" dirty="0" err="1"/>
              <a:t>các</a:t>
            </a:r>
            <a:r>
              <a:rPr lang="en-US" dirty="0"/>
              <a:t> </a:t>
            </a:r>
            <a:r>
              <a:rPr lang="en-US" dirty="0" err="1"/>
              <a:t>quyền</a:t>
            </a:r>
            <a:r>
              <a:rPr lang="en-US" dirty="0"/>
              <a:t> </a:t>
            </a:r>
            <a:r>
              <a:rPr lang="en-US" dirty="0" err="1"/>
              <a:t>nằm</a:t>
            </a:r>
            <a:r>
              <a:rPr lang="en-US" dirty="0"/>
              <a:t> </a:t>
            </a:r>
            <a:r>
              <a:rPr lang="en-US" dirty="0" err="1"/>
              <a:t>trong</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đã</a:t>
            </a:r>
            <a:r>
              <a:rPr lang="en-US" dirty="0"/>
              <a:t> </a:t>
            </a:r>
            <a:r>
              <a:rPr lang="en-US" dirty="0" err="1"/>
              <a:t>được</a:t>
            </a:r>
            <a:r>
              <a:rPr lang="en-US" dirty="0"/>
              <a:t> Oracle </a:t>
            </a:r>
            <a:r>
              <a:rPr lang="en-US" dirty="0" err="1"/>
              <a:t>định</a:t>
            </a:r>
            <a:r>
              <a:rPr lang="en-US" dirty="0"/>
              <a:t> </a:t>
            </a:r>
            <a:r>
              <a:rPr lang="en-US" dirty="0" err="1"/>
              <a:t>nghĩa</a:t>
            </a:r>
            <a:r>
              <a:rPr lang="en-US" dirty="0"/>
              <a:t>. </a:t>
            </a:r>
            <a:r>
              <a:rPr lang="en-US" dirty="0" err="1"/>
              <a:t>Như</a:t>
            </a:r>
            <a:r>
              <a:rPr lang="en-US" dirty="0"/>
              <a:t> </a:t>
            </a:r>
            <a:r>
              <a:rPr lang="en-US" dirty="0" err="1"/>
              <a:t>là</a:t>
            </a:r>
            <a:r>
              <a:rPr lang="en-US" dirty="0"/>
              <a:t> </a:t>
            </a:r>
            <a:r>
              <a:rPr lang="en-US" dirty="0" err="1"/>
              <a:t>với</a:t>
            </a:r>
            <a:r>
              <a:rPr lang="en-US" dirty="0"/>
              <a:t> </a:t>
            </a:r>
            <a:r>
              <a:rPr lang="en-US" dirty="0" err="1"/>
              <a:t>vai</a:t>
            </a:r>
            <a:r>
              <a:rPr lang="en-US" dirty="0"/>
              <a:t> </a:t>
            </a:r>
            <a:r>
              <a:rPr lang="en-US" dirty="0" err="1"/>
              <a:t>trò</a:t>
            </a:r>
            <a:r>
              <a:rPr lang="en-US" dirty="0"/>
              <a:t> CONNECT, </a:t>
            </a:r>
            <a:r>
              <a:rPr lang="en-US" dirty="0" err="1"/>
              <a:t>cái</a:t>
            </a:r>
            <a:r>
              <a:rPr lang="en-US" dirty="0"/>
              <a:t> </a:t>
            </a:r>
            <a:r>
              <a:rPr lang="en-US" dirty="0" err="1"/>
              <a:t>mà</a:t>
            </a:r>
            <a:r>
              <a:rPr lang="en-US" dirty="0"/>
              <a:t> </a:t>
            </a:r>
            <a:r>
              <a:rPr lang="en-US" dirty="0" err="1"/>
              <a:t>hiện</a:t>
            </a:r>
            <a:r>
              <a:rPr lang="en-US" dirty="0"/>
              <a:t> </a:t>
            </a:r>
            <a:r>
              <a:rPr lang="en-US" dirty="0" err="1"/>
              <a:t>giờ</a:t>
            </a:r>
            <a:r>
              <a:rPr lang="en-US" dirty="0"/>
              <a:t> </a:t>
            </a:r>
            <a:r>
              <a:rPr lang="en-US" dirty="0" err="1"/>
              <a:t>chỉ</a:t>
            </a:r>
            <a:r>
              <a:rPr lang="en-US" dirty="0"/>
              <a:t> </a:t>
            </a:r>
            <a:r>
              <a:rPr lang="en-US" dirty="0" err="1"/>
              <a:t>có</a:t>
            </a:r>
            <a:r>
              <a:rPr lang="en-US" dirty="0"/>
              <a:t> </a:t>
            </a:r>
            <a:r>
              <a:rPr lang="en-US" dirty="0" err="1"/>
              <a:t>quyền</a:t>
            </a:r>
            <a:r>
              <a:rPr lang="en-US" dirty="0"/>
              <a:t> CREATE SESSION. </a:t>
            </a:r>
            <a:r>
              <a:rPr lang="en-US" dirty="0" err="1"/>
              <a:t>Trước</a:t>
            </a:r>
            <a:r>
              <a:rPr lang="en-US" dirty="0"/>
              <a:t> </a:t>
            </a:r>
            <a:r>
              <a:rPr lang="en-US" dirty="0" err="1"/>
              <a:t>đó</a:t>
            </a:r>
            <a:r>
              <a:rPr lang="en-US" dirty="0"/>
              <a:t>, </a:t>
            </a:r>
            <a:r>
              <a:rPr lang="en-US" dirty="0" err="1"/>
              <a:t>vai</a:t>
            </a:r>
            <a:r>
              <a:rPr lang="en-US" dirty="0"/>
              <a:t> </a:t>
            </a:r>
            <a:r>
              <a:rPr lang="en-US" dirty="0" err="1"/>
              <a:t>trò</a:t>
            </a:r>
            <a:r>
              <a:rPr lang="en-US" dirty="0"/>
              <a:t> CONNECT </a:t>
            </a:r>
            <a:r>
              <a:rPr lang="en-US" dirty="0" err="1"/>
              <a:t>có</a:t>
            </a:r>
            <a:r>
              <a:rPr lang="en-US" dirty="0"/>
              <a:t> </a:t>
            </a:r>
            <a:r>
              <a:rPr lang="en-US" dirty="0" err="1"/>
              <a:t>tới</a:t>
            </a:r>
            <a:r>
              <a:rPr lang="en-US" dirty="0"/>
              <a:t> </a:t>
            </a:r>
            <a:r>
              <a:rPr lang="en-US" dirty="0" err="1"/>
              <a:t>tám</a:t>
            </a:r>
            <a:r>
              <a:rPr lang="en-US" dirty="0"/>
              <a:t> </a:t>
            </a:r>
            <a:r>
              <a:rPr lang="en-US" dirty="0" err="1"/>
              <a:t>queyèn</a:t>
            </a:r>
            <a:r>
              <a:rPr lang="en-US" dirty="0"/>
              <a:t> </a:t>
            </a:r>
            <a:r>
              <a:rPr lang="en-US" dirty="0" err="1"/>
              <a:t>khác</a:t>
            </a:r>
            <a:r>
              <a:rPr lang="en-US" dirty="0"/>
              <a:t> </a:t>
            </a:r>
            <a:r>
              <a:rPr lang="en-US" dirty="0" err="1"/>
              <a:t>nữa</a:t>
            </a:r>
            <a:r>
              <a:rPr lang="en-US" dirty="0"/>
              <a:t>.</a:t>
            </a:r>
          </a:p>
          <a:p>
            <a:pPr marL="0" indent="0">
              <a:buNone/>
            </a:pPr>
            <a:r>
              <a:rPr lang="en-US" dirty="0" err="1"/>
              <a:t>Các</a:t>
            </a:r>
            <a:r>
              <a:rPr lang="en-US" dirty="0"/>
              <a:t> </a:t>
            </a:r>
            <a:r>
              <a:rPr lang="en-US" dirty="0" err="1"/>
              <a:t>vai</a:t>
            </a:r>
            <a:r>
              <a:rPr lang="en-US" dirty="0"/>
              <a:t> </a:t>
            </a:r>
            <a:r>
              <a:rPr lang="en-US" dirty="0" err="1"/>
              <a:t>trò</a:t>
            </a:r>
            <a:r>
              <a:rPr lang="en-US" dirty="0"/>
              <a:t> </a:t>
            </a:r>
            <a:r>
              <a:rPr lang="en-US" dirty="0" err="1"/>
              <a:t>có</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sau</a:t>
            </a:r>
            <a:r>
              <a:rPr lang="en-US" dirty="0"/>
              <a:t> </a:t>
            </a:r>
            <a:r>
              <a:rPr lang="en-US" dirty="0" err="1"/>
              <a:t>đây</a:t>
            </a:r>
            <a:r>
              <a:rPr lang="en-US" dirty="0" smtClean="0"/>
              <a:t>:</a:t>
            </a:r>
            <a:endParaRPr lang="en-US" dirty="0"/>
          </a:p>
        </p:txBody>
      </p:sp>
    </p:spTree>
    <p:extLst>
      <p:ext uri="{BB962C8B-B14F-4D97-AF65-F5344CB8AC3E}">
        <p14:creationId xmlns:p14="http://schemas.microsoft.com/office/powerpoint/2010/main" val="204303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77500" lnSpcReduction="20000"/>
          </a:bodyPr>
          <a:lstStyle/>
          <a:p>
            <a:pPr marL="0" indent="0">
              <a:lnSpc>
                <a:spcPct val="120000"/>
              </a:lnSpc>
              <a:buNone/>
            </a:pPr>
            <a:r>
              <a:rPr lang="en-US" dirty="0" err="1" smtClean="0"/>
              <a:t>Một</a:t>
            </a:r>
            <a:r>
              <a:rPr lang="en-US" dirty="0" smtClean="0"/>
              <a:t> </a:t>
            </a:r>
            <a:r>
              <a:rPr lang="en-US" dirty="0" err="1"/>
              <a:t>vai</a:t>
            </a:r>
            <a:r>
              <a:rPr lang="en-US" dirty="0"/>
              <a:t> </a:t>
            </a:r>
            <a:r>
              <a:rPr lang="en-US" dirty="0" err="1"/>
              <a:t>trò</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cấp</a:t>
            </a:r>
            <a:r>
              <a:rPr lang="en-US" dirty="0"/>
              <a:t> </a:t>
            </a:r>
            <a:r>
              <a:rPr lang="en-US" dirty="0" err="1"/>
              <a:t>các</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hoặc</a:t>
            </a:r>
            <a:r>
              <a:rPr lang="en-US" dirty="0"/>
              <a:t> </a:t>
            </a:r>
            <a:r>
              <a:rPr lang="en-US" dirty="0" err="1"/>
              <a:t>quyền</a:t>
            </a:r>
            <a:r>
              <a:rPr lang="en-US" dirty="0"/>
              <a:t> </a:t>
            </a:r>
            <a:r>
              <a:rPr lang="en-US" dirty="0" err="1"/>
              <a:t>đối</a:t>
            </a:r>
            <a:r>
              <a:rPr lang="en-US" dirty="0"/>
              <a:t> </a:t>
            </a:r>
            <a:r>
              <a:rPr lang="en-US" dirty="0" err="1"/>
              <a:t>tượng</a:t>
            </a:r>
            <a:r>
              <a:rPr lang="en-US" dirty="0"/>
              <a:t>.</a:t>
            </a:r>
          </a:p>
          <a:p>
            <a:pPr marL="0" indent="0">
              <a:lnSpc>
                <a:spcPct val="120000"/>
              </a:lnSpc>
              <a:buNone/>
            </a:pPr>
            <a:r>
              <a:rPr lang="en-US" dirty="0" err="1" smtClean="0"/>
              <a:t>Bất</a:t>
            </a:r>
            <a:r>
              <a:rPr lang="en-US" dirty="0" smtClean="0"/>
              <a:t> </a:t>
            </a:r>
            <a:r>
              <a:rPr lang="en-US" dirty="0" err="1"/>
              <a:t>kỳ</a:t>
            </a:r>
            <a:r>
              <a:rPr lang="en-US" dirty="0"/>
              <a:t> </a:t>
            </a:r>
            <a:r>
              <a:rPr lang="en-US" dirty="0" err="1"/>
              <a:t>vai</a:t>
            </a:r>
            <a:r>
              <a:rPr lang="en-US" dirty="0"/>
              <a:t> </a:t>
            </a:r>
            <a:r>
              <a:rPr lang="en-US" dirty="0" err="1"/>
              <a:t>trò</a:t>
            </a:r>
            <a:r>
              <a:rPr lang="en-US" dirty="0"/>
              <a:t> </a:t>
            </a:r>
            <a:r>
              <a:rPr lang="en-US" dirty="0" err="1"/>
              <a:t>nào</a:t>
            </a:r>
            <a:r>
              <a:rPr lang="en-US" dirty="0"/>
              <a:t> </a:t>
            </a:r>
            <a:r>
              <a:rPr lang="en-US" dirty="0" err="1"/>
              <a:t>cũng</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cấp</a:t>
            </a:r>
            <a:r>
              <a:rPr lang="en-US" dirty="0"/>
              <a:t> </a:t>
            </a:r>
            <a:r>
              <a:rPr lang="en-US" dirty="0" err="1"/>
              <a:t>đến</a:t>
            </a:r>
            <a:r>
              <a:rPr lang="en-US" dirty="0"/>
              <a:t> </a:t>
            </a:r>
            <a:r>
              <a:rPr lang="en-US" dirty="0" err="1"/>
              <a:t>bất</a:t>
            </a:r>
            <a:r>
              <a:rPr lang="en-US" dirty="0"/>
              <a:t> </a:t>
            </a:r>
            <a:r>
              <a:rPr lang="en-US" dirty="0" err="1"/>
              <a:t>kỳ</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người</a:t>
            </a:r>
            <a:r>
              <a:rPr lang="en-US" dirty="0"/>
              <a:t> </a:t>
            </a:r>
            <a:r>
              <a:rPr lang="en-US" dirty="0" err="1"/>
              <a:t>dùng</a:t>
            </a:r>
            <a:r>
              <a:rPr lang="en-US" dirty="0"/>
              <a:t>.</a:t>
            </a:r>
          </a:p>
          <a:p>
            <a:pPr marL="0" indent="0">
              <a:lnSpc>
                <a:spcPct val="120000"/>
              </a:lnSpc>
              <a:buNone/>
            </a:pPr>
            <a:r>
              <a:rPr lang="en-US" dirty="0" err="1"/>
              <a:t>Mỗi</a:t>
            </a:r>
            <a:r>
              <a:rPr lang="en-US" dirty="0"/>
              <a:t> </a:t>
            </a:r>
            <a:r>
              <a:rPr lang="en-US" dirty="0" err="1"/>
              <a:t>vai</a:t>
            </a:r>
            <a:r>
              <a:rPr lang="en-US" dirty="0"/>
              <a:t> </a:t>
            </a:r>
            <a:r>
              <a:rPr lang="en-US" dirty="0" err="1"/>
              <a:t>trò</a:t>
            </a:r>
            <a:r>
              <a:rPr lang="en-US" dirty="0"/>
              <a:t> </a:t>
            </a:r>
            <a:r>
              <a:rPr lang="en-US" dirty="0" err="1"/>
              <a:t>cấp</a:t>
            </a:r>
            <a:r>
              <a:rPr lang="en-US" dirty="0"/>
              <a:t> </a:t>
            </a:r>
            <a:r>
              <a:rPr lang="en-US" dirty="0" err="1"/>
              <a:t>cho</a:t>
            </a:r>
            <a:r>
              <a:rPr lang="en-US" dirty="0"/>
              <a:t> </a:t>
            </a:r>
            <a:r>
              <a:rPr lang="en-US" dirty="0" err="1"/>
              <a:t>một</a:t>
            </a:r>
            <a:r>
              <a:rPr lang="en-US" dirty="0"/>
              <a:t> </a:t>
            </a:r>
            <a:r>
              <a:rPr lang="en-US" dirty="0" err="1"/>
              <a:t>người</a:t>
            </a:r>
            <a:r>
              <a:rPr lang="en-US" dirty="0"/>
              <a:t> </a:t>
            </a:r>
            <a:r>
              <a:rPr lang="en-US" dirty="0" err="1"/>
              <a:t>dùng,ở</a:t>
            </a:r>
            <a:r>
              <a:rPr lang="en-US" dirty="0"/>
              <a:t> </a:t>
            </a:r>
            <a:r>
              <a:rPr lang="en-US" dirty="0" err="1"/>
              <a:t>thời</a:t>
            </a:r>
            <a:r>
              <a:rPr lang="en-US" dirty="0"/>
              <a:t> </a:t>
            </a:r>
            <a:r>
              <a:rPr lang="en-US" dirty="0" err="1"/>
              <a:t>điểm</a:t>
            </a:r>
            <a:r>
              <a:rPr lang="en-US" dirty="0"/>
              <a:t> </a:t>
            </a:r>
            <a:r>
              <a:rPr lang="en-US" dirty="0" err="1"/>
              <a:t>đó</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smtClean="0"/>
              <a:t>kích</a:t>
            </a:r>
            <a:r>
              <a:rPr lang="en-US" dirty="0" smtClean="0"/>
              <a:t> </a:t>
            </a:r>
            <a:r>
              <a:rPr lang="en-US" dirty="0" err="1" smtClean="0"/>
              <a:t>hoạt</a:t>
            </a:r>
            <a:r>
              <a:rPr lang="en-US" dirty="0" smtClean="0"/>
              <a:t> </a:t>
            </a:r>
            <a:r>
              <a:rPr lang="en-US" dirty="0" err="1"/>
              <a:t>hoặc</a:t>
            </a:r>
            <a:r>
              <a:rPr lang="en-US" dirty="0"/>
              <a:t> </a:t>
            </a:r>
            <a:r>
              <a:rPr lang="en-US" dirty="0" err="1"/>
              <a:t>được</a:t>
            </a:r>
            <a:r>
              <a:rPr lang="en-US" dirty="0"/>
              <a:t> </a:t>
            </a:r>
            <a:r>
              <a:rPr lang="en-US" dirty="0" err="1" smtClean="0"/>
              <a:t>vô</a:t>
            </a:r>
            <a:r>
              <a:rPr lang="en-US" dirty="0" smtClean="0"/>
              <a:t> </a:t>
            </a:r>
            <a:r>
              <a:rPr lang="en-US" dirty="0" err="1" smtClean="0"/>
              <a:t>hiệu</a:t>
            </a:r>
            <a:r>
              <a:rPr lang="en-US" dirty="0" smtClean="0"/>
              <a:t> </a:t>
            </a:r>
            <a:r>
              <a:rPr lang="en-US" dirty="0" err="1" smtClean="0"/>
              <a:t>hóa</a:t>
            </a:r>
            <a:r>
              <a:rPr lang="en-US" dirty="0" smtClean="0"/>
              <a:t>.</a:t>
            </a:r>
          </a:p>
          <a:p>
            <a:pPr marL="0" indent="0">
              <a:lnSpc>
                <a:spcPct val="120000"/>
              </a:lnSpc>
              <a:buNone/>
            </a:pPr>
            <a:r>
              <a:rPr lang="en-US" dirty="0" err="1"/>
              <a:t>Một</a:t>
            </a:r>
            <a:r>
              <a:rPr lang="en-US" dirty="0"/>
              <a:t> </a:t>
            </a:r>
            <a:r>
              <a:rPr lang="en-US" dirty="0" err="1"/>
              <a:t>vai</a:t>
            </a:r>
            <a:r>
              <a:rPr lang="en-US" dirty="0"/>
              <a:t> </a:t>
            </a:r>
            <a:r>
              <a:rPr lang="en-US" dirty="0" err="1"/>
              <a:t>trò</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cấp</a:t>
            </a:r>
            <a:r>
              <a:rPr lang="en-US" dirty="0"/>
              <a:t> </a:t>
            </a:r>
            <a:r>
              <a:rPr lang="en-US" dirty="0" err="1"/>
              <a:t>cho</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smtClean="0"/>
              <a:t>khác</a:t>
            </a:r>
            <a:endParaRPr lang="en-US" dirty="0" smtClean="0"/>
          </a:p>
          <a:p>
            <a:pPr marL="0" indent="0">
              <a:lnSpc>
                <a:spcPct val="120000"/>
              </a:lnSpc>
              <a:buNone/>
            </a:pPr>
            <a:r>
              <a:rPr lang="en-US" dirty="0" err="1"/>
              <a:t>Nếu</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không</a:t>
            </a:r>
            <a:r>
              <a:rPr lang="en-US" dirty="0"/>
              <a:t> </a:t>
            </a:r>
            <a:r>
              <a:rPr lang="en-US" dirty="0" err="1"/>
              <a:t>được</a:t>
            </a:r>
            <a:r>
              <a:rPr lang="en-US" dirty="0"/>
              <a:t> </a:t>
            </a:r>
            <a:r>
              <a:rPr lang="en-US" dirty="0" err="1"/>
              <a:t>xác</a:t>
            </a:r>
            <a:r>
              <a:rPr lang="en-US" dirty="0"/>
              <a:t> </a:t>
            </a:r>
            <a:r>
              <a:rPr lang="en-US" dirty="0" err="1"/>
              <a:t>thực</a:t>
            </a:r>
            <a:r>
              <a:rPr lang="en-US" dirty="0"/>
              <a:t> </a:t>
            </a:r>
            <a:r>
              <a:rPr lang="en-US" dirty="0" err="1"/>
              <a:t>bằng</a:t>
            </a:r>
            <a:r>
              <a:rPr lang="en-US" dirty="0"/>
              <a:t> </a:t>
            </a:r>
            <a:r>
              <a:rPr lang="en-US" dirty="0" err="1"/>
              <a:t>mật</a:t>
            </a:r>
            <a:r>
              <a:rPr lang="en-US" dirty="0"/>
              <a:t> </a:t>
            </a:r>
            <a:r>
              <a:rPr lang="en-US" dirty="0" err="1"/>
              <a:t>khẩu</a:t>
            </a:r>
            <a:r>
              <a:rPr lang="en-US" dirty="0"/>
              <a:t> </a:t>
            </a:r>
            <a:r>
              <a:rPr lang="en-US" dirty="0" err="1"/>
              <a:t>hoặc</a:t>
            </a:r>
            <a:r>
              <a:rPr lang="en-US" dirty="0"/>
              <a:t> </a:t>
            </a:r>
            <a:r>
              <a:rPr lang="en-US" dirty="0" err="1"/>
              <a:t>không</a:t>
            </a:r>
            <a:r>
              <a:rPr lang="en-US" dirty="0"/>
              <a:t> </a:t>
            </a:r>
            <a:r>
              <a:rPr lang="en-US" dirty="0" err="1"/>
              <a:t>phải</a:t>
            </a:r>
            <a:r>
              <a:rPr lang="en-US" dirty="0"/>
              <a:t> </a:t>
            </a:r>
            <a:r>
              <a:rPr lang="en-US" dirty="0" err="1"/>
              <a:t>là</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bảo</a:t>
            </a:r>
            <a:r>
              <a:rPr lang="en-US" dirty="0"/>
              <a:t> </a:t>
            </a:r>
            <a:r>
              <a:rPr lang="en-US" dirty="0" err="1"/>
              <a:t>mật</a:t>
            </a:r>
            <a:r>
              <a:rPr lang="en-US" dirty="0"/>
              <a:t> </a:t>
            </a:r>
            <a:r>
              <a:rPr lang="en-US" dirty="0" err="1"/>
              <a:t>ứng</a:t>
            </a:r>
            <a:r>
              <a:rPr lang="en-US" dirty="0"/>
              <a:t> </a:t>
            </a:r>
            <a:r>
              <a:rPr lang="en-US" dirty="0" err="1"/>
              <a:t>dụng</a:t>
            </a:r>
            <a:r>
              <a:rPr lang="en-US" dirty="0"/>
              <a:t>, </a:t>
            </a:r>
            <a:r>
              <a:rPr lang="en-US" dirty="0" err="1"/>
              <a:t>thì</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cấp</a:t>
            </a:r>
            <a:r>
              <a:rPr lang="en-US" dirty="0"/>
              <a:t> </a:t>
            </a:r>
            <a:r>
              <a:rPr lang="en-US" dirty="0" err="1"/>
              <a:t>vai</a:t>
            </a:r>
            <a:r>
              <a:rPr lang="en-US" dirty="0"/>
              <a:t> </a:t>
            </a:r>
            <a:r>
              <a:rPr lang="en-US" dirty="0" err="1"/>
              <a:t>trò</a:t>
            </a:r>
            <a:r>
              <a:rPr lang="en-US" dirty="0"/>
              <a:t> </a:t>
            </a:r>
            <a:r>
              <a:rPr lang="en-US" dirty="0" err="1"/>
              <a:t>đó</a:t>
            </a:r>
            <a:r>
              <a:rPr lang="en-US" dirty="0"/>
              <a:t> </a:t>
            </a:r>
            <a:r>
              <a:rPr lang="en-US" dirty="0" err="1"/>
              <a:t>gián</a:t>
            </a:r>
            <a:r>
              <a:rPr lang="en-US" dirty="0"/>
              <a:t> </a:t>
            </a:r>
            <a:r>
              <a:rPr lang="en-US" dirty="0" err="1"/>
              <a:t>tiếp</a:t>
            </a:r>
            <a:r>
              <a:rPr lang="en-US" dirty="0"/>
              <a:t> </a:t>
            </a:r>
            <a:r>
              <a:rPr lang="en-US" dirty="0" err="1"/>
              <a:t>cho</a:t>
            </a:r>
            <a:r>
              <a:rPr lang="en-US" dirty="0"/>
              <a:t> </a:t>
            </a:r>
            <a:r>
              <a:rPr lang="en-US" dirty="0" err="1"/>
              <a:t>người</a:t>
            </a:r>
            <a:r>
              <a:rPr lang="en-US" dirty="0"/>
              <a:t> </a:t>
            </a:r>
            <a:r>
              <a:rPr lang="en-US" dirty="0" err="1"/>
              <a:t>dùng</a:t>
            </a:r>
            <a:r>
              <a:rPr lang="en-US" dirty="0"/>
              <a:t>. </a:t>
            </a:r>
            <a:endParaRPr lang="en-US" dirty="0" smtClean="0"/>
          </a:p>
          <a:p>
            <a:pPr marL="0" indent="0">
              <a:lnSpc>
                <a:spcPct val="120000"/>
              </a:lnSpc>
              <a:buNone/>
            </a:pPr>
            <a:r>
              <a:rPr lang="en-US" dirty="0" err="1"/>
              <a:t>Tùy</a:t>
            </a:r>
            <a:r>
              <a:rPr lang="en-US" dirty="0"/>
              <a:t> </a:t>
            </a:r>
            <a:r>
              <a:rPr lang="en-US" dirty="0" err="1"/>
              <a:t>chọn</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gán</a:t>
            </a:r>
            <a:r>
              <a:rPr lang="en-US" dirty="0"/>
              <a:t> </a:t>
            </a:r>
            <a:r>
              <a:rPr lang="en-US" dirty="0" err="1"/>
              <a:t>trực</a:t>
            </a:r>
            <a:r>
              <a:rPr lang="en-US" dirty="0"/>
              <a:t> </a:t>
            </a:r>
            <a:r>
              <a:rPr lang="en-US" dirty="0" err="1"/>
              <a:t>tiếp</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cho</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mặc</a:t>
            </a:r>
            <a:r>
              <a:rPr lang="en-US" dirty="0"/>
              <a:t> </a:t>
            </a:r>
            <a:r>
              <a:rPr lang="en-US" dirty="0" err="1"/>
              <a:t>định</a:t>
            </a:r>
            <a:r>
              <a:rPr lang="en-US" dirty="0"/>
              <a:t>. </a:t>
            </a:r>
            <a:endParaRPr lang="en-US" dirty="0" smtClean="0"/>
          </a:p>
          <a:p>
            <a:pPr marL="0" indent="0">
              <a:lnSpc>
                <a:spcPct val="120000"/>
              </a:lnSpc>
              <a:buNone/>
            </a:pPr>
            <a:r>
              <a:rPr lang="en-US" dirty="0" err="1"/>
              <a:t>Nếu</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xác</a:t>
            </a:r>
            <a:r>
              <a:rPr lang="en-US" dirty="0"/>
              <a:t> </a:t>
            </a:r>
            <a:r>
              <a:rPr lang="en-US" dirty="0" err="1"/>
              <a:t>thực</a:t>
            </a:r>
            <a:r>
              <a:rPr lang="en-US" dirty="0"/>
              <a:t> </a:t>
            </a:r>
            <a:r>
              <a:rPr lang="en-US" dirty="0" err="1"/>
              <a:t>bằng</a:t>
            </a:r>
            <a:r>
              <a:rPr lang="en-US" dirty="0"/>
              <a:t> </a:t>
            </a:r>
            <a:r>
              <a:rPr lang="en-US" dirty="0" err="1"/>
              <a:t>mật</a:t>
            </a:r>
            <a:r>
              <a:rPr lang="en-US" dirty="0"/>
              <a:t> </a:t>
            </a:r>
            <a:r>
              <a:rPr lang="en-US" dirty="0" err="1"/>
              <a:t>khẩu</a:t>
            </a:r>
            <a:r>
              <a:rPr lang="en-US" dirty="0"/>
              <a:t> </a:t>
            </a:r>
            <a:r>
              <a:rPr lang="en-US" dirty="0" err="1"/>
              <a:t>hoặc</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bảo</a:t>
            </a:r>
            <a:r>
              <a:rPr lang="en-US" dirty="0"/>
              <a:t> </a:t>
            </a:r>
            <a:r>
              <a:rPr lang="en-US" dirty="0" err="1"/>
              <a:t>mật</a:t>
            </a:r>
            <a:r>
              <a:rPr lang="en-US" dirty="0"/>
              <a:t> </a:t>
            </a:r>
            <a:r>
              <a:rPr lang="en-US" dirty="0" err="1"/>
              <a:t>ứng</a:t>
            </a:r>
            <a:r>
              <a:rPr lang="en-US" dirty="0"/>
              <a:t> </a:t>
            </a:r>
            <a:r>
              <a:rPr lang="en-US" dirty="0" err="1"/>
              <a:t>dụng</a:t>
            </a:r>
            <a:r>
              <a:rPr lang="en-US" dirty="0"/>
              <a:t>, </a:t>
            </a:r>
            <a:r>
              <a:rPr lang="en-US" dirty="0" err="1"/>
              <a:t>thì</a:t>
            </a:r>
            <a:r>
              <a:rPr lang="en-US" dirty="0"/>
              <a:t> </a:t>
            </a:r>
            <a:r>
              <a:rPr lang="en-US" dirty="0" err="1"/>
              <a:t>bạn</a:t>
            </a:r>
            <a:r>
              <a:rPr lang="en-US" dirty="0"/>
              <a:t> </a:t>
            </a:r>
            <a:r>
              <a:rPr lang="en-US" dirty="0" err="1"/>
              <a:t>không</a:t>
            </a:r>
            <a:r>
              <a:rPr lang="en-US" dirty="0"/>
              <a:t> </a:t>
            </a:r>
            <a:r>
              <a:rPr lang="en-US" dirty="0" err="1"/>
              <a:t>thể</a:t>
            </a:r>
            <a:r>
              <a:rPr lang="en-US" dirty="0"/>
              <a:t> </a:t>
            </a:r>
            <a:r>
              <a:rPr lang="en-US" dirty="0" err="1"/>
              <a:t>cấp</a:t>
            </a:r>
            <a:r>
              <a:rPr lang="en-US" dirty="0"/>
              <a:t> </a:t>
            </a:r>
            <a:r>
              <a:rPr lang="en-US" dirty="0" err="1"/>
              <a:t>nó</a:t>
            </a:r>
            <a:r>
              <a:rPr lang="en-US" dirty="0"/>
              <a:t> </a:t>
            </a:r>
            <a:r>
              <a:rPr lang="en-US" dirty="0" err="1"/>
              <a:t>một</a:t>
            </a:r>
            <a:r>
              <a:rPr lang="en-US" dirty="0"/>
              <a:t> </a:t>
            </a:r>
            <a:r>
              <a:rPr lang="en-US" dirty="0" err="1"/>
              <a:t>cách</a:t>
            </a:r>
            <a:r>
              <a:rPr lang="en-US" dirty="0"/>
              <a:t> </a:t>
            </a:r>
            <a:r>
              <a:rPr lang="en-US" dirty="0" err="1"/>
              <a:t>gián</a:t>
            </a:r>
            <a:r>
              <a:rPr lang="en-US" dirty="0"/>
              <a:t> </a:t>
            </a:r>
            <a:r>
              <a:rPr lang="en-US" dirty="0" err="1"/>
              <a:t>tiếp</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cũng</a:t>
            </a:r>
            <a:r>
              <a:rPr lang="en-US" dirty="0"/>
              <a:t> </a:t>
            </a:r>
            <a:r>
              <a:rPr lang="en-US" dirty="0" err="1"/>
              <a:t>như</a:t>
            </a:r>
            <a:r>
              <a:rPr lang="en-US" dirty="0"/>
              <a:t> </a:t>
            </a:r>
            <a:r>
              <a:rPr lang="en-US" dirty="0" err="1"/>
              <a:t>bạn</a:t>
            </a:r>
            <a:r>
              <a:rPr lang="en-US" dirty="0"/>
              <a:t> </a:t>
            </a:r>
            <a:r>
              <a:rPr lang="en-US" dirty="0" err="1"/>
              <a:t>cũng</a:t>
            </a:r>
            <a:r>
              <a:rPr lang="en-US" dirty="0"/>
              <a:t> </a:t>
            </a:r>
            <a:r>
              <a:rPr lang="en-US" dirty="0" err="1"/>
              <a:t>không</a:t>
            </a:r>
            <a:r>
              <a:rPr lang="en-US" dirty="0"/>
              <a:t> </a:t>
            </a:r>
            <a:r>
              <a:rPr lang="en-US" dirty="0" err="1"/>
              <a:t>thể</a:t>
            </a:r>
            <a:r>
              <a:rPr lang="en-US" dirty="0"/>
              <a:t> </a:t>
            </a:r>
            <a:r>
              <a:rPr lang="en-US" dirty="0" err="1"/>
              <a:t>để</a:t>
            </a:r>
            <a:r>
              <a:rPr lang="en-US" dirty="0"/>
              <a:t> </a:t>
            </a:r>
            <a:r>
              <a:rPr lang="en-US" dirty="0" err="1"/>
              <a:t>nó</a:t>
            </a:r>
            <a:r>
              <a:rPr lang="en-US" dirty="0"/>
              <a:t> </a:t>
            </a:r>
            <a:r>
              <a:rPr lang="en-US" dirty="0" err="1"/>
              <a:t>là</a:t>
            </a:r>
            <a:r>
              <a:rPr lang="en-US" dirty="0"/>
              <a:t> </a:t>
            </a:r>
            <a:r>
              <a:rPr lang="en-US" dirty="0" err="1"/>
              <a:t>vai</a:t>
            </a:r>
            <a:r>
              <a:rPr lang="en-US" dirty="0"/>
              <a:t> </a:t>
            </a:r>
            <a:r>
              <a:rPr lang="en-US" dirty="0" err="1"/>
              <a:t>trò</a:t>
            </a:r>
            <a:r>
              <a:rPr lang="en-US" dirty="0"/>
              <a:t> </a:t>
            </a:r>
            <a:r>
              <a:rPr lang="en-US" dirty="0" err="1"/>
              <a:t>mặc</a:t>
            </a:r>
            <a:r>
              <a:rPr lang="en-US" dirty="0"/>
              <a:t> </a:t>
            </a:r>
            <a:r>
              <a:rPr lang="en-US" dirty="0" err="1"/>
              <a:t>định</a:t>
            </a:r>
            <a:endParaRPr lang="en-US" dirty="0" smtClean="0"/>
          </a:p>
          <a:p>
            <a:pPr marL="0" indent="0">
              <a:lnSpc>
                <a:spcPct val="120000"/>
              </a:lnSpc>
              <a:buNone/>
            </a:pPr>
            <a:endParaRPr lang="en-US" dirty="0"/>
          </a:p>
        </p:txBody>
      </p:sp>
    </p:spTree>
    <p:extLst>
      <p:ext uri="{BB962C8B-B14F-4D97-AF65-F5344CB8AC3E}">
        <p14:creationId xmlns:p14="http://schemas.microsoft.com/office/powerpoint/2010/main" val="20056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pPr>
              <a:lnSpc>
                <a:spcPct val="120000"/>
              </a:lnSpc>
            </a:pPr>
            <a:r>
              <a:rPr lang="en-US" b="1" dirty="0"/>
              <a:t>Properties of Roles and Why They Are Advantageous</a:t>
            </a:r>
          </a:p>
          <a:p>
            <a:pPr marL="0" indent="0">
              <a:lnSpc>
                <a:spcPct val="120000"/>
              </a:lnSpc>
              <a:buNone/>
            </a:pPr>
            <a:endParaRPr lang="en-US" dirty="0"/>
          </a:p>
        </p:txBody>
      </p:sp>
      <p:pic>
        <p:nvPicPr>
          <p:cNvPr id="3" name="Picture 2"/>
          <p:cNvPicPr>
            <a:picLocks noChangeAspect="1"/>
          </p:cNvPicPr>
          <p:nvPr/>
        </p:nvPicPr>
        <p:blipFill>
          <a:blip r:embed="rId3"/>
          <a:stretch>
            <a:fillRect/>
          </a:stretch>
        </p:blipFill>
        <p:spPr>
          <a:xfrm>
            <a:off x="2853690" y="2660649"/>
            <a:ext cx="6176010" cy="4197351"/>
          </a:xfrm>
          <a:prstGeom prst="rect">
            <a:avLst/>
          </a:prstGeom>
        </p:spPr>
      </p:pic>
    </p:spTree>
    <p:extLst>
      <p:ext uri="{BB962C8B-B14F-4D97-AF65-F5344CB8AC3E}">
        <p14:creationId xmlns:p14="http://schemas.microsoft.com/office/powerpoint/2010/main" val="220210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77500" lnSpcReduction="20000"/>
          </a:bodyPr>
          <a:lstStyle/>
          <a:p>
            <a:r>
              <a:rPr lang="en-US" dirty="0"/>
              <a:t>Common Uses of </a:t>
            </a:r>
            <a:r>
              <a:rPr lang="en-US" dirty="0" smtClean="0"/>
              <a:t>Roles</a:t>
            </a:r>
          </a:p>
          <a:p>
            <a:pPr marL="0" indent="0">
              <a:buNone/>
            </a:pPr>
            <a:r>
              <a:rPr lang="en-US" dirty="0" err="1"/>
              <a:t>Nhìn</a:t>
            </a:r>
            <a:r>
              <a:rPr lang="en-US" dirty="0"/>
              <a:t> </a:t>
            </a:r>
            <a:r>
              <a:rPr lang="en-US" dirty="0" err="1"/>
              <a:t>nhung</a:t>
            </a:r>
            <a:r>
              <a:rPr lang="en-US" b="1" dirty="0"/>
              <a:t>,</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tạo</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để</a:t>
            </a:r>
            <a:r>
              <a:rPr lang="en-US" dirty="0"/>
              <a:t> </a:t>
            </a:r>
            <a:r>
              <a:rPr lang="en-US" dirty="0" err="1"/>
              <a:t>phục</a:t>
            </a:r>
            <a:r>
              <a:rPr lang="en-US" dirty="0"/>
              <a:t> </a:t>
            </a:r>
            <a:r>
              <a:rPr lang="en-US" dirty="0" err="1"/>
              <a:t>vụ</a:t>
            </a:r>
            <a:r>
              <a:rPr lang="en-US" dirty="0"/>
              <a:t> </a:t>
            </a:r>
            <a:r>
              <a:rPr lang="en-US" dirty="0" err="1"/>
              <a:t>một</a:t>
            </a:r>
            <a:r>
              <a:rPr lang="en-US" dirty="0"/>
              <a:t> </a:t>
            </a:r>
            <a:r>
              <a:rPr lang="en-US" dirty="0" err="1"/>
              <a:t>trong</a:t>
            </a:r>
            <a:r>
              <a:rPr lang="en-US" dirty="0"/>
              <a:t> </a:t>
            </a:r>
            <a:r>
              <a:rPr lang="en-US" dirty="0" err="1"/>
              <a:t>hai</a:t>
            </a:r>
            <a:r>
              <a:rPr lang="en-US" dirty="0"/>
              <a:t> </a:t>
            </a:r>
            <a:r>
              <a:rPr lang="en-US" dirty="0" err="1"/>
              <a:t>mục</a:t>
            </a:r>
            <a:r>
              <a:rPr lang="en-US" dirty="0"/>
              <a:t> </a:t>
            </a:r>
            <a:r>
              <a:rPr lang="en-US" dirty="0" err="1"/>
              <a:t>đích</a:t>
            </a:r>
            <a:r>
              <a:rPr lang="en-US" dirty="0"/>
              <a:t> </a:t>
            </a:r>
            <a:r>
              <a:rPr lang="en-US" dirty="0" err="1"/>
              <a:t>sau</a:t>
            </a:r>
            <a:r>
              <a:rPr lang="en-US" dirty="0"/>
              <a:t>:</a:t>
            </a:r>
          </a:p>
          <a:p>
            <a:pPr lvl="1"/>
            <a:r>
              <a:rPr lang="en-US" dirty="0" err="1"/>
              <a:t>Để</a:t>
            </a:r>
            <a:r>
              <a:rPr lang="en-US" dirty="0"/>
              <a:t> </a:t>
            </a:r>
            <a:r>
              <a:rPr lang="en-US" dirty="0" err="1"/>
              <a:t>quản</a:t>
            </a:r>
            <a:r>
              <a:rPr lang="en-US" dirty="0"/>
              <a:t> </a:t>
            </a:r>
            <a:r>
              <a:rPr lang="en-US" dirty="0" err="1"/>
              <a:t>lý</a:t>
            </a:r>
            <a:r>
              <a:rPr lang="en-US" dirty="0"/>
              <a:t> </a:t>
            </a:r>
            <a:r>
              <a:rPr lang="en-US" dirty="0" err="1"/>
              <a:t>các</a:t>
            </a:r>
            <a:r>
              <a:rPr lang="en-US" dirty="0"/>
              <a:t> </a:t>
            </a:r>
            <a:r>
              <a:rPr lang="en-US" dirty="0" err="1"/>
              <a:t>quyền</a:t>
            </a:r>
            <a:r>
              <a:rPr lang="en-US" dirty="0"/>
              <a:t> </a:t>
            </a:r>
            <a:r>
              <a:rPr lang="en-US" dirty="0" err="1"/>
              <a:t>đối</a:t>
            </a:r>
            <a:r>
              <a:rPr lang="en-US" dirty="0"/>
              <a:t> </a:t>
            </a:r>
            <a:r>
              <a:rPr lang="en-US" dirty="0" err="1"/>
              <a:t>với</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ứng</a:t>
            </a:r>
            <a:r>
              <a:rPr lang="en-US" dirty="0"/>
              <a:t> </a:t>
            </a:r>
            <a:r>
              <a:rPr lang="en-US" dirty="0" err="1"/>
              <a:t>dụng</a:t>
            </a:r>
            <a:r>
              <a:rPr lang="en-US" dirty="0"/>
              <a:t> </a:t>
            </a:r>
          </a:p>
          <a:p>
            <a:pPr lvl="1"/>
            <a:r>
              <a:rPr lang="en-US" dirty="0" err="1" smtClean="0"/>
              <a:t>Để</a:t>
            </a:r>
            <a:r>
              <a:rPr lang="en-US" dirty="0" smtClean="0"/>
              <a:t> </a:t>
            </a:r>
            <a:r>
              <a:rPr lang="en-US" dirty="0" err="1" smtClean="0"/>
              <a:t>quản</a:t>
            </a:r>
            <a:r>
              <a:rPr lang="en-US" dirty="0" smtClean="0"/>
              <a:t> </a:t>
            </a:r>
            <a:r>
              <a:rPr lang="en-US" dirty="0" err="1" smtClean="0"/>
              <a:t>lý</a:t>
            </a:r>
            <a:r>
              <a:rPr lang="en-US" dirty="0" smtClean="0"/>
              <a:t> </a:t>
            </a:r>
            <a:r>
              <a:rPr lang="en-US" dirty="0" err="1" smtClean="0"/>
              <a:t>các</a:t>
            </a:r>
            <a:r>
              <a:rPr lang="en-US" dirty="0" smtClean="0"/>
              <a:t> </a:t>
            </a:r>
            <a:r>
              <a:rPr lang="en-US" dirty="0" err="1" smtClean="0"/>
              <a:t>quyền</a:t>
            </a:r>
            <a:r>
              <a:rPr lang="en-US" dirty="0" smtClean="0"/>
              <a:t> </a:t>
            </a:r>
            <a:r>
              <a:rPr lang="en-US" dirty="0" err="1" smtClean="0"/>
              <a:t>dối</a:t>
            </a:r>
            <a:r>
              <a:rPr lang="en-US" dirty="0" smtClean="0"/>
              <a:t> </a:t>
            </a:r>
            <a:r>
              <a:rPr lang="en-US" dirty="0" err="1" smtClean="0"/>
              <a:t>với</a:t>
            </a:r>
            <a:r>
              <a:rPr lang="en-US" dirty="0" smtClean="0"/>
              <a:t> </a:t>
            </a:r>
            <a:r>
              <a:rPr lang="en-US" dirty="0" err="1" smtClean="0"/>
              <a:t>một</a:t>
            </a:r>
            <a:r>
              <a:rPr lang="en-US" dirty="0" smtClean="0"/>
              <a:t> </a:t>
            </a:r>
            <a:r>
              <a:rPr lang="en-US" dirty="0" err="1" smtClean="0"/>
              <a:t>nhóm</a:t>
            </a:r>
            <a:r>
              <a:rPr lang="en-US" dirty="0" smtClean="0"/>
              <a:t> </a:t>
            </a:r>
            <a:r>
              <a:rPr lang="en-US" dirty="0" err="1" smtClean="0"/>
              <a:t>người</a:t>
            </a:r>
            <a:r>
              <a:rPr lang="en-US" dirty="0" smtClean="0"/>
              <a:t> </a:t>
            </a:r>
            <a:r>
              <a:rPr lang="en-US" dirty="0" err="1" smtClean="0"/>
              <a:t>dùng</a:t>
            </a:r>
            <a:r>
              <a:rPr lang="en-US" dirty="0" smtClean="0"/>
              <a:t> </a:t>
            </a:r>
          </a:p>
          <a:p>
            <a:pPr marL="0" indent="0">
              <a:lnSpc>
                <a:spcPct val="120000"/>
              </a:lnSpc>
              <a:buNone/>
            </a:pPr>
            <a:r>
              <a:rPr lang="en-US" b="1" dirty="0"/>
              <a:t>Common Uses of Application Roles </a:t>
            </a:r>
            <a:r>
              <a:rPr lang="en-US" dirty="0" err="1"/>
              <a:t>Cấp</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ứng</a:t>
            </a:r>
            <a:r>
              <a:rPr lang="en-US" dirty="0"/>
              <a:t> </a:t>
            </a:r>
            <a:r>
              <a:rPr lang="en-US" dirty="0" err="1"/>
              <a:t>dụng</a:t>
            </a:r>
            <a:r>
              <a:rPr lang="en-US" dirty="0"/>
              <a:t> </a:t>
            </a:r>
            <a:r>
              <a:rPr lang="en-US" dirty="0" err="1"/>
              <a:t>với</a:t>
            </a:r>
            <a:r>
              <a:rPr lang="en-US" dirty="0"/>
              <a:t> </a:t>
            </a:r>
            <a:r>
              <a:rPr lang="en-US" dirty="0" err="1"/>
              <a:t>mọi</a:t>
            </a:r>
            <a:r>
              <a:rPr lang="en-US" dirty="0"/>
              <a:t> </a:t>
            </a:r>
            <a:r>
              <a:rPr lang="en-US" dirty="0" err="1"/>
              <a:t>quyền</a:t>
            </a:r>
            <a:r>
              <a:rPr lang="en-US" dirty="0"/>
              <a:t> </a:t>
            </a:r>
            <a:r>
              <a:rPr lang="en-US" dirty="0" err="1"/>
              <a:t>cần</a:t>
            </a:r>
            <a:r>
              <a:rPr lang="en-US" dirty="0"/>
              <a:t> </a:t>
            </a:r>
            <a:r>
              <a:rPr lang="en-US" dirty="0" err="1"/>
              <a:t>thiết</a:t>
            </a:r>
            <a:r>
              <a:rPr lang="en-US" dirty="0"/>
              <a:t> </a:t>
            </a:r>
            <a:r>
              <a:rPr lang="en-US" dirty="0" err="1"/>
              <a:t>để</a:t>
            </a:r>
            <a:r>
              <a:rPr lang="en-US" dirty="0"/>
              <a:t> </a:t>
            </a:r>
            <a:r>
              <a:rPr lang="en-US" dirty="0" err="1"/>
              <a:t>chạy</a:t>
            </a:r>
            <a:r>
              <a:rPr lang="en-US" dirty="0"/>
              <a:t> </a:t>
            </a:r>
            <a:r>
              <a:rPr lang="en-US" dirty="0" err="1"/>
              <a:t>một</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ứng</a:t>
            </a:r>
            <a:r>
              <a:rPr lang="en-US" dirty="0"/>
              <a:t> </a:t>
            </a:r>
            <a:r>
              <a:rPr lang="en-US" dirty="0" err="1"/>
              <a:t>dụng</a:t>
            </a:r>
            <a:r>
              <a:rPr lang="en-US" dirty="0"/>
              <a:t> </a:t>
            </a:r>
            <a:r>
              <a:rPr lang="en-US" dirty="0" err="1"/>
              <a:t>cho</a:t>
            </a:r>
            <a:r>
              <a:rPr lang="en-US" dirty="0"/>
              <a:t> </a:t>
            </a:r>
            <a:r>
              <a:rPr lang="en-US" dirty="0" err="1"/>
              <a:t>trước</a:t>
            </a:r>
            <a:r>
              <a:rPr lang="en-US" dirty="0"/>
              <a:t>. </a:t>
            </a:r>
            <a:r>
              <a:rPr lang="en-US" dirty="0" err="1"/>
              <a:t>Sau</a:t>
            </a:r>
            <a:r>
              <a:rPr lang="en-US" dirty="0"/>
              <a:t> </a:t>
            </a:r>
            <a:r>
              <a:rPr lang="en-US" dirty="0" err="1"/>
              <a:t>đó</a:t>
            </a:r>
            <a:r>
              <a:rPr lang="en-US" dirty="0"/>
              <a:t>, </a:t>
            </a:r>
            <a:r>
              <a:rPr lang="en-US" dirty="0" err="1"/>
              <a:t>Cấp</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bảo</a:t>
            </a:r>
            <a:r>
              <a:rPr lang="en-US" dirty="0"/>
              <a:t> </a:t>
            </a:r>
            <a:r>
              <a:rPr lang="en-US" dirty="0" err="1"/>
              <a:t>mật</a:t>
            </a:r>
            <a:r>
              <a:rPr lang="en-US" dirty="0"/>
              <a:t> </a:t>
            </a:r>
            <a:r>
              <a:rPr lang="en-US" dirty="0" err="1"/>
              <a:t>ứng</a:t>
            </a:r>
            <a:r>
              <a:rPr lang="en-US" dirty="0"/>
              <a:t> </a:t>
            </a:r>
            <a:r>
              <a:rPr lang="en-US" dirty="0" err="1"/>
              <a:t>dụng</a:t>
            </a:r>
            <a:r>
              <a:rPr lang="en-US" dirty="0"/>
              <a:t> </a:t>
            </a:r>
            <a:r>
              <a:rPr lang="en-US" dirty="0" err="1"/>
              <a:t>cho</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khác</a:t>
            </a:r>
            <a:r>
              <a:rPr lang="en-US" dirty="0"/>
              <a:t> </a:t>
            </a:r>
            <a:r>
              <a:rPr lang="en-US" dirty="0" err="1"/>
              <a:t>hoặc</a:t>
            </a:r>
            <a:r>
              <a:rPr lang="en-US" dirty="0"/>
              <a:t> </a:t>
            </a:r>
            <a:r>
              <a:rPr lang="en-US" dirty="0" err="1"/>
              <a:t>cho</a:t>
            </a:r>
            <a:r>
              <a:rPr lang="en-US" dirty="0"/>
              <a:t> </a:t>
            </a:r>
            <a:r>
              <a:rPr lang="en-US" dirty="0" err="1"/>
              <a:t>các</a:t>
            </a:r>
            <a:r>
              <a:rPr lang="en-US" dirty="0"/>
              <a:t> </a:t>
            </a:r>
            <a:r>
              <a:rPr lang="en-US" dirty="0" err="1"/>
              <a:t>người</a:t>
            </a:r>
            <a:r>
              <a:rPr lang="en-US" dirty="0"/>
              <a:t> </a:t>
            </a:r>
            <a:r>
              <a:rPr lang="en-US" dirty="0" err="1"/>
              <a:t>dùng</a:t>
            </a:r>
            <a:r>
              <a:rPr lang="en-US" dirty="0"/>
              <a:t> </a:t>
            </a:r>
            <a:r>
              <a:rPr lang="en-US" dirty="0" err="1"/>
              <a:t>cụ</a:t>
            </a:r>
            <a:r>
              <a:rPr lang="en-US" dirty="0"/>
              <a:t> </a:t>
            </a:r>
            <a:r>
              <a:rPr lang="en-US" dirty="0" err="1"/>
              <a:t>thể</a:t>
            </a:r>
            <a:r>
              <a:rPr lang="en-US" dirty="0"/>
              <a:t>. </a:t>
            </a:r>
            <a:r>
              <a:rPr lang="en-US" dirty="0" err="1"/>
              <a:t>Một</a:t>
            </a:r>
            <a:r>
              <a:rPr lang="en-US" dirty="0"/>
              <a:t> </a:t>
            </a:r>
            <a:r>
              <a:rPr lang="en-US" dirty="0" err="1"/>
              <a:t>ứng</a:t>
            </a:r>
            <a:r>
              <a:rPr lang="en-US" dirty="0"/>
              <a:t> </a:t>
            </a:r>
            <a:r>
              <a:rPr lang="en-US" dirty="0" err="1"/>
              <a:t>dụng</a:t>
            </a:r>
            <a:r>
              <a:rPr lang="en-US" dirty="0"/>
              <a:t> </a:t>
            </a:r>
            <a:r>
              <a:rPr lang="en-US" dirty="0" err="1"/>
              <a:t>có</a:t>
            </a:r>
            <a:r>
              <a:rPr lang="en-US" dirty="0"/>
              <a:t> </a:t>
            </a:r>
            <a:r>
              <a:rPr lang="en-US" dirty="0" err="1"/>
              <a:t>thể</a:t>
            </a:r>
            <a:r>
              <a:rPr lang="en-US" dirty="0"/>
              <a:t> </a:t>
            </a:r>
            <a:r>
              <a:rPr lang="en-US" dirty="0" err="1"/>
              <a:t>có</a:t>
            </a:r>
            <a:r>
              <a:rPr lang="en-US" dirty="0"/>
              <a:t> </a:t>
            </a:r>
            <a:r>
              <a:rPr lang="en-US" dirty="0" err="1"/>
              <a:t>vài</a:t>
            </a:r>
            <a:r>
              <a:rPr lang="en-US" dirty="0"/>
              <a:t> </a:t>
            </a:r>
            <a:r>
              <a:rPr lang="en-US" dirty="0" err="1"/>
              <a:t>vai</a:t>
            </a:r>
            <a:r>
              <a:rPr lang="en-US" dirty="0"/>
              <a:t> </a:t>
            </a:r>
            <a:r>
              <a:rPr lang="en-US" dirty="0" err="1"/>
              <a:t>trò</a:t>
            </a:r>
            <a:r>
              <a:rPr lang="en-US" dirty="0"/>
              <a:t> </a:t>
            </a:r>
            <a:r>
              <a:rPr lang="en-US" dirty="0" err="1"/>
              <a:t>khác</a:t>
            </a:r>
            <a:r>
              <a:rPr lang="en-US" dirty="0"/>
              <a:t> </a:t>
            </a:r>
            <a:r>
              <a:rPr lang="en-US" dirty="0" err="1"/>
              <a:t>nhau</a:t>
            </a:r>
            <a:r>
              <a:rPr lang="en-US" dirty="0"/>
              <a:t>, </a:t>
            </a:r>
            <a:r>
              <a:rPr lang="en-US" dirty="0" err="1"/>
              <a:t>với</a:t>
            </a:r>
            <a:r>
              <a:rPr lang="en-US" dirty="0"/>
              <a:t> </a:t>
            </a:r>
            <a:r>
              <a:rPr lang="en-US" dirty="0" err="1"/>
              <a:t>mỗi</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gán</a:t>
            </a:r>
            <a:r>
              <a:rPr lang="en-US" dirty="0"/>
              <a:t> </a:t>
            </a:r>
            <a:r>
              <a:rPr lang="en-US" dirty="0" err="1"/>
              <a:t>một</a:t>
            </a:r>
            <a:r>
              <a:rPr lang="en-US" dirty="0"/>
              <a:t> </a:t>
            </a:r>
            <a:r>
              <a:rPr lang="en-US" dirty="0" err="1"/>
              <a:t>tập</a:t>
            </a:r>
            <a:r>
              <a:rPr lang="en-US" dirty="0"/>
              <a:t> </a:t>
            </a:r>
            <a:r>
              <a:rPr lang="en-US" dirty="0" err="1"/>
              <a:t>hợp</a:t>
            </a:r>
            <a:r>
              <a:rPr lang="en-US" dirty="0"/>
              <a:t> </a:t>
            </a:r>
            <a:r>
              <a:rPr lang="en-US" dirty="0" err="1"/>
              <a:t>các</a:t>
            </a:r>
            <a:r>
              <a:rPr lang="en-US" dirty="0"/>
              <a:t> </a:t>
            </a:r>
            <a:r>
              <a:rPr lang="en-US" dirty="0" err="1"/>
              <a:t>quyềnkhác</a:t>
            </a:r>
            <a:r>
              <a:rPr lang="en-US" dirty="0"/>
              <a:t> </a:t>
            </a:r>
            <a:r>
              <a:rPr lang="en-US" dirty="0" err="1"/>
              <a:t>nhau</a:t>
            </a:r>
            <a:r>
              <a:rPr lang="en-US" dirty="0"/>
              <a:t> </a:t>
            </a:r>
            <a:r>
              <a:rPr lang="en-US" dirty="0" err="1"/>
              <a:t>mà</a:t>
            </a:r>
            <a:r>
              <a:rPr lang="en-US" dirty="0"/>
              <a:t> </a:t>
            </a:r>
            <a:r>
              <a:rPr lang="en-US" dirty="0" err="1"/>
              <a:t>cho</a:t>
            </a:r>
            <a:r>
              <a:rPr lang="en-US" dirty="0"/>
              <a:t> </a:t>
            </a:r>
            <a:r>
              <a:rPr lang="en-US" dirty="0" err="1"/>
              <a:t>phép</a:t>
            </a:r>
            <a:r>
              <a:rPr lang="en-US" dirty="0"/>
              <a:t> </a:t>
            </a:r>
            <a:r>
              <a:rPr lang="en-US" dirty="0" err="1"/>
              <a:t>truy</a:t>
            </a:r>
            <a:r>
              <a:rPr lang="en-US" dirty="0"/>
              <a:t> </a:t>
            </a:r>
            <a:r>
              <a:rPr lang="en-US" dirty="0" err="1"/>
              <a:t>cập</a:t>
            </a:r>
            <a:r>
              <a:rPr lang="en-US" dirty="0"/>
              <a:t> </a:t>
            </a:r>
            <a:r>
              <a:rPr lang="en-US" dirty="0" err="1"/>
              <a:t>dữ</a:t>
            </a:r>
            <a:r>
              <a:rPr lang="en-US" dirty="0"/>
              <a:t> </a:t>
            </a:r>
            <a:r>
              <a:rPr lang="en-US" dirty="0" err="1"/>
              <a:t>liệu</a:t>
            </a:r>
            <a:r>
              <a:rPr lang="en-US" dirty="0"/>
              <a:t> </a:t>
            </a:r>
            <a:r>
              <a:rPr lang="en-US" dirty="0" err="1"/>
              <a:t>ít</a:t>
            </a:r>
            <a:r>
              <a:rPr lang="en-US" dirty="0"/>
              <a:t> hay </a:t>
            </a:r>
            <a:r>
              <a:rPr lang="en-US" dirty="0" err="1"/>
              <a:t>nhiều</a:t>
            </a:r>
            <a:r>
              <a:rPr lang="en-US" dirty="0"/>
              <a:t> </a:t>
            </a:r>
            <a:r>
              <a:rPr lang="en-US" dirty="0" err="1"/>
              <a:t>trong</a:t>
            </a:r>
            <a:r>
              <a:rPr lang="en-US" dirty="0"/>
              <a:t> </a:t>
            </a:r>
            <a:r>
              <a:rPr lang="en-US" dirty="0" err="1"/>
              <a:t>khi</a:t>
            </a:r>
            <a:r>
              <a:rPr lang="en-US" dirty="0"/>
              <a:t> </a:t>
            </a:r>
            <a:r>
              <a:rPr lang="en-US" dirty="0" err="1"/>
              <a:t>sử</a:t>
            </a:r>
            <a:r>
              <a:rPr lang="en-US" dirty="0"/>
              <a:t> </a:t>
            </a:r>
            <a:r>
              <a:rPr lang="en-US" dirty="0" err="1"/>
              <a:t>dụng</a:t>
            </a:r>
            <a:r>
              <a:rPr lang="en-US" dirty="0"/>
              <a:t> </a:t>
            </a:r>
            <a:r>
              <a:rPr lang="en-US" dirty="0" err="1"/>
              <a:t>ứng</a:t>
            </a:r>
            <a:r>
              <a:rPr lang="en-US" dirty="0"/>
              <a:t> </a:t>
            </a:r>
            <a:r>
              <a:rPr lang="en-US" dirty="0" err="1"/>
              <a:t>dụng</a:t>
            </a:r>
            <a:r>
              <a:rPr lang="en-US" dirty="0" smtClean="0"/>
              <a:t>.</a:t>
            </a:r>
          </a:p>
          <a:p>
            <a:pPr marL="0" indent="0">
              <a:lnSpc>
                <a:spcPct val="120000"/>
              </a:lnSpc>
              <a:buNone/>
            </a:pPr>
            <a:r>
              <a:rPr lang="en-US" b="1" dirty="0"/>
              <a:t>Common Uses of User Roles </a:t>
            </a:r>
            <a:r>
              <a:rPr lang="en-US" dirty="0" err="1"/>
              <a:t>tạo</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ứng</a:t>
            </a:r>
            <a:r>
              <a:rPr lang="en-US" dirty="0"/>
              <a:t> </a:t>
            </a:r>
            <a:r>
              <a:rPr lang="en-US" dirty="0" err="1"/>
              <a:t>người</a:t>
            </a:r>
            <a:r>
              <a:rPr lang="en-US" dirty="0"/>
              <a:t> </a:t>
            </a:r>
            <a:r>
              <a:rPr lang="en-US" dirty="0" err="1"/>
              <a:t>dùng</a:t>
            </a:r>
            <a:r>
              <a:rPr lang="en-US" dirty="0"/>
              <a:t> </a:t>
            </a:r>
            <a:r>
              <a:rPr lang="en-US" dirty="0" err="1"/>
              <a:t>cho</a:t>
            </a:r>
            <a:r>
              <a:rPr lang="en-US" dirty="0"/>
              <a:t> </a:t>
            </a:r>
            <a:r>
              <a:rPr lang="en-US" dirty="0" err="1"/>
              <a:t>một</a:t>
            </a:r>
            <a:r>
              <a:rPr lang="en-US" dirty="0"/>
              <a:t> </a:t>
            </a:r>
            <a:r>
              <a:rPr lang="en-US" dirty="0" err="1"/>
              <a:t>nhóm</a:t>
            </a:r>
            <a:r>
              <a:rPr lang="en-US" dirty="0"/>
              <a:t> </a:t>
            </a:r>
            <a:r>
              <a:rPr lang="en-US" dirty="0" err="1"/>
              <a:t>các</a:t>
            </a:r>
            <a:r>
              <a:rPr lang="en-US" dirty="0"/>
              <a:t> </a:t>
            </a:r>
            <a:r>
              <a:rPr lang="en-US" dirty="0" err="1"/>
              <a:t>người</a:t>
            </a:r>
            <a:r>
              <a:rPr lang="en-US" dirty="0"/>
              <a:t> </a:t>
            </a:r>
            <a:r>
              <a:rPr lang="en-US" dirty="0" err="1"/>
              <a:t>dùng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với</a:t>
            </a:r>
            <a:r>
              <a:rPr lang="en-US" dirty="0"/>
              <a:t> </a:t>
            </a:r>
            <a:r>
              <a:rPr lang="en-US" dirty="0" err="1"/>
              <a:t>các</a:t>
            </a:r>
            <a:r>
              <a:rPr lang="en-US" dirty="0"/>
              <a:t> </a:t>
            </a:r>
            <a:r>
              <a:rPr lang="en-US" dirty="0" err="1"/>
              <a:t>quyền</a:t>
            </a:r>
            <a:r>
              <a:rPr lang="en-US" dirty="0"/>
              <a:t> </a:t>
            </a:r>
            <a:r>
              <a:rPr lang="en-US" dirty="0" err="1"/>
              <a:t>giống</a:t>
            </a:r>
            <a:r>
              <a:rPr lang="en-US" dirty="0"/>
              <a:t> </a:t>
            </a:r>
            <a:r>
              <a:rPr lang="en-US" dirty="0" err="1"/>
              <a:t>nhau</a:t>
            </a:r>
            <a:r>
              <a:rPr lang="en-US" dirty="0"/>
              <a:t> </a:t>
            </a:r>
            <a:r>
              <a:rPr lang="en-US" dirty="0" err="1"/>
              <a:t>về</a:t>
            </a:r>
            <a:r>
              <a:rPr lang="en-US" dirty="0"/>
              <a:t> </a:t>
            </a:r>
            <a:r>
              <a:rPr lang="en-US" dirty="0" err="1"/>
              <a:t>các</a:t>
            </a:r>
            <a:r>
              <a:rPr lang="en-US" dirty="0"/>
              <a:t> </a:t>
            </a:r>
            <a:r>
              <a:rPr lang="en-US" dirty="0" err="1"/>
              <a:t>yêu</a:t>
            </a:r>
            <a:r>
              <a:rPr lang="en-US" dirty="0"/>
              <a:t> </a:t>
            </a:r>
            <a:r>
              <a:rPr lang="en-US" dirty="0" err="1"/>
              <a:t>cầu</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quản</a:t>
            </a:r>
            <a:r>
              <a:rPr lang="en-US" dirty="0"/>
              <a:t> </a:t>
            </a:r>
            <a:r>
              <a:rPr lang="en-US" dirty="0" err="1"/>
              <a:t>lý</a:t>
            </a:r>
            <a:r>
              <a:rPr lang="en-US" dirty="0"/>
              <a:t> </a:t>
            </a:r>
            <a:r>
              <a:rPr lang="en-US" dirty="0" err="1"/>
              <a:t>các</a:t>
            </a:r>
            <a:r>
              <a:rPr lang="en-US" dirty="0"/>
              <a:t> </a:t>
            </a:r>
            <a:r>
              <a:rPr lang="en-US" dirty="0" err="1"/>
              <a:t>quyền</a:t>
            </a:r>
            <a:r>
              <a:rPr lang="en-US" dirty="0"/>
              <a:t> </a:t>
            </a:r>
            <a:r>
              <a:rPr lang="en-US" dirty="0" err="1"/>
              <a:t>người</a:t>
            </a:r>
            <a:r>
              <a:rPr lang="en-US" dirty="0"/>
              <a:t> </a:t>
            </a:r>
            <a:r>
              <a:rPr lang="en-US" dirty="0" err="1"/>
              <a:t>dùng</a:t>
            </a:r>
            <a:r>
              <a:rPr lang="en-US" dirty="0"/>
              <a:t> </a:t>
            </a:r>
            <a:r>
              <a:rPr lang="en-US" dirty="0" err="1"/>
              <a:t>bằng</a:t>
            </a:r>
            <a:r>
              <a:rPr lang="en-US" dirty="0"/>
              <a:t> </a:t>
            </a:r>
            <a:r>
              <a:rPr lang="en-US" dirty="0" err="1"/>
              <a:t>cách</a:t>
            </a:r>
            <a:r>
              <a:rPr lang="en-US" dirty="0"/>
              <a:t> </a:t>
            </a:r>
            <a:r>
              <a:rPr lang="en-US" dirty="0" err="1"/>
              <a:t>cấp</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bảo</a:t>
            </a:r>
            <a:r>
              <a:rPr lang="en-US" dirty="0"/>
              <a:t> </a:t>
            </a:r>
            <a:r>
              <a:rPr lang="en-US" dirty="0" err="1"/>
              <a:t>mật</a:t>
            </a:r>
            <a:r>
              <a:rPr lang="en-US" dirty="0"/>
              <a:t> </a:t>
            </a:r>
            <a:r>
              <a:rPr lang="en-US" dirty="0" err="1"/>
              <a:t>và</a:t>
            </a:r>
            <a:r>
              <a:rPr lang="en-US" dirty="0"/>
              <a:t> </a:t>
            </a:r>
            <a:r>
              <a:rPr lang="en-US" dirty="0" err="1"/>
              <a:t>các</a:t>
            </a:r>
            <a:r>
              <a:rPr lang="en-US" dirty="0"/>
              <a:t> </a:t>
            </a:r>
            <a:r>
              <a:rPr lang="en-US" dirty="0" err="1"/>
              <a:t>quyền</a:t>
            </a:r>
            <a:r>
              <a:rPr lang="en-US" dirty="0"/>
              <a:t> </a:t>
            </a:r>
            <a:r>
              <a:rPr lang="en-US" dirty="0" err="1"/>
              <a:t>cho</a:t>
            </a:r>
            <a:r>
              <a:rPr lang="en-US" dirty="0"/>
              <a:t> </a:t>
            </a:r>
            <a:r>
              <a:rPr lang="en-US" dirty="0" err="1"/>
              <a:t>vai</a:t>
            </a:r>
            <a:r>
              <a:rPr lang="en-US" dirty="0"/>
              <a:t> </a:t>
            </a:r>
            <a:r>
              <a:rPr lang="en-US" dirty="0" err="1"/>
              <a:t>trò</a:t>
            </a:r>
            <a:r>
              <a:rPr lang="en-US" dirty="0"/>
              <a:t> </a:t>
            </a:r>
            <a:r>
              <a:rPr lang="en-US" dirty="0" err="1"/>
              <a:t>người</a:t>
            </a:r>
            <a:r>
              <a:rPr lang="en-US" dirty="0"/>
              <a:t> </a:t>
            </a:r>
            <a:r>
              <a:rPr lang="en-US" dirty="0" err="1"/>
              <a:t>dùng</a:t>
            </a:r>
            <a:r>
              <a:rPr lang="en-US" dirty="0"/>
              <a:t> </a:t>
            </a:r>
            <a:r>
              <a:rPr lang="en-US" dirty="0" err="1"/>
              <a:t>sau</a:t>
            </a:r>
            <a:r>
              <a:rPr lang="en-US" dirty="0"/>
              <a:t> </a:t>
            </a:r>
            <a:r>
              <a:rPr lang="en-US" dirty="0" err="1"/>
              <a:t>đó</a:t>
            </a:r>
            <a:r>
              <a:rPr lang="en-US" dirty="0"/>
              <a:t> </a:t>
            </a:r>
            <a:r>
              <a:rPr lang="en-US" dirty="0" err="1"/>
              <a:t>cấp</a:t>
            </a:r>
            <a:r>
              <a:rPr lang="en-US" dirty="0"/>
              <a:t> </a:t>
            </a:r>
            <a:r>
              <a:rPr lang="en-US" dirty="0" err="1"/>
              <a:t>vai</a:t>
            </a:r>
            <a:r>
              <a:rPr lang="en-US" dirty="0"/>
              <a:t> </a:t>
            </a:r>
            <a:r>
              <a:rPr lang="en-US" dirty="0" err="1"/>
              <a:t>trò</a:t>
            </a:r>
            <a:r>
              <a:rPr lang="en-US" dirty="0"/>
              <a:t> </a:t>
            </a:r>
            <a:r>
              <a:rPr lang="en-US" dirty="0" err="1"/>
              <a:t>người</a:t>
            </a:r>
            <a:r>
              <a:rPr lang="en-US" dirty="0"/>
              <a:t> </a:t>
            </a:r>
            <a:r>
              <a:rPr lang="en-US" dirty="0" err="1"/>
              <a:t>dùng</a:t>
            </a:r>
            <a:r>
              <a:rPr lang="en-US" dirty="0"/>
              <a:t> </a:t>
            </a:r>
            <a:r>
              <a:rPr lang="en-US" dirty="0" err="1"/>
              <a:t>đó</a:t>
            </a:r>
            <a:r>
              <a:rPr lang="en-US" dirty="0"/>
              <a:t> </a:t>
            </a:r>
            <a:r>
              <a:rPr lang="en-US" dirty="0" err="1"/>
              <a:t>cho</a:t>
            </a:r>
            <a:r>
              <a:rPr lang="en-US" dirty="0"/>
              <a:t> </a:t>
            </a:r>
            <a:r>
              <a:rPr lang="en-US" dirty="0" err="1"/>
              <a:t>các</a:t>
            </a:r>
            <a:r>
              <a:rPr lang="en-US" dirty="0"/>
              <a:t> </a:t>
            </a:r>
            <a:r>
              <a:rPr lang="en-US" dirty="0" err="1"/>
              <a:t>người</a:t>
            </a:r>
            <a:r>
              <a:rPr lang="en-US" dirty="0"/>
              <a:t> </a:t>
            </a:r>
            <a:r>
              <a:rPr lang="en-US" dirty="0" err="1"/>
              <a:t>dùng</a:t>
            </a:r>
            <a:r>
              <a:rPr lang="en-US" dirty="0"/>
              <a:t> </a:t>
            </a:r>
            <a:r>
              <a:rPr lang="en-US" dirty="0" err="1"/>
              <a:t>ứng</a:t>
            </a:r>
            <a:r>
              <a:rPr lang="en-US" dirty="0"/>
              <a:t> </a:t>
            </a:r>
            <a:r>
              <a:rPr lang="en-US" dirty="0" err="1"/>
              <a:t>dụng</a:t>
            </a:r>
            <a:r>
              <a:rPr lang="en-US" dirty="0"/>
              <a:t>.</a:t>
            </a:r>
          </a:p>
          <a:p>
            <a:pPr marL="0" indent="0">
              <a:lnSpc>
                <a:spcPct val="120000"/>
              </a:lnSpc>
              <a:buNone/>
            </a:pPr>
            <a:endParaRPr lang="en-US" dirty="0"/>
          </a:p>
          <a:p>
            <a:pPr marL="0" indent="0">
              <a:lnSpc>
                <a:spcPct val="120000"/>
              </a:lnSpc>
              <a:buNone/>
            </a:pPr>
            <a:endParaRPr lang="en-US" dirty="0"/>
          </a:p>
        </p:txBody>
      </p:sp>
    </p:spTree>
    <p:extLst>
      <p:ext uri="{BB962C8B-B14F-4D97-AF65-F5344CB8AC3E}">
        <p14:creationId xmlns:p14="http://schemas.microsoft.com/office/powerpoint/2010/main" val="277118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pPr marL="0" indent="0">
              <a:lnSpc>
                <a:spcPct val="120000"/>
              </a:lnSpc>
              <a:buNone/>
            </a:pPr>
            <a:endParaRPr lang="en-US" dirty="0"/>
          </a:p>
          <a:p>
            <a:pPr marL="0" indent="0">
              <a:lnSpc>
                <a:spcPct val="120000"/>
              </a:lnSpc>
              <a:buNone/>
            </a:pPr>
            <a:endParaRPr lang="en-US" dirty="0"/>
          </a:p>
        </p:txBody>
      </p:sp>
      <p:pic>
        <p:nvPicPr>
          <p:cNvPr id="4" name="image4.png"/>
          <p:cNvPicPr/>
          <p:nvPr/>
        </p:nvPicPr>
        <p:blipFill>
          <a:blip r:embed="rId3" cstate="print"/>
          <a:stretch>
            <a:fillRect/>
          </a:stretch>
        </p:blipFill>
        <p:spPr>
          <a:xfrm>
            <a:off x="1595754" y="1911668"/>
            <a:ext cx="8751394" cy="4809172"/>
          </a:xfrm>
          <a:prstGeom prst="rect">
            <a:avLst/>
          </a:prstGeom>
        </p:spPr>
      </p:pic>
    </p:spTree>
    <p:extLst>
      <p:ext uri="{BB962C8B-B14F-4D97-AF65-F5344CB8AC3E}">
        <p14:creationId xmlns:p14="http://schemas.microsoft.com/office/powerpoint/2010/main" val="426290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How Roles Affect the Scope of a User's Privileges</a:t>
            </a:r>
          </a:p>
          <a:p>
            <a:pPr marL="0" indent="0">
              <a:buNone/>
            </a:pPr>
            <a:r>
              <a:rPr lang="en-US" dirty="0" err="1"/>
              <a:t>Mỗi</a:t>
            </a:r>
            <a:r>
              <a:rPr lang="en-US" dirty="0"/>
              <a:t> </a:t>
            </a:r>
            <a:r>
              <a:rPr lang="en-US" dirty="0" err="1"/>
              <a:t>vai</a:t>
            </a:r>
            <a:r>
              <a:rPr lang="en-US" dirty="0"/>
              <a:t> </a:t>
            </a:r>
            <a:r>
              <a:rPr lang="en-US" dirty="0" err="1"/>
              <a:t>trò</a:t>
            </a:r>
            <a:r>
              <a:rPr lang="en-US" dirty="0"/>
              <a:t> </a:t>
            </a:r>
            <a:r>
              <a:rPr lang="en-US" dirty="0" err="1"/>
              <a:t>và</a:t>
            </a:r>
            <a:r>
              <a:rPr lang="en-US" dirty="0"/>
              <a:t> </a:t>
            </a:r>
            <a:r>
              <a:rPr lang="en-US" dirty="0" err="1"/>
              <a:t>người</a:t>
            </a:r>
            <a:r>
              <a:rPr lang="en-US" dirty="0"/>
              <a:t> </a:t>
            </a:r>
            <a:r>
              <a:rPr lang="en-US" dirty="0" err="1"/>
              <a:t>dùng</a:t>
            </a:r>
            <a:r>
              <a:rPr lang="en-US" dirty="0"/>
              <a:t> </a:t>
            </a:r>
            <a:r>
              <a:rPr lang="en-US" dirty="0" err="1"/>
              <a:t>đều</a:t>
            </a:r>
            <a:r>
              <a:rPr lang="en-US" dirty="0"/>
              <a:t> </a:t>
            </a:r>
            <a:r>
              <a:rPr lang="en-US" dirty="0" err="1"/>
              <a:t>có</a:t>
            </a:r>
            <a:r>
              <a:rPr lang="en-US" dirty="0"/>
              <a:t> </a:t>
            </a:r>
            <a:r>
              <a:rPr lang="en-US" dirty="0" err="1"/>
              <a:t>miền</a:t>
            </a:r>
            <a:r>
              <a:rPr lang="en-US" dirty="0"/>
              <a:t> </a:t>
            </a:r>
            <a:r>
              <a:rPr lang="en-US" dirty="0" err="1"/>
              <a:t>bảo</a:t>
            </a:r>
            <a:r>
              <a:rPr lang="en-US" dirty="0"/>
              <a:t> </a:t>
            </a:r>
            <a:r>
              <a:rPr lang="en-US" dirty="0" err="1"/>
              <a:t>mật</a:t>
            </a:r>
            <a:r>
              <a:rPr lang="en-US" dirty="0"/>
              <a:t> </a:t>
            </a:r>
            <a:r>
              <a:rPr lang="en-US" dirty="0" err="1"/>
              <a:t>duy</a:t>
            </a:r>
            <a:r>
              <a:rPr lang="en-US" dirty="0"/>
              <a:t> </a:t>
            </a:r>
            <a:r>
              <a:rPr lang="en-US" dirty="0" err="1"/>
              <a:t>nhất</a:t>
            </a:r>
            <a:r>
              <a:rPr lang="en-US" dirty="0"/>
              <a:t> </a:t>
            </a:r>
            <a:r>
              <a:rPr lang="en-US" dirty="0" err="1"/>
              <a:t>của</a:t>
            </a:r>
            <a:r>
              <a:rPr lang="en-US" dirty="0"/>
              <a:t> </a:t>
            </a:r>
            <a:r>
              <a:rPr lang="en-US" dirty="0" err="1"/>
              <a:t>riêng</a:t>
            </a:r>
            <a:r>
              <a:rPr lang="en-US" dirty="0"/>
              <a:t> </a:t>
            </a:r>
            <a:r>
              <a:rPr lang="en-US" dirty="0" err="1"/>
              <a:t>mình</a:t>
            </a:r>
            <a:r>
              <a:rPr lang="en-US" dirty="0"/>
              <a:t>. </a:t>
            </a:r>
            <a:r>
              <a:rPr lang="en-US" dirty="0" err="1"/>
              <a:t>Miền</a:t>
            </a:r>
            <a:r>
              <a:rPr lang="en-US" dirty="0"/>
              <a:t> </a:t>
            </a:r>
            <a:r>
              <a:rPr lang="en-US" dirty="0" err="1"/>
              <a:t>bảo</a:t>
            </a:r>
            <a:r>
              <a:rPr lang="en-US" dirty="0"/>
              <a:t> </a:t>
            </a:r>
            <a:r>
              <a:rPr lang="en-US" dirty="0" err="1"/>
              <a:t>mật</a:t>
            </a:r>
            <a:r>
              <a:rPr lang="en-US" dirty="0"/>
              <a:t> </a:t>
            </a:r>
            <a:r>
              <a:rPr lang="en-US" dirty="0" err="1"/>
              <a:t>của</a:t>
            </a:r>
            <a:r>
              <a:rPr lang="en-US" dirty="0"/>
              <a:t> </a:t>
            </a:r>
            <a:r>
              <a:rPr lang="en-US" dirty="0" err="1"/>
              <a:t>vai</a:t>
            </a:r>
            <a:r>
              <a:rPr lang="en-US" dirty="0"/>
              <a:t> </a:t>
            </a:r>
            <a:r>
              <a:rPr lang="en-US" dirty="0" err="1"/>
              <a:t>trò</a:t>
            </a:r>
            <a:r>
              <a:rPr lang="en-US" dirty="0"/>
              <a:t> </a:t>
            </a:r>
            <a:r>
              <a:rPr lang="en-US" dirty="0" err="1"/>
              <a:t>bao</a:t>
            </a:r>
            <a:r>
              <a:rPr lang="en-US" dirty="0"/>
              <a:t> </a:t>
            </a:r>
            <a:r>
              <a:rPr lang="en-US" dirty="0" err="1"/>
              <a:t>gồm</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được</a:t>
            </a:r>
            <a:r>
              <a:rPr lang="en-US" dirty="0"/>
              <a:t> </a:t>
            </a:r>
            <a:r>
              <a:rPr lang="en-US" dirty="0" err="1"/>
              <a:t>cấp</a:t>
            </a:r>
            <a:r>
              <a:rPr lang="en-US" dirty="0"/>
              <a:t> </a:t>
            </a:r>
            <a:r>
              <a:rPr lang="en-US" dirty="0" err="1"/>
              <a:t>cho</a:t>
            </a:r>
            <a:r>
              <a:rPr lang="en-US" dirty="0"/>
              <a:t> </a:t>
            </a:r>
            <a:r>
              <a:rPr lang="en-US" dirty="0" err="1"/>
              <a:t>vai</a:t>
            </a:r>
            <a:r>
              <a:rPr lang="en-US" dirty="0"/>
              <a:t> </a:t>
            </a:r>
            <a:r>
              <a:rPr lang="en-US" dirty="0" err="1"/>
              <a:t>trò</a:t>
            </a:r>
            <a:r>
              <a:rPr lang="en-US" dirty="0"/>
              <a:t> </a:t>
            </a:r>
            <a:r>
              <a:rPr lang="en-US" dirty="0" err="1"/>
              <a:t>cộng</a:t>
            </a:r>
            <a:r>
              <a:rPr lang="en-US" dirty="0"/>
              <a:t> </a:t>
            </a:r>
            <a:r>
              <a:rPr lang="en-US" dirty="0" err="1"/>
              <a:t>với</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được</a:t>
            </a:r>
            <a:r>
              <a:rPr lang="en-US" dirty="0"/>
              <a:t> </a:t>
            </a:r>
            <a:r>
              <a:rPr lang="en-US" dirty="0" err="1"/>
              <a:t>cấp</a:t>
            </a:r>
            <a:r>
              <a:rPr lang="en-US" dirty="0"/>
              <a:t> </a:t>
            </a:r>
            <a:r>
              <a:rPr lang="en-US" dirty="0" err="1"/>
              <a:t>cho</a:t>
            </a:r>
            <a:r>
              <a:rPr lang="en-US" dirty="0"/>
              <a:t> </a:t>
            </a:r>
            <a:r>
              <a:rPr lang="en-US" dirty="0" err="1"/>
              <a:t>bất</a:t>
            </a:r>
            <a:r>
              <a:rPr lang="en-US" dirty="0"/>
              <a:t> </a:t>
            </a:r>
            <a:r>
              <a:rPr lang="en-US" dirty="0" err="1"/>
              <a:t>kỳ</a:t>
            </a:r>
            <a:r>
              <a:rPr lang="en-US" dirty="0"/>
              <a:t> </a:t>
            </a:r>
            <a:r>
              <a:rPr lang="en-US" dirty="0" err="1"/>
              <a:t>vai</a:t>
            </a:r>
            <a:r>
              <a:rPr lang="en-US" dirty="0"/>
              <a:t> </a:t>
            </a:r>
            <a:r>
              <a:rPr lang="en-US" dirty="0" err="1"/>
              <a:t>trò</a:t>
            </a:r>
            <a:r>
              <a:rPr lang="en-US" dirty="0"/>
              <a:t> </a:t>
            </a:r>
            <a:r>
              <a:rPr lang="en-US" dirty="0" err="1"/>
              <a:t>nào</a:t>
            </a:r>
            <a:r>
              <a:rPr lang="en-US" dirty="0"/>
              <a:t> </a:t>
            </a:r>
            <a:r>
              <a:rPr lang="en-US" dirty="0" err="1"/>
              <a:t>được</a:t>
            </a:r>
            <a:r>
              <a:rPr lang="en-US" dirty="0"/>
              <a:t> </a:t>
            </a:r>
            <a:r>
              <a:rPr lang="en-US" dirty="0" err="1"/>
              <a:t>cấp</a:t>
            </a:r>
            <a:r>
              <a:rPr lang="en-US" dirty="0"/>
              <a:t> </a:t>
            </a:r>
            <a:r>
              <a:rPr lang="en-US" dirty="0" err="1"/>
              <a:t>cho</a:t>
            </a:r>
            <a:r>
              <a:rPr lang="en-US" dirty="0"/>
              <a:t> </a:t>
            </a:r>
            <a:r>
              <a:rPr lang="en-US" dirty="0" err="1"/>
              <a:t>vai</a:t>
            </a:r>
            <a:r>
              <a:rPr lang="en-US" dirty="0"/>
              <a:t> </a:t>
            </a:r>
            <a:r>
              <a:rPr lang="en-US" dirty="0" err="1"/>
              <a:t>trò</a:t>
            </a:r>
            <a:r>
              <a:rPr lang="en-US" dirty="0"/>
              <a:t> </a:t>
            </a:r>
            <a:r>
              <a:rPr lang="en-US" dirty="0" err="1"/>
              <a:t>đó</a:t>
            </a:r>
            <a:r>
              <a:rPr lang="en-US" dirty="0"/>
              <a:t>.</a:t>
            </a:r>
          </a:p>
          <a:p>
            <a:pPr marL="0" indent="0">
              <a:buNone/>
            </a:pPr>
            <a:r>
              <a:rPr lang="en-US" dirty="0" err="1"/>
              <a:t>Miền</a:t>
            </a:r>
            <a:r>
              <a:rPr lang="en-US" dirty="0"/>
              <a:t> </a:t>
            </a:r>
            <a:r>
              <a:rPr lang="en-US" dirty="0" err="1"/>
              <a:t>bảo</a:t>
            </a:r>
            <a:r>
              <a:rPr lang="en-US" dirty="0"/>
              <a:t> </a:t>
            </a:r>
            <a:r>
              <a:rPr lang="en-US" dirty="0" err="1"/>
              <a:t>mật</a:t>
            </a:r>
            <a:r>
              <a:rPr lang="en-US" dirty="0"/>
              <a:t> </a:t>
            </a:r>
            <a:r>
              <a:rPr lang="en-US" dirty="0" err="1"/>
              <a:t>của</a:t>
            </a:r>
            <a:r>
              <a:rPr lang="en-US" dirty="0"/>
              <a:t> </a:t>
            </a:r>
            <a:r>
              <a:rPr lang="en-US" dirty="0" err="1"/>
              <a:t>một</a:t>
            </a:r>
            <a:r>
              <a:rPr lang="en-US" dirty="0"/>
              <a:t> </a:t>
            </a:r>
            <a:r>
              <a:rPr lang="en-US" dirty="0" err="1"/>
              <a:t>người</a:t>
            </a:r>
            <a:r>
              <a:rPr lang="en-US" dirty="0"/>
              <a:t> </a:t>
            </a:r>
            <a:r>
              <a:rPr lang="en-US" dirty="0" err="1"/>
              <a:t>dùng</a:t>
            </a:r>
            <a:r>
              <a:rPr lang="en-US" dirty="0"/>
              <a:t> </a:t>
            </a:r>
            <a:r>
              <a:rPr lang="en-US" dirty="0" err="1"/>
              <a:t>bao</a:t>
            </a:r>
            <a:r>
              <a:rPr lang="en-US" dirty="0"/>
              <a:t> </a:t>
            </a:r>
            <a:r>
              <a:rPr lang="en-US" dirty="0" err="1"/>
              <a:t>gồm</a:t>
            </a:r>
            <a:r>
              <a:rPr lang="en-US" dirty="0"/>
              <a:t> </a:t>
            </a:r>
            <a:r>
              <a:rPr lang="en-US" dirty="0" err="1"/>
              <a:t>các</a:t>
            </a:r>
            <a:r>
              <a:rPr lang="en-US" dirty="0"/>
              <a:t> </a:t>
            </a:r>
            <a:r>
              <a:rPr lang="en-US" dirty="0" err="1"/>
              <a:t>quyền</a:t>
            </a:r>
            <a:r>
              <a:rPr lang="en-US" dirty="0"/>
              <a:t> </a:t>
            </a:r>
            <a:r>
              <a:rPr lang="en-US" dirty="0" err="1"/>
              <a:t>trên</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đối</a:t>
            </a:r>
            <a:r>
              <a:rPr lang="en-US" dirty="0"/>
              <a:t> </a:t>
            </a:r>
            <a:r>
              <a:rPr lang="en-US" dirty="0" err="1"/>
              <a:t>tượng</a:t>
            </a:r>
            <a:r>
              <a:rPr lang="en-US" dirty="0"/>
              <a:t> schema </a:t>
            </a:r>
            <a:r>
              <a:rPr lang="en-US" dirty="0" err="1"/>
              <a:t>trong</a:t>
            </a:r>
            <a:r>
              <a:rPr lang="en-US" dirty="0"/>
              <a:t> schema </a:t>
            </a:r>
            <a:r>
              <a:rPr lang="en-US" dirty="0" err="1"/>
              <a:t>tương</a:t>
            </a:r>
            <a:r>
              <a:rPr lang="en-US" dirty="0"/>
              <a:t> </a:t>
            </a:r>
            <a:r>
              <a:rPr lang="en-US" dirty="0" err="1"/>
              <a:t>ứng</a:t>
            </a:r>
            <a:r>
              <a:rPr lang="en-US" dirty="0"/>
              <a:t> </a:t>
            </a:r>
            <a:r>
              <a:rPr lang="en-US" dirty="0" err="1"/>
              <a:t>của</a:t>
            </a:r>
            <a:r>
              <a:rPr lang="en-US" dirty="0"/>
              <a:t> </a:t>
            </a:r>
            <a:r>
              <a:rPr lang="en-US" dirty="0" err="1"/>
              <a:t>họ</a:t>
            </a:r>
            <a:r>
              <a:rPr lang="en-US" dirty="0"/>
              <a:t>, </a:t>
            </a:r>
            <a:r>
              <a:rPr lang="en-US" dirty="0" err="1"/>
              <a:t>các</a:t>
            </a:r>
            <a:r>
              <a:rPr lang="en-US" dirty="0"/>
              <a:t> </a:t>
            </a:r>
            <a:r>
              <a:rPr lang="en-US" dirty="0" err="1"/>
              <a:t>quyền</a:t>
            </a:r>
            <a:r>
              <a:rPr lang="en-US" dirty="0"/>
              <a:t> </a:t>
            </a:r>
            <a:r>
              <a:rPr lang="en-US" dirty="0" err="1"/>
              <a:t>được</a:t>
            </a:r>
            <a:r>
              <a:rPr lang="en-US" dirty="0"/>
              <a:t> </a:t>
            </a:r>
            <a:r>
              <a:rPr lang="en-US" dirty="0" err="1"/>
              <a:t>cấp</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các</a:t>
            </a:r>
            <a:r>
              <a:rPr lang="en-US" dirty="0"/>
              <a:t> </a:t>
            </a:r>
            <a:r>
              <a:rPr lang="en-US" dirty="0" err="1"/>
              <a:t>quyền</a:t>
            </a:r>
            <a:r>
              <a:rPr lang="en-US" dirty="0"/>
              <a:t> </a:t>
            </a:r>
            <a:r>
              <a:rPr lang="en-US" dirty="0" err="1"/>
              <a:t>của</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cấp</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đó</a:t>
            </a:r>
            <a:r>
              <a:rPr lang="en-US" dirty="0"/>
              <a:t> </a:t>
            </a:r>
            <a:r>
              <a:rPr lang="en-US" dirty="0" err="1"/>
              <a:t>mà</a:t>
            </a:r>
            <a:r>
              <a:rPr lang="en-US" dirty="0"/>
              <a:t> </a:t>
            </a:r>
            <a:r>
              <a:rPr lang="en-US" dirty="0" err="1"/>
              <a:t>hiện</a:t>
            </a:r>
            <a:r>
              <a:rPr lang="en-US" dirty="0"/>
              <a:t> </a:t>
            </a:r>
            <a:r>
              <a:rPr lang="en-US" dirty="0" err="1"/>
              <a:t>tại</a:t>
            </a:r>
            <a:r>
              <a:rPr lang="en-US" dirty="0"/>
              <a:t> </a:t>
            </a:r>
            <a:r>
              <a:rPr lang="en-US" dirty="0" err="1"/>
              <a:t>đang</a:t>
            </a:r>
            <a:r>
              <a:rPr lang="en-US" dirty="0"/>
              <a:t> </a:t>
            </a:r>
            <a:r>
              <a:rPr lang="en-US" dirty="0" err="1"/>
              <a:t>được</a:t>
            </a:r>
            <a:r>
              <a:rPr lang="en-US" dirty="0"/>
              <a:t> </a:t>
            </a:r>
            <a:r>
              <a:rPr lang="en-US" dirty="0" err="1"/>
              <a:t>bật</a:t>
            </a:r>
            <a:r>
              <a:rPr lang="en-US" dirty="0"/>
              <a:t>. ( </a:t>
            </a:r>
            <a:r>
              <a:rPr lang="en-US" dirty="0" err="1"/>
              <a:t>Một</a:t>
            </a:r>
            <a:r>
              <a:rPr lang="en-US" dirty="0"/>
              <a:t> </a:t>
            </a:r>
            <a:r>
              <a:rPr lang="en-US" dirty="0" err="1"/>
              <a:t>vai</a:t>
            </a:r>
            <a:r>
              <a:rPr lang="en-US" dirty="0"/>
              <a:t> </a:t>
            </a:r>
            <a:r>
              <a:rPr lang="en-US" dirty="0" err="1" smtClean="0"/>
              <a:t>trò</a:t>
            </a:r>
            <a:r>
              <a:rPr lang="en-US" dirty="0" smtClean="0"/>
              <a:t> </a:t>
            </a:r>
            <a:r>
              <a:rPr lang="en-US" dirty="0" err="1" smtClean="0"/>
              <a:t>có</a:t>
            </a:r>
            <a:r>
              <a:rPr lang="en-US" dirty="0" smtClean="0"/>
              <a:t> </a:t>
            </a:r>
            <a:r>
              <a:rPr lang="en-US" dirty="0" err="1" smtClean="0"/>
              <a:t>thể</a:t>
            </a:r>
            <a:r>
              <a:rPr lang="en-US" dirty="0" smtClean="0"/>
              <a:t> </a:t>
            </a:r>
            <a:r>
              <a:rPr lang="en-US" dirty="0" err="1" smtClean="0"/>
              <a:t>đông</a:t>
            </a:r>
            <a:r>
              <a:rPr lang="en-US" dirty="0" smtClean="0"/>
              <a:t> </a:t>
            </a:r>
            <a:r>
              <a:rPr lang="en-US" dirty="0" err="1" smtClean="0"/>
              <a:t>thời</a:t>
            </a:r>
            <a:r>
              <a:rPr lang="en-US" dirty="0" smtClean="0"/>
              <a:t> </a:t>
            </a:r>
            <a:r>
              <a:rPr lang="en-US" dirty="0" err="1" smtClean="0"/>
              <a:t>bật</a:t>
            </a:r>
            <a:r>
              <a:rPr lang="en-US" dirty="0" smtClean="0"/>
              <a:t> </a:t>
            </a:r>
            <a:r>
              <a:rPr lang="en-US" dirty="0" err="1" smtClean="0"/>
              <a:t>cho</a:t>
            </a:r>
            <a:r>
              <a:rPr lang="en-US" dirty="0" smtClean="0"/>
              <a:t> </a:t>
            </a:r>
            <a:r>
              <a:rPr lang="en-US" dirty="0" err="1" smtClean="0"/>
              <a:t>mội</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và</a:t>
            </a:r>
            <a:r>
              <a:rPr lang="en-US" dirty="0" smtClean="0"/>
              <a:t> </a:t>
            </a:r>
            <a:r>
              <a:rPr lang="en-US" dirty="0" err="1" smtClean="0"/>
              <a:t>tắt</a:t>
            </a:r>
            <a:r>
              <a:rPr lang="en-US" dirty="0" smtClean="0"/>
              <a:t> </a:t>
            </a:r>
            <a:r>
              <a:rPr lang="en-US" dirty="0" err="1" smtClean="0"/>
              <a:t>cho</a:t>
            </a:r>
            <a:r>
              <a:rPr lang="en-US" dirty="0" smtClean="0"/>
              <a:t> </a:t>
            </a:r>
            <a:r>
              <a:rPr lang="en-US" dirty="0" err="1" smtClean="0"/>
              <a:t>người</a:t>
            </a:r>
            <a:r>
              <a:rPr lang="en-US" dirty="0" smtClean="0"/>
              <a:t> </a:t>
            </a:r>
            <a:r>
              <a:rPr lang="en-US" dirty="0" err="1" smtClean="0"/>
              <a:t>khác</a:t>
            </a:r>
            <a:r>
              <a:rPr lang="en-US" dirty="0" smtClean="0"/>
              <a:t>). </a:t>
            </a:r>
            <a:r>
              <a:rPr lang="en-US" dirty="0" err="1" smtClean="0"/>
              <a:t>Miền</a:t>
            </a:r>
            <a:r>
              <a:rPr lang="en-US" dirty="0" smtClean="0"/>
              <a:t> </a:t>
            </a:r>
            <a:r>
              <a:rPr lang="en-US" dirty="0" err="1" smtClean="0"/>
              <a:t>này</a:t>
            </a:r>
            <a:r>
              <a:rPr lang="en-US" dirty="0" smtClean="0"/>
              <a:t> </a:t>
            </a:r>
            <a:r>
              <a:rPr lang="en-US" dirty="0" err="1" smtClean="0"/>
              <a:t>cũng</a:t>
            </a:r>
            <a:r>
              <a:rPr lang="en-US" dirty="0" smtClean="0"/>
              <a:t> </a:t>
            </a:r>
            <a:r>
              <a:rPr lang="en-US" dirty="0" err="1" smtClean="0"/>
              <a:t>bao</a:t>
            </a:r>
            <a:r>
              <a:rPr lang="en-US" dirty="0" smtClean="0"/>
              <a:t> </a:t>
            </a:r>
            <a:r>
              <a:rPr lang="en-US" dirty="0" err="1" smtClean="0"/>
              <a:t>gồm</a:t>
            </a:r>
            <a:r>
              <a:rPr lang="en-US" dirty="0" smtClean="0"/>
              <a:t> </a:t>
            </a:r>
            <a:r>
              <a:rPr lang="en-US" dirty="0" err="1" smtClean="0"/>
              <a:t>các</a:t>
            </a:r>
            <a:r>
              <a:rPr lang="en-US" dirty="0" smtClean="0"/>
              <a:t> </a:t>
            </a:r>
            <a:r>
              <a:rPr lang="en-US" dirty="0" err="1" smtClean="0"/>
              <a:t>quyền</a:t>
            </a:r>
            <a:r>
              <a:rPr lang="en-US" dirty="0" smtClean="0"/>
              <a:t> </a:t>
            </a:r>
            <a:r>
              <a:rPr lang="en-US" dirty="0" err="1" smtClean="0"/>
              <a:t>và</a:t>
            </a:r>
            <a:r>
              <a:rPr lang="en-US" dirty="0" smtClean="0"/>
              <a:t> </a:t>
            </a:r>
            <a:r>
              <a:rPr lang="en-US" dirty="0" err="1" smtClean="0"/>
              <a:t>các</a:t>
            </a:r>
            <a:r>
              <a:rPr lang="en-US" dirty="0" smtClean="0"/>
              <a:t> </a:t>
            </a:r>
            <a:r>
              <a:rPr lang="en-US" dirty="0" err="1" smtClean="0"/>
              <a:t>vai</a:t>
            </a:r>
            <a:r>
              <a:rPr lang="en-US" dirty="0" smtClean="0"/>
              <a:t> </a:t>
            </a:r>
            <a:r>
              <a:rPr lang="en-US" dirty="0" err="1" smtClean="0"/>
              <a:t>trò</a:t>
            </a:r>
            <a:r>
              <a:rPr lang="en-US" dirty="0" smtClean="0"/>
              <a:t> </a:t>
            </a:r>
            <a:r>
              <a:rPr lang="en-US" dirty="0" err="1" smtClean="0"/>
              <a:t>đã</a:t>
            </a:r>
            <a:r>
              <a:rPr lang="en-US" dirty="0" smtClean="0"/>
              <a:t> </a:t>
            </a:r>
            <a:r>
              <a:rPr lang="en-US" dirty="0" err="1" smtClean="0"/>
              <a:t>được</a:t>
            </a:r>
            <a:r>
              <a:rPr lang="en-US" dirty="0" smtClean="0"/>
              <a:t> </a:t>
            </a:r>
            <a:r>
              <a:rPr lang="en-US" dirty="0" err="1" smtClean="0"/>
              <a:t>cấp</a:t>
            </a:r>
            <a:r>
              <a:rPr lang="en-US" dirty="0" smtClean="0"/>
              <a:t> </a:t>
            </a:r>
            <a:r>
              <a:rPr lang="en-US" dirty="0" err="1" smtClean="0"/>
              <a:t>cho</a:t>
            </a:r>
            <a:r>
              <a:rPr lang="en-US" dirty="0" smtClean="0"/>
              <a:t> </a:t>
            </a:r>
            <a:r>
              <a:rPr lang="en-US" dirty="0" err="1" smtClean="0"/>
              <a:t>vai</a:t>
            </a:r>
            <a:r>
              <a:rPr lang="en-US" dirty="0" smtClean="0"/>
              <a:t> </a:t>
            </a:r>
            <a:r>
              <a:rPr lang="en-US" dirty="0" err="1" smtClean="0"/>
              <a:t>trò</a:t>
            </a:r>
            <a:r>
              <a:rPr lang="en-US" dirty="0" smtClean="0"/>
              <a:t> PUBLIC. </a:t>
            </a:r>
            <a:r>
              <a:rPr lang="en-US" dirty="0" err="1"/>
              <a:t>Vai</a:t>
            </a:r>
            <a:r>
              <a:rPr lang="en-US" dirty="0"/>
              <a:t> </a:t>
            </a:r>
            <a:r>
              <a:rPr lang="en-US" dirty="0" err="1"/>
              <a:t>trò</a:t>
            </a:r>
            <a:r>
              <a:rPr lang="en-US" dirty="0"/>
              <a:t> PUBLIC </a:t>
            </a:r>
            <a:r>
              <a:rPr lang="en-US" dirty="0" err="1"/>
              <a:t>được</a:t>
            </a:r>
            <a:r>
              <a:rPr lang="en-US" dirty="0"/>
              <a:t> </a:t>
            </a:r>
            <a:r>
              <a:rPr lang="en-US" dirty="0" err="1"/>
              <a:t>cấp</a:t>
            </a:r>
            <a:r>
              <a:rPr lang="en-US" dirty="0"/>
              <a:t> </a:t>
            </a:r>
            <a:r>
              <a:rPr lang="en-US" dirty="0" err="1"/>
              <a:t>cho</a:t>
            </a:r>
            <a:r>
              <a:rPr lang="en-US" dirty="0"/>
              <a:t> </a:t>
            </a:r>
            <a:r>
              <a:rPr lang="en-US" dirty="0" err="1"/>
              <a:t>tất</a:t>
            </a:r>
            <a:r>
              <a:rPr lang="en-US" dirty="0"/>
              <a:t> </a:t>
            </a:r>
            <a:r>
              <a:rPr lang="en-US" dirty="0" err="1"/>
              <a:t>cả</a:t>
            </a:r>
            <a:r>
              <a:rPr lang="en-US" dirty="0"/>
              <a:t> </a:t>
            </a:r>
            <a:r>
              <a:rPr lang="en-US" dirty="0" err="1"/>
              <a:t>mọi</a:t>
            </a:r>
            <a:r>
              <a:rPr lang="en-US" dirty="0"/>
              <a:t> </a:t>
            </a:r>
            <a:r>
              <a:rPr lang="en-US" dirty="0" err="1"/>
              <a:t>người</a:t>
            </a:r>
            <a:r>
              <a:rPr lang="en-US" dirty="0"/>
              <a:t> </a:t>
            </a:r>
            <a:r>
              <a:rPr lang="en-US" dirty="0" err="1"/>
              <a:t>dùng</a:t>
            </a:r>
            <a:r>
              <a:rPr lang="en-US" dirty="0"/>
              <a:t> </a:t>
            </a:r>
            <a:r>
              <a:rPr lang="en-US" dirty="0" err="1"/>
              <a:t>trong</a:t>
            </a:r>
            <a:r>
              <a:rPr lang="en-US" dirty="0"/>
              <a:t> </a:t>
            </a:r>
            <a:r>
              <a:rPr lang="en-US" dirty="0" err="1"/>
              <a:t>cơ</a:t>
            </a:r>
            <a:r>
              <a:rPr lang="en-US" dirty="0"/>
              <a:t> </a:t>
            </a:r>
            <a:r>
              <a:rPr lang="en-US" dirty="0" err="1" smtClean="0"/>
              <a:t>sở</a:t>
            </a:r>
            <a:r>
              <a:rPr lang="en-US" dirty="0" smtClean="0"/>
              <a:t> </a:t>
            </a:r>
            <a:r>
              <a:rPr lang="en-US" dirty="0" err="1"/>
              <a:t>dữ</a:t>
            </a:r>
            <a:r>
              <a:rPr lang="en-US" dirty="0"/>
              <a:t> </a:t>
            </a:r>
            <a:r>
              <a:rPr lang="en-US" dirty="0" err="1"/>
              <a:t>liệu</a:t>
            </a:r>
            <a:r>
              <a:rPr lang="en-US" dirty="0"/>
              <a:t>.</a:t>
            </a:r>
          </a:p>
          <a:p>
            <a:pPr marL="0" indent="0">
              <a:buNone/>
            </a:pPr>
            <a:endParaRPr lang="en-US" dirty="0"/>
          </a:p>
          <a:p>
            <a:pPr marL="0" indent="0">
              <a:lnSpc>
                <a:spcPct val="120000"/>
              </a:lnSpc>
              <a:buNone/>
            </a:pPr>
            <a:endParaRPr lang="en-US" dirty="0"/>
          </a:p>
        </p:txBody>
      </p:sp>
    </p:spTree>
    <p:extLst>
      <p:ext uri="{BB962C8B-B14F-4D97-AF65-F5344CB8AC3E}">
        <p14:creationId xmlns:p14="http://schemas.microsoft.com/office/powerpoint/2010/main" val="95504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How Roles Work in PL/SQL Blocks</a:t>
            </a:r>
          </a:p>
          <a:p>
            <a:pPr marL="0" indent="0">
              <a:buNone/>
            </a:pPr>
            <a:r>
              <a:rPr lang="en-US" dirty="0" err="1"/>
              <a:t>Việc</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trong</a:t>
            </a:r>
            <a:r>
              <a:rPr lang="en-US" dirty="0"/>
              <a:t> </a:t>
            </a:r>
            <a:r>
              <a:rPr lang="en-US" dirty="0" err="1"/>
              <a:t>khối</a:t>
            </a:r>
            <a:r>
              <a:rPr lang="en-US" dirty="0"/>
              <a:t> </a:t>
            </a:r>
            <a:r>
              <a:rPr lang="en-US" dirty="0" err="1"/>
              <a:t>lệnh</a:t>
            </a:r>
            <a:r>
              <a:rPr lang="en-US" dirty="0"/>
              <a:t> PL/SQL </a:t>
            </a:r>
            <a:r>
              <a:rPr lang="en-US" dirty="0" err="1"/>
              <a:t>phụ</a:t>
            </a:r>
            <a:r>
              <a:rPr lang="en-US" dirty="0"/>
              <a:t> </a:t>
            </a:r>
            <a:r>
              <a:rPr lang="en-US" dirty="0" err="1"/>
              <a:t>thuộc</a:t>
            </a:r>
            <a:r>
              <a:rPr lang="en-US" dirty="0"/>
              <a:t> </a:t>
            </a:r>
            <a:r>
              <a:rPr lang="en-US" dirty="0" err="1"/>
              <a:t>vào</a:t>
            </a:r>
            <a:r>
              <a:rPr lang="en-US" dirty="0"/>
              <a:t> </a:t>
            </a:r>
            <a:r>
              <a:rPr lang="en-US" dirty="0" err="1"/>
              <a:t>nó</a:t>
            </a:r>
            <a:r>
              <a:rPr lang="en-US" dirty="0"/>
              <a:t> </a:t>
            </a:r>
            <a:r>
              <a:rPr lang="en-US" dirty="0" err="1"/>
              <a:t>là</a:t>
            </a:r>
            <a:r>
              <a:rPr lang="en-US" dirty="0"/>
              <a:t> </a:t>
            </a:r>
            <a:r>
              <a:rPr lang="en-US" dirty="0" err="1"/>
              <a:t>khối</a:t>
            </a:r>
            <a:r>
              <a:rPr lang="en-US" dirty="0"/>
              <a:t> </a:t>
            </a:r>
            <a:r>
              <a:rPr lang="en-US" dirty="0" err="1"/>
              <a:t>lệnh</a:t>
            </a:r>
            <a:r>
              <a:rPr lang="en-US" dirty="0"/>
              <a:t> </a:t>
            </a:r>
            <a:r>
              <a:rPr lang="en-US" dirty="0" err="1"/>
              <a:t>vô</a:t>
            </a:r>
            <a:r>
              <a:rPr lang="en-US" dirty="0"/>
              <a:t> </a:t>
            </a:r>
            <a:r>
              <a:rPr lang="en-US" dirty="0" err="1"/>
              <a:t>danh</a:t>
            </a:r>
            <a:r>
              <a:rPr lang="en-US" dirty="0"/>
              <a:t> hay </a:t>
            </a:r>
            <a:r>
              <a:rPr lang="en-US" dirty="0" err="1"/>
              <a:t>là</a:t>
            </a:r>
            <a:r>
              <a:rPr lang="en-US" dirty="0"/>
              <a:t> </a:t>
            </a:r>
            <a:r>
              <a:rPr lang="en-US" dirty="0" err="1"/>
              <a:t>khối</a:t>
            </a:r>
            <a:r>
              <a:rPr lang="en-US" dirty="0"/>
              <a:t> </a:t>
            </a:r>
            <a:r>
              <a:rPr lang="en-US" dirty="0" err="1"/>
              <a:t>lệnh</a:t>
            </a:r>
            <a:r>
              <a:rPr lang="en-US" dirty="0"/>
              <a:t> </a:t>
            </a:r>
            <a:r>
              <a:rPr lang="en-US" dirty="0" err="1"/>
              <a:t>đặt</a:t>
            </a:r>
            <a:r>
              <a:rPr lang="en-US" dirty="0"/>
              <a:t> </a:t>
            </a:r>
            <a:r>
              <a:rPr lang="en-US" dirty="0" err="1"/>
              <a:t>tên</a:t>
            </a:r>
            <a:r>
              <a:rPr lang="en-US" dirty="0"/>
              <a:t> ( </a:t>
            </a:r>
            <a:r>
              <a:rPr lang="en-US" dirty="0" err="1"/>
              <a:t>thủ</a:t>
            </a:r>
            <a:r>
              <a:rPr lang="en-US" dirty="0"/>
              <a:t> </a:t>
            </a:r>
            <a:r>
              <a:rPr lang="en-US" dirty="0" err="1"/>
              <a:t>tục</a:t>
            </a:r>
            <a:r>
              <a:rPr lang="en-US" dirty="0"/>
              <a:t> </a:t>
            </a:r>
            <a:r>
              <a:rPr lang="en-US" dirty="0" err="1"/>
              <a:t>lưu</a:t>
            </a:r>
            <a:r>
              <a:rPr lang="en-US" dirty="0"/>
              <a:t> </a:t>
            </a:r>
            <a:r>
              <a:rPr lang="en-US" dirty="0" err="1"/>
              <a:t>trú</a:t>
            </a:r>
            <a:r>
              <a:rPr lang="en-US" dirty="0"/>
              <a:t>, </a:t>
            </a:r>
            <a:r>
              <a:rPr lang="en-US" dirty="0" err="1"/>
              <a:t>hàm</a:t>
            </a:r>
            <a:r>
              <a:rPr lang="en-US" dirty="0"/>
              <a:t>, trigger), </a:t>
            </a:r>
            <a:r>
              <a:rPr lang="en-US" dirty="0" err="1"/>
              <a:t>và</a:t>
            </a:r>
            <a:r>
              <a:rPr lang="en-US" dirty="0"/>
              <a:t> </a:t>
            </a:r>
            <a:r>
              <a:rPr lang="en-US" dirty="0" err="1"/>
              <a:t>nó</a:t>
            </a:r>
            <a:r>
              <a:rPr lang="en-US" dirty="0"/>
              <a:t> </a:t>
            </a:r>
            <a:r>
              <a:rPr lang="en-US" dirty="0" err="1"/>
              <a:t>có</a:t>
            </a:r>
            <a:r>
              <a:rPr lang="en-US" dirty="0"/>
              <a:t> </a:t>
            </a:r>
            <a:r>
              <a:rPr lang="en-US" dirty="0" err="1"/>
              <a:t>thực</a:t>
            </a:r>
            <a:r>
              <a:rPr lang="en-US" dirty="0"/>
              <a:t> </a:t>
            </a:r>
            <a:r>
              <a:rPr lang="en-US" dirty="0" err="1"/>
              <a:t>thi</a:t>
            </a:r>
            <a:r>
              <a:rPr lang="en-US" dirty="0"/>
              <a:t> </a:t>
            </a:r>
            <a:r>
              <a:rPr lang="en-US" dirty="0" err="1"/>
              <a:t>với</a:t>
            </a:r>
            <a:r>
              <a:rPr lang="en-US" dirty="0"/>
              <a:t> </a:t>
            </a:r>
            <a:r>
              <a:rPr lang="en-US" dirty="0" err="1"/>
              <a:t>quyền</a:t>
            </a:r>
            <a:r>
              <a:rPr lang="en-US" dirty="0"/>
              <a:t> </a:t>
            </a:r>
            <a:r>
              <a:rPr lang="en-US" dirty="0" err="1"/>
              <a:t>của</a:t>
            </a:r>
            <a:r>
              <a:rPr lang="en-US" dirty="0"/>
              <a:t> </a:t>
            </a:r>
            <a:r>
              <a:rPr lang="en-US" dirty="0" err="1"/>
              <a:t>người</a:t>
            </a:r>
            <a:r>
              <a:rPr lang="en-US" dirty="0"/>
              <a:t> </a:t>
            </a:r>
            <a:r>
              <a:rPr lang="en-US" dirty="0" err="1"/>
              <a:t>định</a:t>
            </a:r>
            <a:r>
              <a:rPr lang="en-US" dirty="0"/>
              <a:t> </a:t>
            </a:r>
            <a:r>
              <a:rPr lang="en-US" dirty="0" err="1"/>
              <a:t>nghĩa</a:t>
            </a:r>
            <a:r>
              <a:rPr lang="en-US" dirty="0"/>
              <a:t> hay </a:t>
            </a:r>
            <a:r>
              <a:rPr lang="en-US" dirty="0" err="1"/>
              <a:t>là</a:t>
            </a:r>
            <a:r>
              <a:rPr lang="en-US" dirty="0"/>
              <a:t> </a:t>
            </a:r>
            <a:r>
              <a:rPr lang="en-US" dirty="0" err="1"/>
              <a:t>quyền</a:t>
            </a:r>
            <a:r>
              <a:rPr lang="en-US" dirty="0"/>
              <a:t> </a:t>
            </a:r>
            <a:r>
              <a:rPr lang="en-US" dirty="0" err="1"/>
              <a:t>của</a:t>
            </a:r>
            <a:r>
              <a:rPr lang="en-US" dirty="0"/>
              <a:t> </a:t>
            </a:r>
            <a:r>
              <a:rPr lang="en-US" dirty="0" err="1"/>
              <a:t>người</a:t>
            </a:r>
            <a:r>
              <a:rPr lang="en-US" dirty="0"/>
              <a:t> </a:t>
            </a:r>
            <a:r>
              <a:rPr lang="en-US" dirty="0" err="1"/>
              <a:t>gọi</a:t>
            </a:r>
            <a:r>
              <a:rPr lang="en-US" dirty="0"/>
              <a:t> </a:t>
            </a:r>
            <a:r>
              <a:rPr lang="en-US" dirty="0" err="1"/>
              <a:t>khối</a:t>
            </a:r>
            <a:r>
              <a:rPr lang="en-US" dirty="0"/>
              <a:t> </a:t>
            </a:r>
            <a:r>
              <a:rPr lang="en-US" dirty="0" err="1"/>
              <a:t>lệnh</a:t>
            </a:r>
            <a:r>
              <a:rPr lang="en-US" dirty="0"/>
              <a:t> </a:t>
            </a:r>
            <a:r>
              <a:rPr lang="en-US" dirty="0" err="1"/>
              <a:t>đó</a:t>
            </a:r>
            <a:r>
              <a:rPr lang="en-US" dirty="0"/>
              <a:t>.</a:t>
            </a:r>
          </a:p>
          <a:p>
            <a:pPr lvl="1"/>
            <a:r>
              <a:rPr lang="en-US" dirty="0"/>
              <a:t>Roles Used in Named Blocks with Definer's Rights</a:t>
            </a:r>
          </a:p>
          <a:p>
            <a:pPr lvl="1"/>
            <a:r>
              <a:rPr lang="en-US" dirty="0"/>
              <a:t>Roles Used in Named Blocks with Invoker's Rights and Anonymous PL/SQL Blocks</a:t>
            </a:r>
          </a:p>
          <a:p>
            <a:pPr marL="0" indent="0">
              <a:lnSpc>
                <a:spcPct val="120000"/>
              </a:lnSpc>
              <a:buNone/>
            </a:pPr>
            <a:endParaRPr lang="en-US" dirty="0"/>
          </a:p>
        </p:txBody>
      </p:sp>
    </p:spTree>
    <p:extLst>
      <p:ext uri="{BB962C8B-B14F-4D97-AF65-F5344CB8AC3E}">
        <p14:creationId xmlns:p14="http://schemas.microsoft.com/office/powerpoint/2010/main" val="346679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Roles Used in Named Blocks with Definer's Rights</a:t>
            </a:r>
          </a:p>
          <a:p>
            <a:pPr marL="0" indent="0">
              <a:buNone/>
            </a:pPr>
            <a:r>
              <a:rPr lang="en-US" dirty="0" err="1"/>
              <a:t>Mọi</a:t>
            </a:r>
            <a:r>
              <a:rPr lang="en-US" dirty="0"/>
              <a:t> </a:t>
            </a:r>
            <a:r>
              <a:rPr lang="en-US" dirty="0" err="1"/>
              <a:t>vai</a:t>
            </a:r>
            <a:r>
              <a:rPr lang="en-US" dirty="0"/>
              <a:t> </a:t>
            </a:r>
            <a:r>
              <a:rPr lang="en-US" dirty="0" err="1"/>
              <a:t>trò</a:t>
            </a:r>
            <a:r>
              <a:rPr lang="en-US" dirty="0"/>
              <a:t> </a:t>
            </a:r>
            <a:r>
              <a:rPr lang="en-US" dirty="0" err="1"/>
              <a:t>đều</a:t>
            </a:r>
            <a:r>
              <a:rPr lang="en-US" dirty="0"/>
              <a:t> </a:t>
            </a:r>
            <a:r>
              <a:rPr lang="en-US" dirty="0" err="1"/>
              <a:t>bị</a:t>
            </a:r>
            <a:r>
              <a:rPr lang="en-US" dirty="0"/>
              <a:t> </a:t>
            </a:r>
            <a:r>
              <a:rPr lang="en-US" dirty="0" err="1"/>
              <a:t>vô</a:t>
            </a:r>
            <a:r>
              <a:rPr lang="en-US" dirty="0"/>
              <a:t> </a:t>
            </a:r>
            <a:r>
              <a:rPr lang="en-US" dirty="0" err="1"/>
              <a:t>hiệu</a:t>
            </a:r>
            <a:r>
              <a:rPr lang="en-US" dirty="0"/>
              <a:t> </a:t>
            </a:r>
            <a:r>
              <a:rPr lang="en-US" dirty="0" err="1"/>
              <a:t>hóa</a:t>
            </a:r>
            <a:r>
              <a:rPr lang="en-US" dirty="0"/>
              <a:t> </a:t>
            </a:r>
            <a:r>
              <a:rPr lang="en-US" dirty="0" err="1"/>
              <a:t>trong</a:t>
            </a:r>
            <a:r>
              <a:rPr lang="en-US" dirty="0"/>
              <a:t> </a:t>
            </a:r>
            <a:r>
              <a:rPr lang="en-US" dirty="0" err="1"/>
              <a:t>bất</a:t>
            </a:r>
            <a:r>
              <a:rPr lang="en-US" dirty="0"/>
              <a:t> </a:t>
            </a:r>
            <a:r>
              <a:rPr lang="en-US" dirty="0" err="1"/>
              <a:t>kỳ</a:t>
            </a:r>
            <a:r>
              <a:rPr lang="en-US" dirty="0"/>
              <a:t> </a:t>
            </a:r>
            <a:r>
              <a:rPr lang="en-US" dirty="0" err="1"/>
              <a:t>khối</a:t>
            </a:r>
            <a:r>
              <a:rPr lang="en-US" dirty="0"/>
              <a:t> </a:t>
            </a:r>
            <a:r>
              <a:rPr lang="en-US" dirty="0" err="1"/>
              <a:t>lệnh</a:t>
            </a:r>
            <a:r>
              <a:rPr lang="en-US" dirty="0"/>
              <a:t> </a:t>
            </a:r>
            <a:r>
              <a:rPr lang="en-US" dirty="0" err="1"/>
              <a:t>được</a:t>
            </a:r>
            <a:r>
              <a:rPr lang="en-US" dirty="0"/>
              <a:t> </a:t>
            </a:r>
            <a:r>
              <a:rPr lang="en-US" dirty="0" err="1"/>
              <a:t>đặt</a:t>
            </a:r>
            <a:r>
              <a:rPr lang="en-US" dirty="0"/>
              <a:t> </a:t>
            </a:r>
            <a:r>
              <a:rPr lang="en-US" dirty="0" err="1"/>
              <a:t>tên</a:t>
            </a:r>
            <a:r>
              <a:rPr lang="en-US" dirty="0"/>
              <a:t> PL/SQL (stored </a:t>
            </a:r>
            <a:r>
              <a:rPr lang="en-US" dirty="0" err="1"/>
              <a:t>proc,func,trigger</a:t>
            </a:r>
            <a:r>
              <a:rPr lang="en-US" dirty="0"/>
              <a:t>) </a:t>
            </a:r>
            <a:r>
              <a:rPr lang="en-US" dirty="0" err="1"/>
              <a:t>mà</a:t>
            </a:r>
            <a:r>
              <a:rPr lang="en-US" dirty="0"/>
              <a:t> </a:t>
            </a:r>
            <a:r>
              <a:rPr lang="en-US" dirty="0" err="1"/>
              <a:t>nó</a:t>
            </a:r>
            <a:r>
              <a:rPr lang="en-US" dirty="0"/>
              <a:t> </a:t>
            </a:r>
            <a:r>
              <a:rPr lang="en-US" dirty="0" err="1"/>
              <a:t>thực</a:t>
            </a:r>
            <a:r>
              <a:rPr lang="en-US" dirty="0"/>
              <a:t> </a:t>
            </a:r>
            <a:r>
              <a:rPr lang="en-US" dirty="0" err="1"/>
              <a:t>thi</a:t>
            </a:r>
            <a:r>
              <a:rPr lang="en-US" dirty="0"/>
              <a:t> </a:t>
            </a:r>
            <a:r>
              <a:rPr lang="en-US" dirty="0" err="1"/>
              <a:t>với</a:t>
            </a:r>
            <a:r>
              <a:rPr lang="en-US" dirty="0"/>
              <a:t> </a:t>
            </a:r>
            <a:r>
              <a:rPr lang="en-US" dirty="0" err="1"/>
              <a:t>quyền</a:t>
            </a:r>
            <a:r>
              <a:rPr lang="en-US" dirty="0"/>
              <a:t> </a:t>
            </a:r>
            <a:r>
              <a:rPr lang="en-US" dirty="0" err="1"/>
              <a:t>của</a:t>
            </a:r>
            <a:r>
              <a:rPr lang="en-US" dirty="0"/>
              <a:t> </a:t>
            </a:r>
            <a:r>
              <a:rPr lang="en-US" dirty="0" err="1"/>
              <a:t>người</a:t>
            </a:r>
            <a:r>
              <a:rPr lang="en-US" dirty="0"/>
              <a:t> </a:t>
            </a:r>
            <a:r>
              <a:rPr lang="en-US" dirty="0" err="1"/>
              <a:t>định</a:t>
            </a:r>
            <a:r>
              <a:rPr lang="en-US" dirty="0"/>
              <a:t> </a:t>
            </a:r>
            <a:r>
              <a:rPr lang="en-US" dirty="0" err="1"/>
              <a:t>nghĩa.Các</a:t>
            </a:r>
            <a:r>
              <a:rPr lang="en-US" dirty="0"/>
              <a:t> </a:t>
            </a:r>
            <a:r>
              <a:rPr lang="en-US" dirty="0" err="1"/>
              <a:t>vai</a:t>
            </a:r>
            <a:r>
              <a:rPr lang="en-US" dirty="0"/>
              <a:t> </a:t>
            </a:r>
            <a:r>
              <a:rPr lang="en-US" dirty="0" err="1"/>
              <a:t>trò</a:t>
            </a:r>
            <a:r>
              <a:rPr lang="en-US" dirty="0"/>
              <a:t> </a:t>
            </a:r>
            <a:r>
              <a:rPr lang="en-US" dirty="0" err="1"/>
              <a:t>không</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cho</a:t>
            </a:r>
            <a:r>
              <a:rPr lang="en-US" dirty="0"/>
              <a:t> </a:t>
            </a:r>
            <a:r>
              <a:rPr lang="en-US" dirty="0" err="1"/>
              <a:t>việc</a:t>
            </a:r>
            <a:r>
              <a:rPr lang="en-US" dirty="0"/>
              <a:t> </a:t>
            </a:r>
            <a:r>
              <a:rPr lang="en-US" dirty="0" err="1"/>
              <a:t>kiểm</a:t>
            </a:r>
            <a:r>
              <a:rPr lang="en-US" dirty="0"/>
              <a:t> </a:t>
            </a:r>
            <a:r>
              <a:rPr lang="en-US" dirty="0" err="1"/>
              <a:t>tra</a:t>
            </a:r>
            <a:r>
              <a:rPr lang="en-US" dirty="0"/>
              <a:t> </a:t>
            </a:r>
            <a:r>
              <a:rPr lang="en-US" dirty="0" err="1"/>
              <a:t>quyền</a:t>
            </a:r>
            <a:r>
              <a:rPr lang="en-US" dirty="0"/>
              <a:t> </a:t>
            </a:r>
            <a:r>
              <a:rPr lang="en-US" dirty="0" err="1"/>
              <a:t>và</a:t>
            </a:r>
            <a:r>
              <a:rPr lang="en-US" dirty="0"/>
              <a:t> </a:t>
            </a:r>
            <a:r>
              <a:rPr lang="en-US" dirty="0" err="1"/>
              <a:t>bạn</a:t>
            </a:r>
            <a:r>
              <a:rPr lang="en-US" dirty="0"/>
              <a:t> </a:t>
            </a:r>
            <a:r>
              <a:rPr lang="en-US" dirty="0" err="1"/>
              <a:t>không</a:t>
            </a:r>
            <a:r>
              <a:rPr lang="en-US" dirty="0"/>
              <a:t> </a:t>
            </a:r>
            <a:r>
              <a:rPr lang="en-US" dirty="0" err="1"/>
              <a:t>thể</a:t>
            </a:r>
            <a:r>
              <a:rPr lang="en-US" dirty="0"/>
              <a:t> </a:t>
            </a:r>
            <a:r>
              <a:rPr lang="en-US" dirty="0" err="1"/>
              <a:t>thiết</a:t>
            </a:r>
            <a:r>
              <a:rPr lang="en-US" dirty="0"/>
              <a:t> </a:t>
            </a:r>
            <a:r>
              <a:rPr lang="en-US" dirty="0" err="1"/>
              <a:t>lập</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bên</a:t>
            </a:r>
            <a:r>
              <a:rPr lang="en-US" dirty="0"/>
              <a:t> </a:t>
            </a:r>
            <a:r>
              <a:rPr lang="en-US" dirty="0" err="1"/>
              <a:t>trong</a:t>
            </a:r>
            <a:r>
              <a:rPr lang="en-US" dirty="0"/>
              <a:t> </a:t>
            </a:r>
            <a:r>
              <a:rPr lang="en-US" dirty="0" err="1"/>
              <a:t>thủ</a:t>
            </a:r>
            <a:r>
              <a:rPr lang="en-US" dirty="0"/>
              <a:t> </a:t>
            </a:r>
            <a:r>
              <a:rPr lang="en-US" dirty="0" err="1"/>
              <a:t>tục</a:t>
            </a:r>
            <a:r>
              <a:rPr lang="en-US" dirty="0"/>
              <a:t> </a:t>
            </a:r>
            <a:r>
              <a:rPr lang="en-US" dirty="0" err="1"/>
              <a:t>quyền</a:t>
            </a:r>
            <a:r>
              <a:rPr lang="en-US" dirty="0"/>
              <a:t> </a:t>
            </a:r>
            <a:r>
              <a:rPr lang="en-US" dirty="0" err="1"/>
              <a:t>hạn</a:t>
            </a:r>
            <a:r>
              <a:rPr lang="en-US" dirty="0"/>
              <a:t> </a:t>
            </a:r>
            <a:r>
              <a:rPr lang="en-US" dirty="0" err="1"/>
              <a:t>của</a:t>
            </a:r>
            <a:r>
              <a:rPr lang="en-US" dirty="0"/>
              <a:t> </a:t>
            </a:r>
            <a:r>
              <a:rPr lang="en-US" dirty="0" err="1"/>
              <a:t>người</a:t>
            </a:r>
            <a:r>
              <a:rPr lang="en-US" dirty="0"/>
              <a:t> </a:t>
            </a:r>
            <a:r>
              <a:rPr lang="en-US" dirty="0" err="1"/>
              <a:t>định</a:t>
            </a:r>
            <a:r>
              <a:rPr lang="en-US" dirty="0"/>
              <a:t> </a:t>
            </a:r>
            <a:r>
              <a:rPr lang="en-US" dirty="0" err="1"/>
              <a:t>nghĩa</a:t>
            </a:r>
            <a:r>
              <a:rPr lang="en-US" dirty="0"/>
              <a:t>.</a:t>
            </a:r>
          </a:p>
          <a:p>
            <a:pPr marL="0" indent="0">
              <a:buNone/>
            </a:pPr>
            <a:r>
              <a:rPr lang="en-US" dirty="0" err="1"/>
              <a:t>Khung</a:t>
            </a:r>
            <a:r>
              <a:rPr lang="en-US" dirty="0"/>
              <a:t> </a:t>
            </a:r>
            <a:r>
              <a:rPr lang="en-US" dirty="0" err="1"/>
              <a:t>nhìn</a:t>
            </a:r>
            <a:r>
              <a:rPr lang="en-US" dirty="0"/>
              <a:t> SESSION_ROLES </a:t>
            </a:r>
            <a:r>
              <a:rPr lang="en-US" dirty="0" err="1"/>
              <a:t>cho</a:t>
            </a:r>
            <a:r>
              <a:rPr lang="en-US" dirty="0"/>
              <a:t> </a:t>
            </a:r>
            <a:r>
              <a:rPr lang="en-US" dirty="0" err="1"/>
              <a:t>biết</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hiện</a:t>
            </a:r>
            <a:r>
              <a:rPr lang="en-US" dirty="0"/>
              <a:t> </a:t>
            </a:r>
            <a:r>
              <a:rPr lang="en-US" dirty="0" err="1"/>
              <a:t>đang</a:t>
            </a:r>
            <a:r>
              <a:rPr lang="en-US" dirty="0"/>
              <a:t> </a:t>
            </a:r>
            <a:r>
              <a:rPr lang="en-US" dirty="0" err="1"/>
              <a:t>được</a:t>
            </a:r>
            <a:r>
              <a:rPr lang="en-US" dirty="0"/>
              <a:t> </a:t>
            </a:r>
            <a:r>
              <a:rPr lang="en-US" dirty="0" err="1"/>
              <a:t>cho</a:t>
            </a:r>
            <a:r>
              <a:rPr lang="en-US" dirty="0"/>
              <a:t> </a:t>
            </a:r>
            <a:r>
              <a:rPr lang="en-US" dirty="0" err="1"/>
              <a:t>phép</a:t>
            </a:r>
            <a:r>
              <a:rPr lang="en-US" dirty="0"/>
              <a:t>. </a:t>
            </a:r>
            <a:r>
              <a:rPr lang="en-US" dirty="0" err="1"/>
              <a:t>Nếu</a:t>
            </a:r>
            <a:r>
              <a:rPr lang="en-US" dirty="0"/>
              <a:t> </a:t>
            </a:r>
            <a:r>
              <a:rPr lang="en-US" dirty="0" err="1"/>
              <a:t>một</a:t>
            </a:r>
            <a:r>
              <a:rPr lang="en-US" dirty="0"/>
              <a:t> </a:t>
            </a:r>
            <a:r>
              <a:rPr lang="en-US" dirty="0" err="1"/>
              <a:t>khối</a:t>
            </a:r>
            <a:r>
              <a:rPr lang="en-US" dirty="0"/>
              <a:t> </a:t>
            </a:r>
            <a:r>
              <a:rPr lang="en-US" dirty="0" err="1"/>
              <a:t>lệnh</a:t>
            </a:r>
            <a:r>
              <a:rPr lang="en-US" dirty="0"/>
              <a:t> </a:t>
            </a:r>
            <a:r>
              <a:rPr lang="en-US" dirty="0" err="1"/>
              <a:t>được</a:t>
            </a:r>
            <a:r>
              <a:rPr lang="en-US" dirty="0"/>
              <a:t> </a:t>
            </a:r>
            <a:r>
              <a:rPr lang="en-US" dirty="0" err="1"/>
              <a:t>đặt</a:t>
            </a:r>
            <a:r>
              <a:rPr lang="en-US" dirty="0"/>
              <a:t> </a:t>
            </a:r>
            <a:r>
              <a:rPr lang="en-US" dirty="0" err="1"/>
              <a:t>tên</a:t>
            </a:r>
            <a:r>
              <a:rPr lang="en-US" dirty="0"/>
              <a:t> PL/SQL </a:t>
            </a:r>
            <a:r>
              <a:rPr lang="en-US" dirty="0" err="1"/>
              <a:t>thực</a:t>
            </a:r>
            <a:r>
              <a:rPr lang="en-US" dirty="0"/>
              <a:t> </a:t>
            </a:r>
            <a:r>
              <a:rPr lang="en-US" dirty="0" err="1"/>
              <a:t>thi</a:t>
            </a:r>
            <a:r>
              <a:rPr lang="en-US" dirty="0"/>
              <a:t> </a:t>
            </a:r>
            <a:r>
              <a:rPr lang="en-US" dirty="0" err="1"/>
              <a:t>truy</a:t>
            </a:r>
            <a:r>
              <a:rPr lang="en-US" dirty="0"/>
              <a:t> </a:t>
            </a:r>
            <a:r>
              <a:rPr lang="en-US" dirty="0" err="1"/>
              <a:t>vấn</a:t>
            </a:r>
            <a:r>
              <a:rPr lang="en-US" dirty="0"/>
              <a:t> SESSION_ROLES </a:t>
            </a:r>
            <a:r>
              <a:rPr lang="en-US" dirty="0" err="1"/>
              <a:t>với</a:t>
            </a:r>
            <a:r>
              <a:rPr lang="en-US" dirty="0"/>
              <a:t> </a:t>
            </a:r>
            <a:r>
              <a:rPr lang="en-US" dirty="0" err="1"/>
              <a:t>quyền</a:t>
            </a:r>
            <a:r>
              <a:rPr lang="en-US" dirty="0"/>
              <a:t> </a:t>
            </a:r>
            <a:r>
              <a:rPr lang="en-US" dirty="0" err="1"/>
              <a:t>của</a:t>
            </a:r>
            <a:r>
              <a:rPr lang="en-US" dirty="0"/>
              <a:t> </a:t>
            </a:r>
            <a:r>
              <a:rPr lang="en-US" dirty="0" err="1"/>
              <a:t>người</a:t>
            </a:r>
            <a:r>
              <a:rPr lang="en-US" dirty="0"/>
              <a:t> </a:t>
            </a:r>
            <a:r>
              <a:rPr lang="en-US" dirty="0" err="1"/>
              <a:t>định</a:t>
            </a:r>
            <a:r>
              <a:rPr lang="en-US" dirty="0"/>
              <a:t> </a:t>
            </a:r>
            <a:r>
              <a:rPr lang="en-US" dirty="0" err="1"/>
              <a:t>nghĩa</a:t>
            </a:r>
            <a:r>
              <a:rPr lang="en-US" dirty="0"/>
              <a:t>, </a:t>
            </a:r>
            <a:r>
              <a:rPr lang="en-US" dirty="0" err="1"/>
              <a:t>thì</a:t>
            </a:r>
            <a:r>
              <a:rPr lang="en-US" dirty="0"/>
              <a:t> </a:t>
            </a:r>
            <a:r>
              <a:rPr lang="en-US" dirty="0" err="1"/>
              <a:t>câu</a:t>
            </a:r>
            <a:r>
              <a:rPr lang="en-US" dirty="0"/>
              <a:t> </a:t>
            </a:r>
            <a:r>
              <a:rPr lang="en-US" dirty="0" err="1"/>
              <a:t>truy</a:t>
            </a:r>
            <a:r>
              <a:rPr lang="en-US" dirty="0"/>
              <a:t> </a:t>
            </a:r>
            <a:r>
              <a:rPr lang="en-US" dirty="0" err="1"/>
              <a:t>vấn</a:t>
            </a:r>
            <a:r>
              <a:rPr lang="en-US" dirty="0"/>
              <a:t> </a:t>
            </a:r>
            <a:r>
              <a:rPr lang="en-US" dirty="0" err="1"/>
              <a:t>không</a:t>
            </a:r>
            <a:r>
              <a:rPr lang="en-US" dirty="0"/>
              <a:t> </a:t>
            </a:r>
            <a:r>
              <a:rPr lang="en-US" dirty="0" err="1"/>
              <a:t>trả</a:t>
            </a:r>
            <a:r>
              <a:rPr lang="en-US" dirty="0"/>
              <a:t> </a:t>
            </a:r>
            <a:r>
              <a:rPr lang="en-US" dirty="0" err="1"/>
              <a:t>về</a:t>
            </a:r>
            <a:r>
              <a:rPr lang="en-US" dirty="0"/>
              <a:t> </a:t>
            </a:r>
            <a:r>
              <a:rPr lang="en-US" dirty="0" err="1"/>
              <a:t>dòng</a:t>
            </a:r>
            <a:r>
              <a:rPr lang="en-US" dirty="0"/>
              <a:t> </a:t>
            </a:r>
            <a:r>
              <a:rPr lang="en-US" dirty="0" err="1"/>
              <a:t>nào</a:t>
            </a:r>
            <a:r>
              <a:rPr lang="en-US" dirty="0"/>
              <a:t> </a:t>
            </a:r>
            <a:r>
              <a:rPr lang="en-US" dirty="0" err="1" smtClean="0"/>
              <a:t>cả</a:t>
            </a:r>
            <a:r>
              <a:rPr lang="en-US" dirty="0"/>
              <a:t>.</a:t>
            </a:r>
          </a:p>
        </p:txBody>
      </p:sp>
    </p:spTree>
    <p:extLst>
      <p:ext uri="{BB962C8B-B14F-4D97-AF65-F5344CB8AC3E}">
        <p14:creationId xmlns:p14="http://schemas.microsoft.com/office/powerpoint/2010/main" val="83746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Roles Used in </a:t>
            </a:r>
            <a:r>
              <a:rPr lang="en-US" dirty="0" smtClean="0"/>
              <a:t>Named </a:t>
            </a:r>
            <a:r>
              <a:rPr lang="en-US" dirty="0"/>
              <a:t>Blocks with Invoker's Rights and Anonymous PL/SQL Blocks </a:t>
            </a:r>
            <a:endParaRPr lang="en-US" dirty="0" smtClean="0"/>
          </a:p>
          <a:p>
            <a:pPr marL="0" indent="0">
              <a:buNone/>
            </a:pPr>
            <a:r>
              <a:rPr lang="en-US" dirty="0" err="1"/>
              <a:t>Các</a:t>
            </a:r>
            <a:r>
              <a:rPr lang="en-US" dirty="0"/>
              <a:t> </a:t>
            </a:r>
            <a:r>
              <a:rPr lang="en-US" dirty="0" err="1"/>
              <a:t>khối</a:t>
            </a:r>
            <a:r>
              <a:rPr lang="en-US" dirty="0"/>
              <a:t> </a:t>
            </a:r>
            <a:r>
              <a:rPr lang="en-US" dirty="0" err="1"/>
              <a:t>lệnh</a:t>
            </a:r>
            <a:r>
              <a:rPr lang="en-US" dirty="0"/>
              <a:t> </a:t>
            </a:r>
            <a:r>
              <a:rPr lang="en-US" dirty="0" err="1"/>
              <a:t>được</a:t>
            </a:r>
            <a:r>
              <a:rPr lang="en-US" dirty="0"/>
              <a:t> </a:t>
            </a:r>
            <a:r>
              <a:rPr lang="en-US" dirty="0" err="1"/>
              <a:t>đặt</a:t>
            </a:r>
            <a:r>
              <a:rPr lang="en-US" dirty="0"/>
              <a:t> </a:t>
            </a:r>
            <a:r>
              <a:rPr lang="en-US" dirty="0" err="1"/>
              <a:t>tên</a:t>
            </a:r>
            <a:r>
              <a:rPr lang="en-US" dirty="0"/>
              <a:t> PL/SQL </a:t>
            </a:r>
            <a:r>
              <a:rPr lang="en-US" dirty="0" err="1"/>
              <a:t>cái</a:t>
            </a:r>
            <a:r>
              <a:rPr lang="en-US" dirty="0"/>
              <a:t> </a:t>
            </a:r>
            <a:r>
              <a:rPr lang="en-US" dirty="0" err="1"/>
              <a:t>mà</a:t>
            </a:r>
            <a:r>
              <a:rPr lang="en-US" dirty="0"/>
              <a:t> </a:t>
            </a:r>
            <a:r>
              <a:rPr lang="en-US" dirty="0" err="1"/>
              <a:t>thực</a:t>
            </a:r>
            <a:r>
              <a:rPr lang="en-US" dirty="0"/>
              <a:t> </a:t>
            </a:r>
            <a:r>
              <a:rPr lang="en-US" dirty="0" err="1"/>
              <a:t>thi</a:t>
            </a:r>
            <a:r>
              <a:rPr lang="en-US" dirty="0"/>
              <a:t> </a:t>
            </a:r>
            <a:r>
              <a:rPr lang="en-US" dirty="0" err="1"/>
              <a:t>với</a:t>
            </a:r>
            <a:r>
              <a:rPr lang="en-US" dirty="0"/>
              <a:t> </a:t>
            </a:r>
            <a:r>
              <a:rPr lang="en-US" dirty="0" err="1"/>
              <a:t>quyền</a:t>
            </a:r>
            <a:r>
              <a:rPr lang="en-US" dirty="0"/>
              <a:t> </a:t>
            </a:r>
            <a:r>
              <a:rPr lang="en-US" dirty="0" err="1"/>
              <a:t>của</a:t>
            </a:r>
            <a:r>
              <a:rPr lang="en-US" dirty="0"/>
              <a:t> </a:t>
            </a:r>
            <a:r>
              <a:rPr lang="en-US" dirty="0" err="1"/>
              <a:t>người</a:t>
            </a:r>
            <a:r>
              <a:rPr lang="en-US" dirty="0"/>
              <a:t> </a:t>
            </a:r>
            <a:r>
              <a:rPr lang="en-US" dirty="0" err="1"/>
              <a:t>gọi</a:t>
            </a:r>
            <a:r>
              <a:rPr lang="en-US" dirty="0"/>
              <a:t> </a:t>
            </a:r>
            <a:r>
              <a:rPr lang="en-US" dirty="0" err="1"/>
              <a:t>khối</a:t>
            </a:r>
            <a:r>
              <a:rPr lang="en-US" dirty="0"/>
              <a:t> </a:t>
            </a:r>
            <a:r>
              <a:rPr lang="en-US" dirty="0" err="1"/>
              <a:t>lệnh</a:t>
            </a:r>
            <a:r>
              <a:rPr lang="en-US" dirty="0"/>
              <a:t> </a:t>
            </a:r>
            <a:r>
              <a:rPr lang="en-US" dirty="0" err="1"/>
              <a:t>đó</a:t>
            </a:r>
            <a:r>
              <a:rPr lang="en-US" dirty="0"/>
              <a:t> </a:t>
            </a:r>
            <a:r>
              <a:rPr lang="en-US" dirty="0" err="1"/>
              <a:t>và</a:t>
            </a:r>
            <a:r>
              <a:rPr lang="en-US" dirty="0"/>
              <a:t> </a:t>
            </a:r>
            <a:r>
              <a:rPr lang="en-US" dirty="0" err="1"/>
              <a:t>khối</a:t>
            </a:r>
            <a:r>
              <a:rPr lang="en-US" dirty="0"/>
              <a:t> </a:t>
            </a:r>
            <a:r>
              <a:rPr lang="en-US" dirty="0" err="1"/>
              <a:t>lệnh</a:t>
            </a:r>
            <a:r>
              <a:rPr lang="en-US" dirty="0"/>
              <a:t> </a:t>
            </a:r>
            <a:r>
              <a:rPr lang="en-US" dirty="0" err="1"/>
              <a:t>vô</a:t>
            </a:r>
            <a:r>
              <a:rPr lang="en-US" dirty="0"/>
              <a:t> </a:t>
            </a:r>
            <a:r>
              <a:rPr lang="en-US" dirty="0" err="1"/>
              <a:t>danh</a:t>
            </a:r>
            <a:r>
              <a:rPr lang="en-US" dirty="0"/>
              <a:t> PL/SQL </a:t>
            </a:r>
            <a:r>
              <a:rPr lang="en-US" dirty="0" err="1"/>
              <a:t>được</a:t>
            </a:r>
            <a:r>
              <a:rPr lang="en-US" dirty="0"/>
              <a:t> </a:t>
            </a:r>
            <a:r>
              <a:rPr lang="en-US" dirty="0" err="1"/>
              <a:t>thực</a:t>
            </a:r>
            <a:r>
              <a:rPr lang="en-US" dirty="0"/>
              <a:t> </a:t>
            </a:r>
            <a:r>
              <a:rPr lang="en-US" dirty="0" err="1"/>
              <a:t>thi</a:t>
            </a:r>
            <a:r>
              <a:rPr lang="en-US" dirty="0"/>
              <a:t> </a:t>
            </a:r>
            <a:r>
              <a:rPr lang="en-US" dirty="0" err="1"/>
              <a:t>dựa</a:t>
            </a:r>
            <a:r>
              <a:rPr lang="en-US" dirty="0"/>
              <a:t> </a:t>
            </a:r>
            <a:r>
              <a:rPr lang="en-US" dirty="0" err="1"/>
              <a:t>trên</a:t>
            </a:r>
            <a:r>
              <a:rPr lang="en-US" dirty="0"/>
              <a:t> </a:t>
            </a:r>
            <a:r>
              <a:rPr lang="en-US" dirty="0" err="1"/>
              <a:t>quyền</a:t>
            </a:r>
            <a:r>
              <a:rPr lang="en-US" dirty="0"/>
              <a:t> </a:t>
            </a:r>
            <a:r>
              <a:rPr lang="en-US" dirty="0" err="1"/>
              <a:t>được</a:t>
            </a:r>
            <a:r>
              <a:rPr lang="en-US" dirty="0"/>
              <a:t> </a:t>
            </a:r>
            <a:r>
              <a:rPr lang="en-US" dirty="0" err="1"/>
              <a:t>cấp</a:t>
            </a:r>
            <a:r>
              <a:rPr lang="en-US" dirty="0"/>
              <a:t> </a:t>
            </a:r>
            <a:r>
              <a:rPr lang="en-US" dirty="0" err="1"/>
              <a:t>thông</a:t>
            </a:r>
            <a:r>
              <a:rPr lang="en-US" dirty="0"/>
              <a:t> qua </a:t>
            </a:r>
            <a:r>
              <a:rPr lang="en-US" dirty="0" err="1"/>
              <a:t>các</a:t>
            </a:r>
            <a:r>
              <a:rPr lang="en-US" dirty="0"/>
              <a:t> </a:t>
            </a:r>
            <a:r>
              <a:rPr lang="en-US" dirty="0" err="1"/>
              <a:t>vai</a:t>
            </a:r>
            <a:r>
              <a:rPr lang="en-US" dirty="0"/>
              <a:t> </a:t>
            </a:r>
            <a:r>
              <a:rPr lang="en-US" dirty="0" err="1"/>
              <a:t>trò</a:t>
            </a:r>
            <a:r>
              <a:rPr lang="en-US" dirty="0"/>
              <a:t> </a:t>
            </a:r>
            <a:r>
              <a:rPr lang="en-US" dirty="0" err="1"/>
              <a:t>đang</a:t>
            </a:r>
            <a:r>
              <a:rPr lang="en-US" dirty="0"/>
              <a:t> </a:t>
            </a:r>
            <a:r>
              <a:rPr lang="en-US" dirty="0" err="1"/>
              <a:t>được</a:t>
            </a:r>
            <a:r>
              <a:rPr lang="en-US" dirty="0"/>
              <a:t> </a:t>
            </a:r>
            <a:r>
              <a:rPr lang="en-US" dirty="0" err="1"/>
              <a:t>cho</a:t>
            </a:r>
            <a:r>
              <a:rPr lang="en-US" dirty="0"/>
              <a:t> </a:t>
            </a:r>
            <a:r>
              <a:rPr lang="en-US" dirty="0" err="1"/>
              <a:t>phép</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hiện</a:t>
            </a:r>
            <a:r>
              <a:rPr lang="en-US" dirty="0"/>
              <a:t> </a:t>
            </a:r>
            <a:r>
              <a:rPr lang="en-US" dirty="0" err="1"/>
              <a:t>tại</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kiểm</a:t>
            </a:r>
            <a:r>
              <a:rPr lang="en-US" dirty="0"/>
              <a:t> </a:t>
            </a:r>
            <a:r>
              <a:rPr lang="en-US" dirty="0" err="1"/>
              <a:t>tra</a:t>
            </a:r>
            <a:r>
              <a:rPr lang="en-US" dirty="0"/>
              <a:t> </a:t>
            </a:r>
            <a:r>
              <a:rPr lang="en-US" dirty="0" err="1"/>
              <a:t>quyền</a:t>
            </a:r>
            <a:r>
              <a:rPr lang="en-US" dirty="0"/>
              <a:t> </a:t>
            </a:r>
            <a:r>
              <a:rPr lang="en-US" dirty="0" err="1"/>
              <a:t>nằm</a:t>
            </a:r>
            <a:r>
              <a:rPr lang="en-US" dirty="0"/>
              <a:t> </a:t>
            </a:r>
            <a:r>
              <a:rPr lang="en-US" dirty="0" err="1"/>
              <a:t>bên</a:t>
            </a:r>
            <a:r>
              <a:rPr lang="en-US" dirty="0"/>
              <a:t> </a:t>
            </a:r>
            <a:r>
              <a:rPr lang="en-US" dirty="0" err="1"/>
              <a:t>trong</a:t>
            </a:r>
            <a:r>
              <a:rPr lang="en-US" dirty="0"/>
              <a:t> </a:t>
            </a:r>
            <a:r>
              <a:rPr lang="en-US" dirty="0" err="1"/>
              <a:t>khối</a:t>
            </a:r>
            <a:r>
              <a:rPr lang="en-US" dirty="0"/>
              <a:t> </a:t>
            </a:r>
            <a:r>
              <a:rPr lang="en-US" dirty="0" err="1"/>
              <a:t>lệnh</a:t>
            </a:r>
            <a:r>
              <a:rPr lang="en-US" dirty="0"/>
              <a:t> QL/SQL </a:t>
            </a:r>
            <a:r>
              <a:rPr lang="en-US" dirty="0" err="1"/>
              <a:t>với</a:t>
            </a:r>
            <a:r>
              <a:rPr lang="en-US" dirty="0"/>
              <a:t> </a:t>
            </a:r>
            <a:r>
              <a:rPr lang="en-US" dirty="0" err="1"/>
              <a:t>quyền</a:t>
            </a:r>
            <a:r>
              <a:rPr lang="en-US" dirty="0"/>
              <a:t> </a:t>
            </a:r>
            <a:r>
              <a:rPr lang="en-US" dirty="0" err="1"/>
              <a:t>của</a:t>
            </a:r>
            <a:r>
              <a:rPr lang="en-US" dirty="0"/>
              <a:t> </a:t>
            </a:r>
            <a:r>
              <a:rPr lang="en-US" dirty="0" err="1"/>
              <a:t>người</a:t>
            </a:r>
            <a:r>
              <a:rPr lang="en-US" dirty="0"/>
              <a:t> </a:t>
            </a:r>
            <a:r>
              <a:rPr lang="en-US" dirty="0" err="1"/>
              <a:t>gọi</a:t>
            </a:r>
            <a:r>
              <a:rPr lang="en-US" dirty="0"/>
              <a:t> </a:t>
            </a:r>
            <a:r>
              <a:rPr lang="en-US" dirty="0" err="1"/>
              <a:t>khối</a:t>
            </a:r>
            <a:r>
              <a:rPr lang="en-US" dirty="0"/>
              <a:t> </a:t>
            </a:r>
            <a:r>
              <a:rPr lang="en-US" dirty="0" err="1"/>
              <a:t>lệnh</a:t>
            </a:r>
            <a:r>
              <a:rPr lang="en-US" dirty="0"/>
              <a:t> </a:t>
            </a:r>
            <a:r>
              <a:rPr lang="en-US" dirty="0" err="1"/>
              <a:t>đó.Bạn</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dynamic SQL </a:t>
            </a:r>
            <a:r>
              <a:rPr lang="en-US" dirty="0" err="1"/>
              <a:t>để</a:t>
            </a:r>
            <a:r>
              <a:rPr lang="en-US" dirty="0"/>
              <a:t> </a:t>
            </a:r>
            <a:r>
              <a:rPr lang="en-US" dirty="0" err="1"/>
              <a:t>thiết</a:t>
            </a:r>
            <a:r>
              <a:rPr lang="en-US" dirty="0"/>
              <a:t> </a:t>
            </a:r>
            <a:r>
              <a:rPr lang="en-US" dirty="0" err="1"/>
              <a:t>lập</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trong</a:t>
            </a:r>
            <a:r>
              <a:rPr lang="en-US" dirty="0"/>
              <a:t> </a:t>
            </a:r>
            <a:r>
              <a:rPr lang="en-US" dirty="0" err="1"/>
              <a:t>phiên</a:t>
            </a:r>
            <a:r>
              <a:rPr lang="en-US" dirty="0"/>
              <a:t> </a:t>
            </a:r>
            <a:r>
              <a:rPr lang="en-US" dirty="0" err="1"/>
              <a:t>làm</a:t>
            </a:r>
            <a:r>
              <a:rPr lang="en-US" dirty="0"/>
              <a:t> </a:t>
            </a:r>
            <a:r>
              <a:rPr lang="en-US" dirty="0" err="1"/>
              <a:t>việc</a:t>
            </a:r>
            <a:r>
              <a:rPr lang="en-US" dirty="0"/>
              <a:t>.</a:t>
            </a:r>
          </a:p>
          <a:p>
            <a:pPr marL="0" indent="0">
              <a:buNone/>
            </a:pPr>
            <a:endParaRPr lang="en-US" dirty="0"/>
          </a:p>
        </p:txBody>
      </p:sp>
    </p:spTree>
    <p:extLst>
      <p:ext uri="{BB962C8B-B14F-4D97-AF65-F5344CB8AC3E}">
        <p14:creationId xmlns:p14="http://schemas.microsoft.com/office/powerpoint/2010/main" val="92825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lnSpcReduction="10000"/>
          </a:bodyPr>
          <a:lstStyle/>
          <a:p>
            <a:r>
              <a:rPr lang="en-US" dirty="0"/>
              <a:t>How Roles Aid or Restrict DDL Usage</a:t>
            </a:r>
          </a:p>
          <a:p>
            <a:pPr marL="0" indent="0">
              <a:buNone/>
            </a:pPr>
            <a:r>
              <a:rPr lang="en-US" dirty="0" err="1"/>
              <a:t>Một</a:t>
            </a:r>
            <a:r>
              <a:rPr lang="en-US" dirty="0"/>
              <a:t> </a:t>
            </a:r>
            <a:r>
              <a:rPr lang="en-US" dirty="0" err="1"/>
              <a:t>người</a:t>
            </a:r>
            <a:r>
              <a:rPr lang="en-US" dirty="0"/>
              <a:t> </a:t>
            </a:r>
            <a:r>
              <a:rPr lang="en-US" dirty="0" err="1"/>
              <a:t>dùng</a:t>
            </a:r>
            <a:r>
              <a:rPr lang="en-US" dirty="0"/>
              <a:t> </a:t>
            </a:r>
            <a:r>
              <a:rPr lang="en-US" dirty="0" err="1"/>
              <a:t>yêu</a:t>
            </a:r>
            <a:r>
              <a:rPr lang="en-US" dirty="0"/>
              <a:t> </a:t>
            </a:r>
            <a:r>
              <a:rPr lang="en-US" dirty="0" err="1"/>
              <a:t>cầu</a:t>
            </a:r>
            <a:r>
              <a:rPr lang="en-US" dirty="0"/>
              <a:t> </a:t>
            </a:r>
            <a:r>
              <a:rPr lang="en-US" dirty="0" err="1"/>
              <a:t>một</a:t>
            </a:r>
            <a:r>
              <a:rPr lang="en-US" dirty="0"/>
              <a:t> </a:t>
            </a:r>
            <a:r>
              <a:rPr lang="en-US" dirty="0" err="1"/>
              <a:t>hoặc</a:t>
            </a:r>
            <a:r>
              <a:rPr lang="en-US" dirty="0"/>
              <a:t> </a:t>
            </a:r>
            <a:r>
              <a:rPr lang="en-US" dirty="0" err="1"/>
              <a:t>nhiều</a:t>
            </a:r>
            <a:r>
              <a:rPr lang="en-US" dirty="0"/>
              <a:t> </a:t>
            </a:r>
            <a:r>
              <a:rPr lang="en-US" dirty="0" err="1"/>
              <a:t>quyền</a:t>
            </a:r>
            <a:r>
              <a:rPr lang="en-US" dirty="0"/>
              <a:t> </a:t>
            </a:r>
            <a:r>
              <a:rPr lang="en-US" dirty="0" err="1"/>
              <a:t>để</a:t>
            </a:r>
            <a:r>
              <a:rPr lang="en-US" dirty="0"/>
              <a:t> </a:t>
            </a:r>
            <a:r>
              <a:rPr lang="en-US" dirty="0" err="1"/>
              <a:t>thực</a:t>
            </a:r>
            <a:r>
              <a:rPr lang="en-US" dirty="0"/>
              <a:t> </a:t>
            </a:r>
            <a:r>
              <a:rPr lang="en-US" dirty="0" err="1"/>
              <a:t>thi</a:t>
            </a:r>
            <a:r>
              <a:rPr lang="en-US" dirty="0"/>
              <a:t> </a:t>
            </a:r>
            <a:r>
              <a:rPr lang="en-US" dirty="0" err="1"/>
              <a:t>thành</a:t>
            </a:r>
            <a:r>
              <a:rPr lang="en-US" dirty="0"/>
              <a:t> </a:t>
            </a:r>
            <a:r>
              <a:rPr lang="en-US" dirty="0" err="1"/>
              <a:t>công</a:t>
            </a:r>
            <a:r>
              <a:rPr lang="en-US" dirty="0"/>
              <a:t> </a:t>
            </a:r>
            <a:r>
              <a:rPr lang="en-US" dirty="0" err="1"/>
              <a:t>một</a:t>
            </a:r>
            <a:r>
              <a:rPr lang="en-US" dirty="0"/>
              <a:t> </a:t>
            </a:r>
            <a:r>
              <a:rPr lang="en-US" dirty="0" err="1"/>
              <a:t>câu</a:t>
            </a:r>
            <a:r>
              <a:rPr lang="en-US" dirty="0"/>
              <a:t> </a:t>
            </a:r>
            <a:r>
              <a:rPr lang="en-US" dirty="0" err="1"/>
              <a:t>lệnh</a:t>
            </a:r>
            <a:r>
              <a:rPr lang="en-US" dirty="0"/>
              <a:t> DDL, </a:t>
            </a:r>
            <a:r>
              <a:rPr lang="en-US" dirty="0" err="1"/>
              <a:t>phụ</a:t>
            </a:r>
            <a:r>
              <a:rPr lang="en-US" dirty="0"/>
              <a:t> </a:t>
            </a:r>
            <a:r>
              <a:rPr lang="en-US" dirty="0" err="1"/>
              <a:t>thuộc</a:t>
            </a:r>
            <a:r>
              <a:rPr lang="en-US" dirty="0"/>
              <a:t> </a:t>
            </a:r>
            <a:r>
              <a:rPr lang="en-US" dirty="0" err="1"/>
              <a:t>vào</a:t>
            </a:r>
            <a:r>
              <a:rPr lang="en-US" dirty="0"/>
              <a:t> </a:t>
            </a:r>
            <a:r>
              <a:rPr lang="en-US" dirty="0" err="1"/>
              <a:t>câu</a:t>
            </a:r>
            <a:r>
              <a:rPr lang="en-US" dirty="0"/>
              <a:t> </a:t>
            </a:r>
            <a:r>
              <a:rPr lang="en-US" dirty="0" err="1"/>
              <a:t>lệnh</a:t>
            </a:r>
            <a:r>
              <a:rPr lang="en-US" dirty="0"/>
              <a:t>. </a:t>
            </a:r>
            <a:r>
              <a:rPr lang="en-US" dirty="0" err="1"/>
              <a:t>Ví</a:t>
            </a:r>
            <a:r>
              <a:rPr lang="en-US" dirty="0"/>
              <a:t> </a:t>
            </a:r>
            <a:r>
              <a:rPr lang="en-US" dirty="0" err="1"/>
              <a:t>dụ</a:t>
            </a:r>
            <a:r>
              <a:rPr lang="en-US" dirty="0"/>
              <a:t>, </a:t>
            </a:r>
            <a:r>
              <a:rPr lang="en-US" dirty="0" err="1"/>
              <a:t>để</a:t>
            </a:r>
            <a:r>
              <a:rPr lang="en-US" dirty="0"/>
              <a:t> </a:t>
            </a:r>
            <a:r>
              <a:rPr lang="en-US" dirty="0" err="1"/>
              <a:t>tạo</a:t>
            </a:r>
            <a:r>
              <a:rPr lang="en-US" dirty="0"/>
              <a:t> </a:t>
            </a:r>
            <a:r>
              <a:rPr lang="en-US" dirty="0" err="1"/>
              <a:t>bảng</a:t>
            </a:r>
            <a:r>
              <a:rPr lang="en-US" dirty="0"/>
              <a:t>, </a:t>
            </a:r>
            <a:r>
              <a:rPr lang="en-US" dirty="0" err="1"/>
              <a:t>người</a:t>
            </a:r>
            <a:r>
              <a:rPr lang="en-US" dirty="0"/>
              <a:t> </a:t>
            </a:r>
            <a:r>
              <a:rPr lang="en-US" dirty="0" err="1"/>
              <a:t>dùng</a:t>
            </a:r>
            <a:r>
              <a:rPr lang="en-US" dirty="0"/>
              <a:t> </a:t>
            </a:r>
            <a:r>
              <a:rPr lang="en-US" dirty="0" err="1"/>
              <a:t>phải</a:t>
            </a:r>
            <a:r>
              <a:rPr lang="en-US" dirty="0"/>
              <a:t> </a:t>
            </a:r>
            <a:r>
              <a:rPr lang="en-US" dirty="0" err="1"/>
              <a:t>có</a:t>
            </a:r>
            <a:r>
              <a:rPr lang="en-US" dirty="0"/>
              <a:t> </a:t>
            </a:r>
            <a:r>
              <a:rPr lang="en-US" dirty="0" err="1"/>
              <a:t>quyền</a:t>
            </a:r>
            <a:r>
              <a:rPr lang="en-US" dirty="0"/>
              <a:t> </a:t>
            </a:r>
            <a:r>
              <a:rPr lang="en-US" dirty="0" err="1"/>
              <a:t>hệ</a:t>
            </a:r>
            <a:r>
              <a:rPr lang="en-US" dirty="0"/>
              <a:t> </a:t>
            </a:r>
            <a:r>
              <a:rPr lang="en-US" dirty="0" err="1"/>
              <a:t>thống</a:t>
            </a:r>
            <a:r>
              <a:rPr lang="en-US" dirty="0"/>
              <a:t> CREATE TABLE </a:t>
            </a:r>
            <a:r>
              <a:rPr lang="en-US" dirty="0" err="1"/>
              <a:t>hoặc</a:t>
            </a:r>
            <a:r>
              <a:rPr lang="en-US" dirty="0"/>
              <a:t> CREATE ANY TABLE. </a:t>
            </a:r>
            <a:r>
              <a:rPr lang="en-US" dirty="0" err="1"/>
              <a:t>Để</a:t>
            </a:r>
            <a:r>
              <a:rPr lang="en-US" dirty="0"/>
              <a:t> </a:t>
            </a:r>
            <a:r>
              <a:rPr lang="en-US" dirty="0" err="1"/>
              <a:t>tạo</a:t>
            </a:r>
            <a:r>
              <a:rPr lang="en-US" dirty="0"/>
              <a:t> </a:t>
            </a:r>
            <a:r>
              <a:rPr lang="en-US" dirty="0" err="1"/>
              <a:t>khung</a:t>
            </a:r>
            <a:r>
              <a:rPr lang="en-US" dirty="0"/>
              <a:t> </a:t>
            </a:r>
            <a:r>
              <a:rPr lang="en-US" dirty="0" err="1"/>
              <a:t>nhìn</a:t>
            </a:r>
            <a:r>
              <a:rPr lang="en-US" dirty="0"/>
              <a:t> </a:t>
            </a:r>
            <a:r>
              <a:rPr lang="en-US" dirty="0" err="1"/>
              <a:t>của</a:t>
            </a:r>
            <a:r>
              <a:rPr lang="en-US" dirty="0"/>
              <a:t> </a:t>
            </a:r>
            <a:r>
              <a:rPr lang="en-US" dirty="0" err="1"/>
              <a:t>một</a:t>
            </a:r>
            <a:r>
              <a:rPr lang="en-US" dirty="0"/>
              <a:t> </a:t>
            </a:r>
            <a:r>
              <a:rPr lang="en-US" dirty="0" err="1"/>
              <a:t>bảng</a:t>
            </a:r>
            <a:r>
              <a:rPr lang="en-US" dirty="0"/>
              <a:t> </a:t>
            </a:r>
            <a:r>
              <a:rPr lang="en-US" dirty="0" err="1"/>
              <a:t>cái</a:t>
            </a:r>
            <a:r>
              <a:rPr lang="en-US" dirty="0"/>
              <a:t> </a:t>
            </a:r>
            <a:r>
              <a:rPr lang="en-US" dirty="0" err="1"/>
              <a:t>mà</a:t>
            </a:r>
            <a:r>
              <a:rPr lang="en-US" dirty="0"/>
              <a:t> </a:t>
            </a:r>
            <a:r>
              <a:rPr lang="en-US" dirty="0" err="1"/>
              <a:t>thuộc</a:t>
            </a:r>
            <a:r>
              <a:rPr lang="en-US" dirty="0"/>
              <a:t> </a:t>
            </a:r>
            <a:r>
              <a:rPr lang="en-US" dirty="0" err="1"/>
              <a:t>về</a:t>
            </a:r>
            <a:r>
              <a:rPr lang="en-US" dirty="0"/>
              <a:t> </a:t>
            </a:r>
            <a:r>
              <a:rPr lang="en-US" dirty="0" err="1"/>
              <a:t>người</a:t>
            </a:r>
            <a:r>
              <a:rPr lang="en-US" dirty="0"/>
              <a:t> </a:t>
            </a:r>
            <a:r>
              <a:rPr lang="en-US" dirty="0" err="1"/>
              <a:t>dùng</a:t>
            </a:r>
            <a:r>
              <a:rPr lang="en-US" dirty="0"/>
              <a:t> </a:t>
            </a:r>
            <a:r>
              <a:rPr lang="en-US" dirty="0" err="1"/>
              <a:t>khác</a:t>
            </a:r>
            <a:r>
              <a:rPr lang="en-US" dirty="0"/>
              <a:t>, </a:t>
            </a:r>
            <a:r>
              <a:rPr lang="en-US" dirty="0" err="1"/>
              <a:t>người</a:t>
            </a:r>
            <a:r>
              <a:rPr lang="en-US" dirty="0"/>
              <a:t> </a:t>
            </a:r>
            <a:r>
              <a:rPr lang="en-US" dirty="0" err="1"/>
              <a:t>tạo</a:t>
            </a:r>
            <a:r>
              <a:rPr lang="en-US" dirty="0"/>
              <a:t> </a:t>
            </a:r>
            <a:r>
              <a:rPr lang="en-US" dirty="0" err="1"/>
              <a:t>bảng</a:t>
            </a:r>
            <a:r>
              <a:rPr lang="en-US" dirty="0"/>
              <a:t> </a:t>
            </a:r>
            <a:r>
              <a:rPr lang="en-US" dirty="0" err="1"/>
              <a:t>yêu</a:t>
            </a:r>
            <a:r>
              <a:rPr lang="en-US" dirty="0"/>
              <a:t> </a:t>
            </a:r>
            <a:r>
              <a:rPr lang="en-US" dirty="0" err="1"/>
              <a:t>cầu</a:t>
            </a:r>
            <a:r>
              <a:rPr lang="en-US" dirty="0"/>
              <a:t> </a:t>
            </a:r>
            <a:r>
              <a:rPr lang="en-US" dirty="0" err="1"/>
              <a:t>quyền</a:t>
            </a:r>
            <a:r>
              <a:rPr lang="en-US" dirty="0"/>
              <a:t> </a:t>
            </a:r>
            <a:r>
              <a:rPr lang="en-US" dirty="0" err="1"/>
              <a:t>hệ</a:t>
            </a:r>
            <a:r>
              <a:rPr lang="en-US" dirty="0"/>
              <a:t> </a:t>
            </a:r>
            <a:r>
              <a:rPr lang="en-US" dirty="0" err="1"/>
              <a:t>thống</a:t>
            </a:r>
            <a:r>
              <a:rPr lang="en-US" dirty="0"/>
              <a:t> CREATE VIEW </a:t>
            </a:r>
            <a:r>
              <a:rPr lang="en-US" dirty="0" err="1"/>
              <a:t>hoặc</a:t>
            </a:r>
            <a:r>
              <a:rPr lang="en-US" dirty="0"/>
              <a:t> CREATE ANY VIEW </a:t>
            </a:r>
            <a:r>
              <a:rPr lang="en-US" dirty="0" err="1"/>
              <a:t>cũng</a:t>
            </a:r>
            <a:r>
              <a:rPr lang="en-US" dirty="0"/>
              <a:t> </a:t>
            </a:r>
            <a:r>
              <a:rPr lang="en-US" dirty="0" err="1"/>
              <a:t>như</a:t>
            </a:r>
            <a:r>
              <a:rPr lang="en-US" dirty="0"/>
              <a:t> </a:t>
            </a:r>
            <a:r>
              <a:rPr lang="en-US" dirty="0" err="1"/>
              <a:t>quyền</a:t>
            </a:r>
            <a:r>
              <a:rPr lang="en-US" dirty="0"/>
              <a:t> </a:t>
            </a:r>
            <a:r>
              <a:rPr lang="en-US" dirty="0" err="1"/>
              <a:t>đối</a:t>
            </a:r>
            <a:r>
              <a:rPr lang="en-US" dirty="0"/>
              <a:t> </a:t>
            </a:r>
            <a:r>
              <a:rPr lang="en-US" dirty="0" err="1"/>
              <a:t>tượng</a:t>
            </a:r>
            <a:r>
              <a:rPr lang="en-US" dirty="0"/>
              <a:t> SELECT </a:t>
            </a:r>
            <a:r>
              <a:rPr lang="en-US" dirty="0" err="1"/>
              <a:t>cho</a:t>
            </a:r>
            <a:r>
              <a:rPr lang="en-US" dirty="0"/>
              <a:t> </a:t>
            </a:r>
            <a:r>
              <a:rPr lang="en-US" dirty="0" err="1"/>
              <a:t>bảng</a:t>
            </a:r>
            <a:r>
              <a:rPr lang="en-US" dirty="0"/>
              <a:t> </a:t>
            </a:r>
            <a:r>
              <a:rPr lang="en-US" dirty="0" err="1"/>
              <a:t>hoặc</a:t>
            </a:r>
            <a:r>
              <a:rPr lang="en-US" dirty="0"/>
              <a:t> </a:t>
            </a:r>
            <a:r>
              <a:rPr lang="en-US" dirty="0" err="1"/>
              <a:t>quyền</a:t>
            </a:r>
            <a:r>
              <a:rPr lang="en-US" dirty="0"/>
              <a:t> </a:t>
            </a:r>
            <a:r>
              <a:rPr lang="en-US" dirty="0" err="1"/>
              <a:t>hệ</a:t>
            </a:r>
            <a:r>
              <a:rPr lang="en-US" dirty="0"/>
              <a:t> </a:t>
            </a:r>
            <a:r>
              <a:rPr lang="en-US" dirty="0" err="1"/>
              <a:t>thống</a:t>
            </a:r>
            <a:r>
              <a:rPr lang="en-US" dirty="0"/>
              <a:t> SELECT ANY TABLE.</a:t>
            </a:r>
          </a:p>
          <a:p>
            <a:pPr marL="0" indent="0">
              <a:buNone/>
            </a:pP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Oracle </a:t>
            </a:r>
            <a:r>
              <a:rPr lang="en-US" dirty="0" err="1"/>
              <a:t>tránh</a:t>
            </a:r>
            <a:r>
              <a:rPr lang="en-US" dirty="0"/>
              <a:t> </a:t>
            </a:r>
            <a:r>
              <a:rPr lang="en-US" dirty="0" err="1"/>
              <a:t>sự</a:t>
            </a:r>
            <a:r>
              <a:rPr lang="en-US" dirty="0"/>
              <a:t> </a:t>
            </a:r>
            <a:r>
              <a:rPr lang="en-US" dirty="0" err="1"/>
              <a:t>phụ</a:t>
            </a:r>
            <a:r>
              <a:rPr lang="en-US" dirty="0"/>
              <a:t> </a:t>
            </a:r>
            <a:r>
              <a:rPr lang="en-US" dirty="0" err="1"/>
              <a:t>thuộc</a:t>
            </a:r>
            <a:r>
              <a:rPr lang="en-US" dirty="0"/>
              <a:t> </a:t>
            </a:r>
            <a:r>
              <a:rPr lang="en-US" dirty="0" err="1"/>
              <a:t>vào</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nhận</a:t>
            </a:r>
            <a:r>
              <a:rPr lang="en-US" dirty="0"/>
              <a:t> </a:t>
            </a:r>
            <a:r>
              <a:rPr lang="en-US" dirty="0" err="1"/>
              <a:t>được</a:t>
            </a:r>
            <a:r>
              <a:rPr lang="en-US" dirty="0"/>
              <a:t> </a:t>
            </a:r>
            <a:r>
              <a:rPr lang="en-US" dirty="0" err="1"/>
              <a:t>bằng</a:t>
            </a:r>
            <a:r>
              <a:rPr lang="en-US" dirty="0"/>
              <a:t> </a:t>
            </a:r>
            <a:r>
              <a:rPr lang="en-US" dirty="0" err="1"/>
              <a:t>cách</a:t>
            </a:r>
            <a:r>
              <a:rPr lang="en-US" dirty="0"/>
              <a:t> </a:t>
            </a:r>
            <a:r>
              <a:rPr lang="en-US" dirty="0" err="1"/>
              <a:t>vai</a:t>
            </a:r>
            <a:r>
              <a:rPr lang="en-US" dirty="0"/>
              <a:t> </a:t>
            </a:r>
            <a:r>
              <a:rPr lang="en-US" dirty="0" err="1"/>
              <a:t>trò</a:t>
            </a:r>
            <a:r>
              <a:rPr lang="en-US" dirty="0"/>
              <a:t> </a:t>
            </a:r>
            <a:r>
              <a:rPr lang="en-US" dirty="0" err="1"/>
              <a:t>bằng</a:t>
            </a:r>
            <a:r>
              <a:rPr lang="en-US" dirty="0"/>
              <a:t> </a:t>
            </a:r>
            <a:r>
              <a:rPr lang="en-US" dirty="0" err="1"/>
              <a:t>cách</a:t>
            </a:r>
            <a:r>
              <a:rPr lang="en-US" dirty="0"/>
              <a:t> </a:t>
            </a:r>
            <a:r>
              <a:rPr lang="en-US" dirty="0" err="1"/>
              <a:t>hạn</a:t>
            </a:r>
            <a:r>
              <a:rPr lang="en-US" dirty="0"/>
              <a:t> </a:t>
            </a:r>
            <a:r>
              <a:rPr lang="en-US" dirty="0" err="1"/>
              <a:t>chế</a:t>
            </a:r>
            <a:r>
              <a:rPr lang="en-US" dirty="0"/>
              <a:t> </a:t>
            </a:r>
            <a:r>
              <a:rPr lang="en-US" dirty="0" err="1"/>
              <a:t>việc</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cụ</a:t>
            </a:r>
            <a:r>
              <a:rPr lang="en-US" dirty="0"/>
              <a:t> </a:t>
            </a:r>
            <a:r>
              <a:rPr lang="en-US" dirty="0" err="1"/>
              <a:t>thể</a:t>
            </a:r>
            <a:r>
              <a:rPr lang="en-US" dirty="0"/>
              <a:t> </a:t>
            </a:r>
            <a:r>
              <a:rPr lang="en-US" dirty="0" err="1"/>
              <a:t>trong</a:t>
            </a:r>
            <a:r>
              <a:rPr lang="en-US" dirty="0"/>
              <a:t> </a:t>
            </a:r>
            <a:r>
              <a:rPr lang="en-US" dirty="0" err="1"/>
              <a:t>một</a:t>
            </a:r>
            <a:r>
              <a:rPr lang="en-US" dirty="0"/>
              <a:t> </a:t>
            </a:r>
            <a:r>
              <a:rPr lang="en-US" dirty="0" err="1"/>
              <a:t>số</a:t>
            </a:r>
            <a:r>
              <a:rPr lang="en-US" dirty="0"/>
              <a:t> </a:t>
            </a:r>
            <a:r>
              <a:rPr lang="en-US" dirty="0" err="1"/>
              <a:t>câu</a:t>
            </a:r>
            <a:r>
              <a:rPr lang="en-US" dirty="0"/>
              <a:t> </a:t>
            </a:r>
            <a:r>
              <a:rPr lang="en-US" dirty="0" err="1"/>
              <a:t>lệnh</a:t>
            </a:r>
            <a:r>
              <a:rPr lang="en-US" dirty="0"/>
              <a:t> DDL </a:t>
            </a:r>
            <a:r>
              <a:rPr lang="en-US" dirty="0" err="1"/>
              <a:t>nhất</a:t>
            </a:r>
            <a:r>
              <a:rPr lang="en-US" dirty="0"/>
              <a:t> </a:t>
            </a:r>
            <a:r>
              <a:rPr lang="en-US" dirty="0" err="1"/>
              <a:t>định</a:t>
            </a:r>
            <a:r>
              <a:rPr lang="en-US" dirty="0"/>
              <a:t>. </a:t>
            </a:r>
            <a:r>
              <a:rPr lang="en-US" dirty="0" err="1"/>
              <a:t>Các</a:t>
            </a:r>
            <a:r>
              <a:rPr lang="en-US" dirty="0"/>
              <a:t> </a:t>
            </a:r>
            <a:r>
              <a:rPr lang="en-US" dirty="0" err="1"/>
              <a:t>quy</a:t>
            </a:r>
            <a:r>
              <a:rPr lang="en-US" dirty="0"/>
              <a:t> </a:t>
            </a:r>
            <a:r>
              <a:rPr lang="en-US" dirty="0" err="1"/>
              <a:t>tắc</a:t>
            </a:r>
            <a:r>
              <a:rPr lang="en-US" dirty="0"/>
              <a:t> </a:t>
            </a:r>
            <a:r>
              <a:rPr lang="en-US" dirty="0" err="1"/>
              <a:t>sau</a:t>
            </a:r>
            <a:r>
              <a:rPr lang="en-US" dirty="0"/>
              <a:t> </a:t>
            </a:r>
            <a:r>
              <a:rPr lang="en-US" dirty="0" err="1"/>
              <a:t>mô</a:t>
            </a:r>
            <a:r>
              <a:rPr lang="en-US" dirty="0"/>
              <a:t> </a:t>
            </a:r>
            <a:r>
              <a:rPr lang="en-US" dirty="0" err="1"/>
              <a:t>tả</a:t>
            </a:r>
            <a:r>
              <a:rPr lang="en-US" dirty="0"/>
              <a:t> </a:t>
            </a:r>
            <a:r>
              <a:rPr lang="en-US" dirty="0" err="1"/>
              <a:t>các</a:t>
            </a:r>
            <a:r>
              <a:rPr lang="en-US" dirty="0"/>
              <a:t> </a:t>
            </a:r>
            <a:r>
              <a:rPr lang="en-US" dirty="0" err="1"/>
              <a:t>hạn</a:t>
            </a:r>
            <a:r>
              <a:rPr lang="en-US" dirty="0"/>
              <a:t> </a:t>
            </a:r>
            <a:r>
              <a:rPr lang="en-US" dirty="0" err="1"/>
              <a:t>chế</a:t>
            </a:r>
            <a:r>
              <a:rPr lang="en-US" dirty="0"/>
              <a:t> </a:t>
            </a:r>
            <a:r>
              <a:rPr lang="en-US" dirty="0" err="1"/>
              <a:t>đặc</a:t>
            </a:r>
            <a:r>
              <a:rPr lang="en-US" dirty="0"/>
              <a:t> </a:t>
            </a:r>
            <a:r>
              <a:rPr lang="en-US" dirty="0" err="1"/>
              <a:t>quyền</a:t>
            </a:r>
            <a:r>
              <a:rPr lang="en-US" dirty="0"/>
              <a:t> </a:t>
            </a:r>
            <a:r>
              <a:rPr lang="en-US" dirty="0" err="1"/>
              <a:t>này</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các</a:t>
            </a:r>
            <a:r>
              <a:rPr lang="en-US" dirty="0"/>
              <a:t> </a:t>
            </a:r>
            <a:r>
              <a:rPr lang="en-US" dirty="0" err="1"/>
              <a:t>câu</a:t>
            </a:r>
            <a:r>
              <a:rPr lang="en-US" dirty="0"/>
              <a:t> </a:t>
            </a:r>
            <a:r>
              <a:rPr lang="en-US" dirty="0" err="1"/>
              <a:t>lệnh</a:t>
            </a:r>
            <a:r>
              <a:rPr lang="en-US" dirty="0"/>
              <a:t> DDL:</a:t>
            </a:r>
          </a:p>
          <a:p>
            <a:pPr marL="0" indent="0">
              <a:buNone/>
            </a:pPr>
            <a:endParaRPr lang="en-US" dirty="0"/>
          </a:p>
        </p:txBody>
      </p:sp>
    </p:spTree>
    <p:extLst>
      <p:ext uri="{BB962C8B-B14F-4D97-AF65-F5344CB8AC3E}">
        <p14:creationId xmlns:p14="http://schemas.microsoft.com/office/powerpoint/2010/main" val="249387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en-GB" dirty="0" err="1" smtClean="0"/>
              <a:t>Mệnh</a:t>
            </a:r>
            <a:r>
              <a:rPr lang="en-GB" dirty="0" smtClean="0"/>
              <a:t> </a:t>
            </a:r>
            <a:r>
              <a:rPr lang="en-GB" dirty="0" err="1" smtClean="0"/>
              <a:t>đề</a:t>
            </a:r>
            <a:r>
              <a:rPr lang="en-GB" dirty="0" smtClean="0"/>
              <a:t> DEFAULT TABLESPACE dung </a:t>
            </a:r>
            <a:r>
              <a:rPr lang="en-GB" dirty="0" err="1" smtClean="0"/>
              <a:t>để</a:t>
            </a:r>
            <a:r>
              <a:rPr lang="en-GB" dirty="0" smtClean="0"/>
              <a:t> </a:t>
            </a:r>
            <a:r>
              <a:rPr lang="en-GB" dirty="0" err="1" smtClean="0"/>
              <a:t>gán</a:t>
            </a:r>
            <a:r>
              <a:rPr lang="en-GB" dirty="0" smtClean="0"/>
              <a:t> </a:t>
            </a:r>
            <a:r>
              <a:rPr lang="en-GB" dirty="0" err="1" smtClean="0"/>
              <a:t>tablespace</a:t>
            </a:r>
            <a:endParaRPr lang="en-GB" dirty="0" smtClean="0"/>
          </a:p>
          <a:p>
            <a:pPr marL="0" indent="0">
              <a:buNone/>
            </a:pPr>
            <a:r>
              <a:rPr lang="fr-FR" dirty="0"/>
              <a:t/>
            </a:r>
            <a:br>
              <a:rPr lang="fr-FR" dirty="0"/>
            </a:br>
            <a:r>
              <a:rPr lang="en-US" dirty="0"/>
              <a:t/>
            </a:r>
            <a:br>
              <a:rPr lang="en-US" dirty="0"/>
            </a:br>
            <a:endParaRPr lang="en-GB" dirty="0" smtClean="0"/>
          </a:p>
        </p:txBody>
      </p:sp>
      <p:pic>
        <p:nvPicPr>
          <p:cNvPr id="2" name="Picture 1"/>
          <p:cNvPicPr>
            <a:picLocks noChangeAspect="1"/>
          </p:cNvPicPr>
          <p:nvPr/>
        </p:nvPicPr>
        <p:blipFill>
          <a:blip r:embed="rId3"/>
          <a:stretch>
            <a:fillRect/>
          </a:stretch>
        </p:blipFill>
        <p:spPr>
          <a:xfrm>
            <a:off x="1553967" y="2808805"/>
            <a:ext cx="4419600" cy="3562350"/>
          </a:xfrm>
          <a:prstGeom prst="rect">
            <a:avLst/>
          </a:prstGeom>
        </p:spPr>
      </p:pic>
    </p:spTree>
    <p:extLst>
      <p:ext uri="{BB962C8B-B14F-4D97-AF65-F5344CB8AC3E}">
        <p14:creationId xmlns:p14="http://schemas.microsoft.com/office/powerpoint/2010/main" val="309088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err="1" smtClean="0"/>
              <a:t>Các</a:t>
            </a:r>
            <a:r>
              <a:rPr lang="en-US" dirty="0" smtClean="0"/>
              <a:t> </a:t>
            </a:r>
            <a:r>
              <a:rPr lang="en-US" dirty="0" err="1"/>
              <a:t>quyền</a:t>
            </a:r>
            <a:r>
              <a:rPr lang="en-US" dirty="0"/>
              <a:t> </a:t>
            </a:r>
            <a:r>
              <a:rPr lang="en-US" dirty="0" err="1" smtClean="0"/>
              <a:t>hệ</a:t>
            </a:r>
            <a:r>
              <a:rPr lang="en-US" dirty="0" smtClean="0"/>
              <a:t> </a:t>
            </a:r>
            <a:r>
              <a:rPr lang="en-US" dirty="0" err="1"/>
              <a:t>thống</a:t>
            </a:r>
            <a:r>
              <a:rPr lang="en-US" dirty="0"/>
              <a:t> </a:t>
            </a:r>
            <a:r>
              <a:rPr lang="en-US" dirty="0" err="1"/>
              <a:t>và</a:t>
            </a:r>
            <a:r>
              <a:rPr lang="en-US" dirty="0"/>
              <a:t> </a:t>
            </a:r>
            <a:r>
              <a:rPr lang="en-US" dirty="0" err="1"/>
              <a:t>quyền</a:t>
            </a:r>
            <a:r>
              <a:rPr lang="en-US" dirty="0"/>
              <a:t> </a:t>
            </a:r>
            <a:r>
              <a:rPr lang="en-US" dirty="0" err="1"/>
              <a:t>đối</a:t>
            </a:r>
            <a:r>
              <a:rPr lang="en-US" dirty="0"/>
              <a:t> </a:t>
            </a:r>
            <a:r>
              <a:rPr lang="en-US" dirty="0" err="1"/>
              <a:t>tượng</a:t>
            </a:r>
            <a:r>
              <a:rPr lang="en-US" dirty="0"/>
              <a:t> </a:t>
            </a:r>
            <a:r>
              <a:rPr lang="en-US" dirty="0" err="1"/>
              <a:t>cho</a:t>
            </a:r>
            <a:r>
              <a:rPr lang="en-US" dirty="0"/>
              <a:t> </a:t>
            </a:r>
            <a:r>
              <a:rPr lang="en-US" dirty="0" err="1"/>
              <a:t>phép</a:t>
            </a:r>
            <a:r>
              <a:rPr lang="en-US" dirty="0"/>
              <a:t> </a:t>
            </a:r>
            <a:r>
              <a:rPr lang="en-US" dirty="0" err="1"/>
              <a:t>người</a:t>
            </a:r>
            <a:r>
              <a:rPr lang="en-US" dirty="0"/>
              <a:t> </a:t>
            </a:r>
            <a:r>
              <a:rPr lang="en-US" dirty="0" err="1"/>
              <a:t>dùng</a:t>
            </a:r>
            <a:r>
              <a:rPr lang="en-US" dirty="0"/>
              <a:t> </a:t>
            </a:r>
            <a:r>
              <a:rPr lang="en-US" dirty="0" err="1"/>
              <a:t>thực</a:t>
            </a:r>
            <a:r>
              <a:rPr lang="en-US" dirty="0"/>
              <a:t> </a:t>
            </a:r>
            <a:r>
              <a:rPr lang="en-US" dirty="0" err="1"/>
              <a:t>hiện</a:t>
            </a:r>
            <a:r>
              <a:rPr lang="en-US" dirty="0"/>
              <a:t> </a:t>
            </a:r>
            <a:r>
              <a:rPr lang="en-US" dirty="0" err="1"/>
              <a:t>thao</a:t>
            </a:r>
            <a:r>
              <a:rPr lang="en-US" dirty="0"/>
              <a:t> </a:t>
            </a:r>
            <a:r>
              <a:rPr lang="en-US" dirty="0" err="1"/>
              <a:t>tác</a:t>
            </a:r>
            <a:r>
              <a:rPr lang="en-US" dirty="0"/>
              <a:t> DDL </a:t>
            </a:r>
            <a:r>
              <a:rPr lang="en-US" dirty="0" err="1"/>
              <a:t>khi</a:t>
            </a:r>
            <a:r>
              <a:rPr lang="en-US" dirty="0"/>
              <a:t> </a:t>
            </a:r>
            <a:r>
              <a:rPr lang="en-US" dirty="0" err="1"/>
              <a:t>nhận</a:t>
            </a:r>
            <a:r>
              <a:rPr lang="en-US" dirty="0"/>
              <a:t> </a:t>
            </a:r>
            <a:r>
              <a:rPr lang="en-US" dirty="0" err="1"/>
              <a:t>được</a:t>
            </a:r>
            <a:r>
              <a:rPr lang="en-US" dirty="0"/>
              <a:t> </a:t>
            </a:r>
            <a:r>
              <a:rPr lang="en-US" dirty="0" err="1"/>
              <a:t>thông</a:t>
            </a:r>
            <a:r>
              <a:rPr lang="en-US" dirty="0"/>
              <a:t> qua </a:t>
            </a:r>
            <a:r>
              <a:rPr lang="en-US" dirty="0" err="1"/>
              <a:t>một</a:t>
            </a:r>
            <a:r>
              <a:rPr lang="en-US" dirty="0"/>
              <a:t> </a:t>
            </a:r>
            <a:r>
              <a:rPr lang="en-US" dirty="0" err="1"/>
              <a:t>vai</a:t>
            </a:r>
            <a:r>
              <a:rPr lang="en-US" dirty="0"/>
              <a:t> </a:t>
            </a:r>
            <a:r>
              <a:rPr lang="en-US" dirty="0" err="1"/>
              <a:t>trò</a:t>
            </a:r>
            <a:r>
              <a:rPr lang="en-US" dirty="0"/>
              <a:t>. </a:t>
            </a:r>
            <a:r>
              <a:rPr lang="en-US" dirty="0" err="1"/>
              <a:t>Ví</a:t>
            </a:r>
            <a:r>
              <a:rPr lang="en-US" dirty="0"/>
              <a:t> </a:t>
            </a:r>
            <a:r>
              <a:rPr lang="en-US" dirty="0" err="1"/>
              <a:t>dụ</a:t>
            </a:r>
            <a:r>
              <a:rPr lang="en-US" dirty="0"/>
              <a:t>:</a:t>
            </a:r>
          </a:p>
          <a:p>
            <a:pPr lvl="1"/>
            <a:r>
              <a:rPr lang="en-US" b="1" dirty="0"/>
              <a:t>System privileges: </a:t>
            </a:r>
            <a:r>
              <a:rPr lang="en-US" dirty="0" err="1"/>
              <a:t>Các</a:t>
            </a:r>
            <a:r>
              <a:rPr lang="en-US" dirty="0"/>
              <a:t> </a:t>
            </a:r>
            <a:r>
              <a:rPr lang="en-US" dirty="0" err="1"/>
              <a:t>quyền</a:t>
            </a:r>
            <a:r>
              <a:rPr lang="en-US" dirty="0"/>
              <a:t> CREATE TABLE, CREATE VIEW, and CREATE PROCEDURE</a:t>
            </a:r>
          </a:p>
          <a:p>
            <a:pPr lvl="1"/>
            <a:r>
              <a:rPr lang="en-US" b="1" dirty="0"/>
              <a:t>Object privileges:  </a:t>
            </a:r>
            <a:r>
              <a:rPr lang="en-US" dirty="0" err="1"/>
              <a:t>Các</a:t>
            </a:r>
            <a:r>
              <a:rPr lang="en-US" dirty="0"/>
              <a:t> </a:t>
            </a:r>
            <a:r>
              <a:rPr lang="en-US" dirty="0" err="1"/>
              <a:t>quyền</a:t>
            </a:r>
            <a:r>
              <a:rPr lang="en-US" dirty="0"/>
              <a:t> ALTER and INDEX  </a:t>
            </a:r>
            <a:r>
              <a:rPr lang="en-US" dirty="0" err="1"/>
              <a:t>đối</a:t>
            </a:r>
            <a:r>
              <a:rPr lang="en-US" dirty="0"/>
              <a:t> </a:t>
            </a:r>
            <a:r>
              <a:rPr lang="en-US" dirty="0" err="1"/>
              <a:t>với</a:t>
            </a:r>
            <a:r>
              <a:rPr lang="en-US" dirty="0"/>
              <a:t> </a:t>
            </a:r>
            <a:r>
              <a:rPr lang="en-US" dirty="0" err="1" smtClean="0"/>
              <a:t>bảng</a:t>
            </a:r>
            <a:r>
              <a:rPr lang="en-US" dirty="0" err="1"/>
              <a:t>.</a:t>
            </a:r>
            <a:r>
              <a:rPr lang="en-US" dirty="0" err="1" smtClean="0"/>
              <a:t>Bạn</a:t>
            </a:r>
            <a:r>
              <a:rPr lang="en-US" dirty="0" smtClean="0"/>
              <a:t> </a:t>
            </a:r>
            <a:r>
              <a:rPr lang="en-US" dirty="0" err="1"/>
              <a:t>không</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quyền</a:t>
            </a:r>
            <a:r>
              <a:rPr lang="en-US" dirty="0"/>
              <a:t> </a:t>
            </a:r>
            <a:r>
              <a:rPr lang="en-US" dirty="0" err="1"/>
              <a:t>đối</a:t>
            </a:r>
            <a:r>
              <a:rPr lang="en-US" dirty="0"/>
              <a:t> </a:t>
            </a:r>
            <a:r>
              <a:rPr lang="en-US" dirty="0" err="1"/>
              <a:t>tượng</a:t>
            </a:r>
            <a:r>
              <a:rPr lang="en-US" dirty="0"/>
              <a:t> REFERENCES </a:t>
            </a:r>
            <a:r>
              <a:rPr lang="en-US" dirty="0" err="1"/>
              <a:t>cho</a:t>
            </a:r>
            <a:r>
              <a:rPr lang="en-US" dirty="0"/>
              <a:t> </a:t>
            </a:r>
            <a:r>
              <a:rPr lang="en-US" dirty="0" err="1"/>
              <a:t>một</a:t>
            </a:r>
            <a:r>
              <a:rPr lang="en-US" dirty="0"/>
              <a:t> </a:t>
            </a:r>
            <a:r>
              <a:rPr lang="en-US" dirty="0" err="1"/>
              <a:t>bảng</a:t>
            </a:r>
            <a:r>
              <a:rPr lang="en-US" dirty="0"/>
              <a:t> </a:t>
            </a:r>
            <a:r>
              <a:rPr lang="en-US" dirty="0" err="1"/>
              <a:t>để</a:t>
            </a:r>
            <a:r>
              <a:rPr lang="en-US" dirty="0"/>
              <a:t> </a:t>
            </a:r>
            <a:r>
              <a:rPr lang="en-US" dirty="0" err="1" smtClean="0"/>
              <a:t>định</a:t>
            </a:r>
            <a:r>
              <a:rPr lang="en-US" dirty="0" smtClean="0"/>
              <a:t> </a:t>
            </a:r>
            <a:r>
              <a:rPr lang="en-US" dirty="0" err="1"/>
              <a:t>nghĩa</a:t>
            </a:r>
            <a:r>
              <a:rPr lang="en-US" dirty="0"/>
              <a:t> </a:t>
            </a:r>
            <a:r>
              <a:rPr lang="en-US" dirty="0" err="1"/>
              <a:t>khóa</a:t>
            </a:r>
            <a:r>
              <a:rPr lang="en-US" dirty="0"/>
              <a:t> </a:t>
            </a:r>
            <a:r>
              <a:rPr lang="en-US" dirty="0" err="1"/>
              <a:t>ngoại</a:t>
            </a:r>
            <a:r>
              <a:rPr lang="en-US" dirty="0"/>
              <a:t> </a:t>
            </a:r>
            <a:r>
              <a:rPr lang="en-US" dirty="0" err="1"/>
              <a:t>của</a:t>
            </a:r>
            <a:r>
              <a:rPr lang="en-US" dirty="0"/>
              <a:t> </a:t>
            </a:r>
            <a:r>
              <a:rPr lang="en-US" dirty="0" err="1"/>
              <a:t>một</a:t>
            </a:r>
            <a:r>
              <a:rPr lang="en-US" dirty="0"/>
              <a:t> </a:t>
            </a:r>
            <a:r>
              <a:rPr lang="en-US" dirty="0" err="1"/>
              <a:t>bảng</a:t>
            </a:r>
            <a:r>
              <a:rPr lang="en-US" dirty="0"/>
              <a:t> </a:t>
            </a:r>
            <a:r>
              <a:rPr lang="en-US" dirty="0" err="1"/>
              <a:t>nếu</a:t>
            </a:r>
            <a:r>
              <a:rPr lang="en-US" dirty="0"/>
              <a:t> </a:t>
            </a:r>
            <a:r>
              <a:rPr lang="en-US" dirty="0" err="1"/>
              <a:t>quyền</a:t>
            </a:r>
            <a:r>
              <a:rPr lang="en-US" dirty="0"/>
              <a:t> </a:t>
            </a:r>
            <a:r>
              <a:rPr lang="en-US" dirty="0" err="1"/>
              <a:t>đó</a:t>
            </a:r>
            <a:r>
              <a:rPr lang="en-US" dirty="0"/>
              <a:t> </a:t>
            </a:r>
            <a:r>
              <a:rPr lang="en-US" dirty="0" err="1"/>
              <a:t>nhận</a:t>
            </a:r>
            <a:r>
              <a:rPr lang="en-US" dirty="0"/>
              <a:t> </a:t>
            </a:r>
            <a:r>
              <a:rPr lang="en-US" dirty="0" err="1"/>
              <a:t>được</a:t>
            </a:r>
            <a:r>
              <a:rPr lang="en-US" dirty="0"/>
              <a:t> </a:t>
            </a:r>
            <a:r>
              <a:rPr lang="en-US" dirty="0" err="1"/>
              <a:t>thông</a:t>
            </a:r>
            <a:r>
              <a:rPr lang="en-US" dirty="0"/>
              <a:t> qua </a:t>
            </a:r>
            <a:r>
              <a:rPr lang="en-US" dirty="0" err="1"/>
              <a:t>một</a:t>
            </a:r>
            <a:r>
              <a:rPr lang="en-US" dirty="0"/>
              <a:t> </a:t>
            </a:r>
            <a:r>
              <a:rPr lang="en-US" dirty="0" err="1"/>
              <a:t>vai</a:t>
            </a:r>
            <a:r>
              <a:rPr lang="en-US" dirty="0"/>
              <a:t> </a:t>
            </a:r>
            <a:r>
              <a:rPr lang="en-US" dirty="0" err="1" smtClean="0"/>
              <a:t>trò</a:t>
            </a:r>
            <a:r>
              <a:rPr lang="en-US" dirty="0" smtClean="0"/>
              <a:t>.</a:t>
            </a:r>
          </a:p>
          <a:p>
            <a:r>
              <a:rPr lang="en-US" dirty="0" err="1" smtClean="0"/>
              <a:t>Tất</a:t>
            </a:r>
            <a:r>
              <a:rPr lang="en-US" dirty="0" smtClean="0"/>
              <a:t> </a:t>
            </a:r>
            <a:r>
              <a:rPr lang="en-US" dirty="0" err="1" smtClean="0"/>
              <a:t>cả</a:t>
            </a:r>
            <a:r>
              <a:rPr lang="en-US" dirty="0" smtClean="0"/>
              <a:t> </a:t>
            </a:r>
            <a:r>
              <a:rPr lang="en-US" dirty="0" err="1" smtClean="0"/>
              <a:t>các</a:t>
            </a:r>
            <a:r>
              <a:rPr lang="en-US" dirty="0" smtClean="0"/>
              <a:t> </a:t>
            </a:r>
            <a:r>
              <a:rPr lang="en-US" dirty="0" err="1" smtClean="0"/>
              <a:t>quyền</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và</a:t>
            </a:r>
            <a:r>
              <a:rPr lang="en-US" dirty="0" smtClean="0"/>
              <a:t> </a:t>
            </a:r>
            <a:r>
              <a:rPr lang="en-US" dirty="0" err="1" smtClean="0"/>
              <a:t>quyền</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cho</a:t>
            </a:r>
            <a:r>
              <a:rPr lang="en-US" dirty="0" smtClean="0"/>
              <a:t> </a:t>
            </a:r>
            <a:r>
              <a:rPr lang="en-US" dirty="0" err="1" smtClean="0"/>
              <a:t>phép</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các</a:t>
            </a:r>
            <a:r>
              <a:rPr lang="en-US" dirty="0" smtClean="0"/>
              <a:t> </a:t>
            </a:r>
            <a:r>
              <a:rPr lang="en-US" dirty="0" err="1" smtClean="0"/>
              <a:t>thao</a:t>
            </a:r>
            <a:r>
              <a:rPr lang="en-US" dirty="0" smtClean="0"/>
              <a:t> </a:t>
            </a:r>
            <a:r>
              <a:rPr lang="en-US" dirty="0" err="1" smtClean="0"/>
              <a:t>tác</a:t>
            </a:r>
            <a:r>
              <a:rPr lang="en-US" dirty="0" smtClean="0"/>
              <a:t> DML </a:t>
            </a:r>
            <a:r>
              <a:rPr lang="en-US" dirty="0" err="1" smtClean="0"/>
              <a:t>mà</a:t>
            </a:r>
            <a:r>
              <a:rPr lang="en-US" dirty="0" smtClean="0"/>
              <a:t> </a:t>
            </a:r>
            <a:r>
              <a:rPr lang="en-US" dirty="0" err="1" smtClean="0"/>
              <a:t>được</a:t>
            </a:r>
            <a:r>
              <a:rPr lang="en-US" dirty="0" smtClean="0"/>
              <a:t> </a:t>
            </a:r>
            <a:r>
              <a:rPr lang="en-US" dirty="0" err="1" smtClean="0"/>
              <a:t>yêu</a:t>
            </a:r>
            <a:r>
              <a:rPr lang="en-US" dirty="0" smtClean="0"/>
              <a:t> </a:t>
            </a:r>
            <a:r>
              <a:rPr lang="en-US" dirty="0" err="1" smtClean="0"/>
              <a:t>cầu</a:t>
            </a:r>
            <a:r>
              <a:rPr lang="en-US" dirty="0" smtClean="0"/>
              <a:t> </a:t>
            </a:r>
            <a:r>
              <a:rPr lang="en-US" dirty="0" err="1" smtClean="0"/>
              <a:t>để</a:t>
            </a:r>
            <a:r>
              <a:rPr lang="en-US" dirty="0" smtClean="0"/>
              <a:t> </a:t>
            </a:r>
            <a:r>
              <a:rPr lang="en-US" dirty="0" err="1" smtClean="0"/>
              <a:t>cung</a:t>
            </a:r>
            <a:r>
              <a:rPr lang="en-US" dirty="0" smtClean="0"/>
              <a:t> </a:t>
            </a:r>
            <a:r>
              <a:rPr lang="en-US" dirty="0" err="1" smtClean="0"/>
              <a:t>cấp</a:t>
            </a:r>
            <a:r>
              <a:rPr lang="en-US" dirty="0" smtClean="0"/>
              <a:t> </a:t>
            </a:r>
            <a:r>
              <a:rPr lang="en-US" dirty="0" err="1" smtClean="0"/>
              <a:t>câu</a:t>
            </a:r>
            <a:r>
              <a:rPr lang="en-US" dirty="0" smtClean="0"/>
              <a:t> </a:t>
            </a:r>
            <a:r>
              <a:rPr lang="en-US" dirty="0" err="1" smtClean="0"/>
              <a:t>lệnh</a:t>
            </a:r>
            <a:r>
              <a:rPr lang="en-US" dirty="0" smtClean="0"/>
              <a:t> DDL </a:t>
            </a:r>
            <a:r>
              <a:rPr lang="en-US" dirty="0" err="1" smtClean="0"/>
              <a:t>không</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được</a:t>
            </a:r>
            <a:r>
              <a:rPr lang="en-US" dirty="0" smtClean="0"/>
              <a:t> </a:t>
            </a:r>
            <a:r>
              <a:rPr lang="en-US" dirty="0" err="1" smtClean="0"/>
              <a:t>khi</a:t>
            </a:r>
            <a:r>
              <a:rPr lang="en-US" dirty="0" smtClean="0"/>
              <a:t> </a:t>
            </a:r>
            <a:r>
              <a:rPr lang="en-US" dirty="0" err="1" smtClean="0"/>
              <a:t>nhận</a:t>
            </a:r>
            <a:r>
              <a:rPr lang="en-US" dirty="0" smtClean="0"/>
              <a:t> </a:t>
            </a:r>
            <a:r>
              <a:rPr lang="en-US" dirty="0" err="1" smtClean="0"/>
              <a:t>được</a:t>
            </a:r>
            <a:r>
              <a:rPr lang="en-US" dirty="0" smtClean="0"/>
              <a:t> </a:t>
            </a:r>
            <a:r>
              <a:rPr lang="en-US" dirty="0" err="1" smtClean="0"/>
              <a:t>thông</a:t>
            </a:r>
            <a:r>
              <a:rPr lang="en-US" dirty="0" smtClean="0"/>
              <a:t> qua </a:t>
            </a:r>
            <a:r>
              <a:rPr lang="en-US" dirty="0" err="1" smtClean="0"/>
              <a:t>một</a:t>
            </a:r>
            <a:r>
              <a:rPr lang="en-US" dirty="0" smtClean="0"/>
              <a:t> </a:t>
            </a:r>
            <a:r>
              <a:rPr lang="en-US" dirty="0" err="1" smtClean="0"/>
              <a:t>vai</a:t>
            </a:r>
            <a:r>
              <a:rPr lang="en-US" dirty="0" smtClean="0"/>
              <a:t> </a:t>
            </a:r>
            <a:r>
              <a:rPr lang="en-US" dirty="0" err="1" smtClean="0"/>
              <a:t>trò</a:t>
            </a:r>
            <a:r>
              <a:rPr lang="en-US" dirty="0" smtClean="0"/>
              <a:t>. </a:t>
            </a:r>
            <a:r>
              <a:rPr lang="en-US" dirty="0" err="1" smtClean="0"/>
              <a:t>Miền</a:t>
            </a:r>
            <a:r>
              <a:rPr lang="en-US" dirty="0" smtClean="0"/>
              <a:t> </a:t>
            </a:r>
            <a:r>
              <a:rPr lang="en-US" dirty="0" err="1" smtClean="0"/>
              <a:t>bảo</a:t>
            </a:r>
            <a:r>
              <a:rPr lang="en-US" dirty="0" smtClean="0"/>
              <a:t> </a:t>
            </a:r>
            <a:r>
              <a:rPr lang="en-US" dirty="0" err="1" smtClean="0"/>
              <a:t>mật</a:t>
            </a:r>
            <a:r>
              <a:rPr lang="en-US" dirty="0" smtClean="0"/>
              <a:t> </a:t>
            </a:r>
            <a:r>
              <a:rPr lang="en-US" dirty="0" err="1" smtClean="0"/>
              <a:t>không</a:t>
            </a:r>
            <a:r>
              <a:rPr lang="en-US" dirty="0" smtClean="0"/>
              <a:t> </a:t>
            </a:r>
            <a:r>
              <a:rPr lang="en-US" dirty="0" err="1" smtClean="0"/>
              <a:t>chứa</a:t>
            </a:r>
            <a:r>
              <a:rPr lang="en-US" dirty="0" smtClean="0"/>
              <a:t> </a:t>
            </a:r>
            <a:r>
              <a:rPr lang="en-US" dirty="0" err="1" smtClean="0"/>
              <a:t>các</a:t>
            </a:r>
            <a:r>
              <a:rPr lang="en-US" dirty="0" smtClean="0"/>
              <a:t> </a:t>
            </a:r>
            <a:r>
              <a:rPr lang="en-US" dirty="0" err="1" smtClean="0"/>
              <a:t>vai</a:t>
            </a:r>
            <a:r>
              <a:rPr lang="en-US" dirty="0" smtClean="0"/>
              <a:t> </a:t>
            </a:r>
            <a:r>
              <a:rPr lang="en-US" dirty="0" err="1" smtClean="0"/>
              <a:t>trò</a:t>
            </a:r>
            <a:r>
              <a:rPr lang="en-US" dirty="0" smtClean="0"/>
              <a:t> </a:t>
            </a:r>
            <a:r>
              <a:rPr lang="en-US" dirty="0" err="1" smtClean="0"/>
              <a:t>khi</a:t>
            </a:r>
            <a:r>
              <a:rPr lang="en-US" dirty="0" smtClean="0"/>
              <a:t> </a:t>
            </a:r>
            <a:r>
              <a:rPr lang="en-US" dirty="0" err="1" smtClean="0"/>
              <a:t>câu</a:t>
            </a:r>
            <a:r>
              <a:rPr lang="en-US" dirty="0" smtClean="0"/>
              <a:t> </a:t>
            </a:r>
            <a:r>
              <a:rPr lang="en-US" dirty="0" err="1" smtClean="0"/>
              <a:t>lệnh</a:t>
            </a:r>
            <a:r>
              <a:rPr lang="en-US" dirty="0" smtClean="0"/>
              <a:t> CREATE VIEW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Ví</a:t>
            </a:r>
            <a:r>
              <a:rPr lang="en-US" dirty="0" smtClean="0"/>
              <a:t> </a:t>
            </a:r>
            <a:r>
              <a:rPr lang="en-US" dirty="0" err="1" smtClean="0"/>
              <a:t>dụ</a:t>
            </a:r>
            <a:r>
              <a:rPr lang="en-US" dirty="0" smtClean="0"/>
              <a:t>, </a:t>
            </a:r>
            <a:r>
              <a:rPr lang="en-US" dirty="0" err="1" smtClean="0"/>
              <a:t>một</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người</a:t>
            </a:r>
            <a:r>
              <a:rPr lang="en-US" dirty="0" smtClean="0"/>
              <a:t> </a:t>
            </a:r>
            <a:r>
              <a:rPr lang="en-US" dirty="0" err="1" smtClean="0"/>
              <a:t>mà</a:t>
            </a:r>
            <a:r>
              <a:rPr lang="en-US" dirty="0" smtClean="0"/>
              <a:t> </a:t>
            </a:r>
            <a:r>
              <a:rPr lang="en-US" dirty="0" err="1" smtClean="0"/>
              <a:t>dược</a:t>
            </a:r>
            <a:r>
              <a:rPr lang="en-US" dirty="0" smtClean="0"/>
              <a:t> </a:t>
            </a:r>
            <a:r>
              <a:rPr lang="en-US" dirty="0" err="1" smtClean="0"/>
              <a:t>cấp</a:t>
            </a:r>
            <a:r>
              <a:rPr lang="en-US" dirty="0" smtClean="0"/>
              <a:t> </a:t>
            </a:r>
            <a:r>
              <a:rPr lang="en-US" dirty="0" err="1" smtClean="0"/>
              <a:t>quyền</a:t>
            </a:r>
            <a:r>
              <a:rPr lang="en-US" dirty="0" smtClean="0"/>
              <a:t> </a:t>
            </a:r>
            <a:r>
              <a:rPr lang="en-US" dirty="0" err="1" smtClean="0"/>
              <a:t>hệ</a:t>
            </a:r>
            <a:r>
              <a:rPr lang="en-US" dirty="0" smtClean="0"/>
              <a:t> </a:t>
            </a:r>
            <a:r>
              <a:rPr lang="en-US" dirty="0" err="1" smtClean="0"/>
              <a:t>thống</a:t>
            </a:r>
            <a:r>
              <a:rPr lang="en-US" dirty="0" smtClean="0"/>
              <a:t> SELECT ANY TABLE </a:t>
            </a:r>
            <a:r>
              <a:rPr lang="en-US" dirty="0" err="1" smtClean="0"/>
              <a:t>hoặc</a:t>
            </a:r>
            <a:r>
              <a:rPr lang="en-US" dirty="0" smtClean="0"/>
              <a:t> </a:t>
            </a:r>
            <a:r>
              <a:rPr lang="en-US" dirty="0" err="1" smtClean="0"/>
              <a:t>quyền</a:t>
            </a:r>
            <a:r>
              <a:rPr lang="en-US" dirty="0" smtClean="0"/>
              <a:t> </a:t>
            </a:r>
            <a:r>
              <a:rPr lang="en-US" dirty="0" err="1" smtClean="0"/>
              <a:t>đối</a:t>
            </a:r>
            <a:r>
              <a:rPr lang="en-US" dirty="0" smtClean="0"/>
              <a:t> </a:t>
            </a:r>
            <a:r>
              <a:rPr lang="en-US" dirty="0" err="1" smtClean="0"/>
              <a:t>tượng</a:t>
            </a:r>
            <a:r>
              <a:rPr lang="en-US" dirty="0" smtClean="0"/>
              <a:t> SELECT </a:t>
            </a:r>
            <a:r>
              <a:rPr lang="en-US" dirty="0" err="1" smtClean="0"/>
              <a:t>cho</a:t>
            </a:r>
            <a:r>
              <a:rPr lang="en-US" dirty="0" smtClean="0"/>
              <a:t> </a:t>
            </a:r>
            <a:r>
              <a:rPr lang="en-US" dirty="0" err="1" smtClean="0"/>
              <a:t>bảng</a:t>
            </a:r>
            <a:r>
              <a:rPr lang="en-US" dirty="0" smtClean="0"/>
              <a:t> </a:t>
            </a:r>
            <a:r>
              <a:rPr lang="en-US" dirty="0" err="1" smtClean="0"/>
              <a:t>thông</a:t>
            </a:r>
            <a:r>
              <a:rPr lang="en-US" dirty="0" smtClean="0"/>
              <a:t> qua </a:t>
            </a:r>
            <a:r>
              <a:rPr lang="en-US" dirty="0" err="1" smtClean="0"/>
              <a:t>một</a:t>
            </a:r>
            <a:r>
              <a:rPr lang="en-US" dirty="0" smtClean="0"/>
              <a:t> </a:t>
            </a:r>
            <a:r>
              <a:rPr lang="en-US" dirty="0" err="1" smtClean="0"/>
              <a:t>vai</a:t>
            </a:r>
            <a:r>
              <a:rPr lang="en-US" dirty="0" smtClean="0"/>
              <a:t> </a:t>
            </a:r>
            <a:r>
              <a:rPr lang="en-US" dirty="0" err="1" smtClean="0"/>
              <a:t>trò</a:t>
            </a:r>
            <a:r>
              <a:rPr lang="en-US" dirty="0" smtClean="0"/>
              <a:t> </a:t>
            </a:r>
            <a:r>
              <a:rPr lang="en-US" dirty="0" err="1" smtClean="0"/>
              <a:t>không</a:t>
            </a:r>
            <a:r>
              <a:rPr lang="en-US" dirty="0" smtClean="0"/>
              <a:t> </a:t>
            </a:r>
            <a:r>
              <a:rPr lang="en-US" dirty="0" err="1" smtClean="0"/>
              <a:t>thể</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cả</a:t>
            </a:r>
            <a:r>
              <a:rPr lang="en-US" dirty="0" smtClean="0"/>
              <a:t> </a:t>
            </a:r>
            <a:r>
              <a:rPr lang="en-US" dirty="0" err="1" smtClean="0"/>
              <a:t>hai</a:t>
            </a:r>
            <a:r>
              <a:rPr lang="en-US" dirty="0" smtClean="0"/>
              <a:t> </a:t>
            </a:r>
            <a:r>
              <a:rPr lang="en-US" dirty="0" err="1" smtClean="0"/>
              <a:t>quyền</a:t>
            </a:r>
            <a:r>
              <a:rPr lang="en-US" dirty="0" smtClean="0"/>
              <a:t> </a:t>
            </a:r>
            <a:r>
              <a:rPr lang="en-US" dirty="0" err="1" smtClean="0"/>
              <a:t>này</a:t>
            </a:r>
            <a:r>
              <a:rPr lang="en-US" dirty="0" smtClean="0"/>
              <a:t> </a:t>
            </a:r>
            <a:r>
              <a:rPr lang="en-US" dirty="0" err="1" smtClean="0"/>
              <a:t>để</a:t>
            </a:r>
            <a:r>
              <a:rPr lang="en-US" dirty="0" smtClean="0"/>
              <a:t> </a:t>
            </a:r>
            <a:r>
              <a:rPr lang="en-US" dirty="0" err="1" smtClean="0"/>
              <a:t>tạo</a:t>
            </a:r>
            <a:r>
              <a:rPr lang="en-US" dirty="0" smtClean="0"/>
              <a:t> </a:t>
            </a:r>
            <a:r>
              <a:rPr lang="en-US" dirty="0" err="1" smtClean="0"/>
              <a:t>một</a:t>
            </a:r>
            <a:r>
              <a:rPr lang="en-US" dirty="0" smtClean="0"/>
              <a:t> </a:t>
            </a:r>
            <a:r>
              <a:rPr lang="en-US" dirty="0" err="1" smtClean="0"/>
              <a:t>khung</a:t>
            </a:r>
            <a:r>
              <a:rPr lang="en-US" dirty="0" smtClean="0"/>
              <a:t> </a:t>
            </a:r>
            <a:r>
              <a:rPr lang="en-US" dirty="0" err="1" smtClean="0"/>
              <a:t>nhìn</a:t>
            </a:r>
            <a:r>
              <a:rPr lang="en-US" dirty="0" smtClean="0"/>
              <a:t> </a:t>
            </a:r>
            <a:r>
              <a:rPr lang="en-US" dirty="0" err="1" smtClean="0"/>
              <a:t>trên</a:t>
            </a:r>
            <a:r>
              <a:rPr lang="en-US" dirty="0" smtClean="0"/>
              <a:t> </a:t>
            </a:r>
            <a:r>
              <a:rPr lang="en-US" dirty="0" err="1" smtClean="0"/>
              <a:t>bảng</a:t>
            </a:r>
            <a:r>
              <a:rPr lang="en-US" dirty="0" smtClean="0"/>
              <a:t> </a:t>
            </a:r>
            <a:r>
              <a:rPr lang="en-US" dirty="0" err="1" smtClean="0"/>
              <a:t>mà</a:t>
            </a:r>
            <a:r>
              <a:rPr lang="en-US" dirty="0" smtClean="0"/>
              <a:t> </a:t>
            </a:r>
            <a:r>
              <a:rPr lang="en-US" dirty="0" err="1" smtClean="0"/>
              <a:t>nó</a:t>
            </a:r>
            <a:r>
              <a:rPr lang="en-US" dirty="0" smtClean="0"/>
              <a:t> </a:t>
            </a:r>
            <a:r>
              <a:rPr lang="en-US" dirty="0" err="1" smtClean="0"/>
              <a:t>thuộc</a:t>
            </a:r>
            <a:r>
              <a:rPr lang="en-US" dirty="0" smtClean="0"/>
              <a:t> </a:t>
            </a:r>
            <a:r>
              <a:rPr lang="en-US" dirty="0" err="1" smtClean="0"/>
              <a:t>về</a:t>
            </a:r>
            <a:r>
              <a:rPr lang="en-US" dirty="0" smtClean="0"/>
              <a:t> </a:t>
            </a:r>
            <a:r>
              <a:rPr lang="en-US" dirty="0" err="1" smtClean="0"/>
              <a:t>người</a:t>
            </a:r>
            <a:r>
              <a:rPr lang="en-US" dirty="0" smtClean="0"/>
              <a:t> </a:t>
            </a:r>
            <a:r>
              <a:rPr lang="en-US" dirty="0" err="1" smtClean="0"/>
              <a:t>khác</a:t>
            </a:r>
            <a:r>
              <a:rPr lang="en-US" dirty="0" smtClean="0"/>
              <a:t>. </a:t>
            </a:r>
            <a:r>
              <a:rPr lang="en-US" dirty="0" err="1" smtClean="0"/>
              <a:t>Đây</a:t>
            </a:r>
            <a:r>
              <a:rPr lang="en-US" dirty="0" smtClean="0"/>
              <a:t> </a:t>
            </a:r>
            <a:r>
              <a:rPr lang="en-US" dirty="0" err="1" smtClean="0"/>
              <a:t>là</a:t>
            </a:r>
            <a:r>
              <a:rPr lang="en-US" dirty="0" smtClean="0"/>
              <a:t> </a:t>
            </a:r>
            <a:r>
              <a:rPr lang="en-US" dirty="0" err="1" smtClean="0"/>
              <a:t>bởi</a:t>
            </a:r>
            <a:r>
              <a:rPr lang="en-US" dirty="0" smtClean="0"/>
              <a:t> </a:t>
            </a:r>
            <a:r>
              <a:rPr lang="en-US" dirty="0" err="1" smtClean="0"/>
              <a:t>vì</a:t>
            </a:r>
            <a:r>
              <a:rPr lang="en-US" dirty="0" smtClean="0"/>
              <a:t> </a:t>
            </a:r>
            <a:r>
              <a:rPr lang="en-US" dirty="0" err="1" smtClean="0"/>
              <a:t>các</a:t>
            </a:r>
            <a:r>
              <a:rPr lang="en-US" dirty="0" smtClean="0"/>
              <a:t> </a:t>
            </a:r>
            <a:r>
              <a:rPr lang="en-US" dirty="0" err="1" smtClean="0"/>
              <a:t>khung</a:t>
            </a:r>
            <a:r>
              <a:rPr lang="en-US" dirty="0" smtClean="0"/>
              <a:t> </a:t>
            </a:r>
            <a:r>
              <a:rPr lang="en-US" dirty="0" err="1" smtClean="0"/>
              <a:t>nhìn</a:t>
            </a:r>
            <a:r>
              <a:rPr lang="en-US" dirty="0" smtClean="0"/>
              <a:t> </a:t>
            </a:r>
            <a:r>
              <a:rPr lang="en-US" dirty="0" err="1" smtClean="0"/>
              <a:t>là</a:t>
            </a:r>
            <a:r>
              <a:rPr lang="en-US" dirty="0" smtClean="0"/>
              <a:t> </a:t>
            </a:r>
            <a:r>
              <a:rPr lang="en-US" dirty="0" err="1" smtClean="0"/>
              <a:t>quyền</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tạo</a:t>
            </a:r>
            <a:r>
              <a:rPr lang="en-US" dirty="0" smtClean="0"/>
              <a:t> </a:t>
            </a:r>
            <a:r>
              <a:rPr lang="en-US" dirty="0" err="1" smtClean="0"/>
              <a:t>ra</a:t>
            </a:r>
            <a:r>
              <a:rPr lang="en-US" dirty="0" smtClean="0"/>
              <a:t> </a:t>
            </a:r>
            <a:r>
              <a:rPr lang="en-US" dirty="0" err="1" smtClean="0"/>
              <a:t>nó</a:t>
            </a:r>
            <a:r>
              <a:rPr lang="en-US" dirty="0" smtClean="0"/>
              <a:t>, </a:t>
            </a:r>
            <a:r>
              <a:rPr lang="en-US" dirty="0" err="1" smtClean="0"/>
              <a:t>vì</a:t>
            </a:r>
            <a:r>
              <a:rPr lang="en-US" dirty="0" smtClean="0"/>
              <a:t> </a:t>
            </a:r>
            <a:r>
              <a:rPr lang="en-US" dirty="0" err="1" smtClean="0"/>
              <a:t>vậy</a:t>
            </a:r>
            <a:r>
              <a:rPr lang="en-US" dirty="0" smtClean="0"/>
              <a:t> </a:t>
            </a:r>
            <a:r>
              <a:rPr lang="en-US" dirty="0" err="1" smtClean="0"/>
              <a:t>khi</a:t>
            </a:r>
            <a:r>
              <a:rPr lang="en-US" dirty="0" smtClean="0"/>
              <a:t> </a:t>
            </a:r>
            <a:r>
              <a:rPr lang="en-US" dirty="0" err="1" smtClean="0"/>
              <a:t>tạo</a:t>
            </a:r>
            <a:r>
              <a:rPr lang="en-US" dirty="0" smtClean="0"/>
              <a:t> </a:t>
            </a:r>
            <a:r>
              <a:rPr lang="en-US" dirty="0" err="1" smtClean="0"/>
              <a:t>chúng</a:t>
            </a:r>
            <a:r>
              <a:rPr lang="en-US" dirty="0" smtClean="0"/>
              <a:t> </a:t>
            </a:r>
            <a:r>
              <a:rPr lang="en-US" dirty="0" err="1" smtClean="0"/>
              <a:t>bạn</a:t>
            </a:r>
            <a:r>
              <a:rPr lang="en-US" dirty="0" smtClean="0"/>
              <a:t> </a:t>
            </a:r>
            <a:r>
              <a:rPr lang="en-US" dirty="0" err="1" smtClean="0"/>
              <a:t>không</a:t>
            </a:r>
            <a:r>
              <a:rPr lang="en-US" dirty="0" smtClean="0"/>
              <a:t> </a:t>
            </a:r>
            <a:r>
              <a:rPr lang="en-US" dirty="0" err="1" smtClean="0"/>
              <a:t>thể</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bất</a:t>
            </a:r>
            <a:r>
              <a:rPr lang="en-US" dirty="0" smtClean="0"/>
              <a:t> </a:t>
            </a:r>
            <a:r>
              <a:rPr lang="en-US" dirty="0" err="1" smtClean="0"/>
              <a:t>kỳ</a:t>
            </a:r>
            <a:r>
              <a:rPr lang="en-US" dirty="0" smtClean="0"/>
              <a:t> </a:t>
            </a:r>
            <a:r>
              <a:rPr lang="en-US" dirty="0" err="1" smtClean="0"/>
              <a:t>quyền</a:t>
            </a:r>
            <a:r>
              <a:rPr lang="en-US" dirty="0" smtClean="0"/>
              <a:t> </a:t>
            </a:r>
            <a:r>
              <a:rPr lang="en-US" dirty="0" err="1" smtClean="0"/>
              <a:t>nào</a:t>
            </a:r>
            <a:r>
              <a:rPr lang="en-US" dirty="0" smtClean="0"/>
              <a:t> ( </a:t>
            </a:r>
            <a:r>
              <a:rPr lang="en-US" dirty="0" err="1" smtClean="0"/>
              <a:t>quyền</a:t>
            </a:r>
            <a:r>
              <a:rPr lang="en-US" dirty="0" smtClean="0"/>
              <a:t> </a:t>
            </a:r>
            <a:r>
              <a:rPr lang="en-US" dirty="0" err="1" smtClean="0"/>
              <a:t>hệ</a:t>
            </a:r>
            <a:r>
              <a:rPr lang="en-US" dirty="0" smtClean="0"/>
              <a:t> </a:t>
            </a:r>
            <a:r>
              <a:rPr lang="en-US" dirty="0" err="1" smtClean="0"/>
              <a:t>thống</a:t>
            </a:r>
            <a:r>
              <a:rPr lang="en-US" dirty="0" smtClean="0"/>
              <a:t> hay </a:t>
            </a:r>
            <a:r>
              <a:rPr lang="en-US" dirty="0" err="1" smtClean="0"/>
              <a:t>quyền</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được</a:t>
            </a:r>
            <a:r>
              <a:rPr lang="en-US" dirty="0" smtClean="0"/>
              <a:t> </a:t>
            </a:r>
            <a:r>
              <a:rPr lang="en-US" dirty="0" err="1" smtClean="0"/>
              <a:t>cấp</a:t>
            </a:r>
            <a:r>
              <a:rPr lang="en-US" dirty="0" smtClean="0"/>
              <a:t> thong qua </a:t>
            </a:r>
            <a:r>
              <a:rPr lang="en-US" dirty="0" err="1" smtClean="0"/>
              <a:t>một</a:t>
            </a:r>
            <a:r>
              <a:rPr lang="en-US" dirty="0" smtClean="0"/>
              <a:t> </a:t>
            </a:r>
            <a:r>
              <a:rPr lang="en-US" dirty="0" err="1" smtClean="0"/>
              <a:t>vai</a:t>
            </a:r>
            <a:r>
              <a:rPr lang="en-US" dirty="0" smtClean="0"/>
              <a:t> </a:t>
            </a:r>
            <a:r>
              <a:rPr lang="en-US" dirty="0" err="1" smtClean="0"/>
              <a:t>trò</a:t>
            </a:r>
            <a:r>
              <a:rPr lang="en-US" dirty="0" smtClean="0"/>
              <a:t>. </a:t>
            </a:r>
            <a:r>
              <a:rPr lang="en-US" dirty="0" err="1" smtClean="0"/>
              <a:t>Nếu</a:t>
            </a:r>
            <a:r>
              <a:rPr lang="en-US" dirty="0" smtClean="0"/>
              <a:t> </a:t>
            </a:r>
            <a:r>
              <a:rPr lang="en-US" dirty="0" err="1" smtClean="0"/>
              <a:t>quyền</a:t>
            </a:r>
            <a:r>
              <a:rPr lang="en-US" dirty="0" smtClean="0"/>
              <a:t> </a:t>
            </a:r>
            <a:r>
              <a:rPr lang="en-US" dirty="0" err="1" smtClean="0"/>
              <a:t>này</a:t>
            </a:r>
            <a:r>
              <a:rPr lang="en-US" dirty="0" smtClean="0"/>
              <a:t> </a:t>
            </a:r>
            <a:r>
              <a:rPr lang="en-US" dirty="0" err="1" smtClean="0"/>
              <a:t>được</a:t>
            </a:r>
            <a:r>
              <a:rPr lang="en-US" dirty="0" smtClean="0"/>
              <a:t> </a:t>
            </a:r>
            <a:r>
              <a:rPr lang="en-US" dirty="0" err="1" smtClean="0"/>
              <a:t>cấp</a:t>
            </a:r>
            <a:r>
              <a:rPr lang="en-US" dirty="0" smtClean="0"/>
              <a:t> </a:t>
            </a:r>
            <a:r>
              <a:rPr lang="en-US" dirty="0" err="1" smtClean="0"/>
              <a:t>trực</a:t>
            </a:r>
            <a:r>
              <a:rPr lang="en-US" dirty="0" smtClean="0"/>
              <a:t> </a:t>
            </a:r>
            <a:r>
              <a:rPr lang="en-US" dirty="0" err="1" smtClean="0"/>
              <a:t>tiếp</a:t>
            </a:r>
            <a:r>
              <a:rPr lang="en-US" dirty="0" smtClean="0"/>
              <a:t> </a:t>
            </a:r>
            <a:r>
              <a:rPr lang="en-US" dirty="0" err="1" smtClean="0"/>
              <a:t>cho</a:t>
            </a:r>
            <a:r>
              <a:rPr lang="en-US" dirty="0" smtClean="0"/>
              <a:t> </a:t>
            </a:r>
            <a:r>
              <a:rPr lang="en-US" dirty="0" err="1" smtClean="0"/>
              <a:t>bạn</a:t>
            </a:r>
            <a:r>
              <a:rPr lang="en-US" dirty="0" smtClean="0"/>
              <a:t>, </a:t>
            </a:r>
            <a:r>
              <a:rPr lang="en-US" dirty="0" err="1" smtClean="0"/>
              <a:t>thì</a:t>
            </a:r>
            <a:r>
              <a:rPr lang="en-US" dirty="0" smtClean="0"/>
              <a:t> </a:t>
            </a: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chúng</a:t>
            </a:r>
            <a:r>
              <a:rPr lang="en-US" dirty="0" smtClean="0"/>
              <a:t>. </a:t>
            </a:r>
            <a:r>
              <a:rPr lang="en-US" dirty="0" err="1" smtClean="0"/>
              <a:t>Tuy</a:t>
            </a:r>
            <a:r>
              <a:rPr lang="en-US" dirty="0" smtClean="0"/>
              <a:t> </a:t>
            </a:r>
            <a:r>
              <a:rPr lang="en-US" dirty="0" err="1" smtClean="0"/>
              <a:t>nhiên</a:t>
            </a:r>
            <a:r>
              <a:rPr lang="en-US" dirty="0" smtClean="0"/>
              <a:t>, </a:t>
            </a:r>
            <a:r>
              <a:rPr lang="en-US" dirty="0" err="1" smtClean="0"/>
              <a:t>nếu</a:t>
            </a:r>
            <a:r>
              <a:rPr lang="en-US" dirty="0" smtClean="0"/>
              <a:t> </a:t>
            </a:r>
            <a:r>
              <a:rPr lang="en-US" dirty="0" err="1" smtClean="0"/>
              <a:t>các</a:t>
            </a:r>
            <a:r>
              <a:rPr lang="en-US" dirty="0" smtClean="0"/>
              <a:t> </a:t>
            </a:r>
            <a:r>
              <a:rPr lang="en-US" dirty="0" err="1" smtClean="0"/>
              <a:t>quyền</a:t>
            </a:r>
            <a:r>
              <a:rPr lang="en-US" dirty="0" smtClean="0"/>
              <a:t> </a:t>
            </a:r>
            <a:r>
              <a:rPr lang="en-US" dirty="0" err="1" smtClean="0"/>
              <a:t>này</a:t>
            </a:r>
            <a:r>
              <a:rPr lang="en-US" dirty="0" smtClean="0"/>
              <a:t> </a:t>
            </a:r>
            <a:r>
              <a:rPr lang="en-US" dirty="0" err="1" smtClean="0"/>
              <a:t>bị</a:t>
            </a:r>
            <a:r>
              <a:rPr lang="en-US" dirty="0" smtClean="0"/>
              <a:t> </a:t>
            </a:r>
            <a:r>
              <a:rPr lang="en-US" dirty="0" err="1" smtClean="0"/>
              <a:t>thu</a:t>
            </a:r>
            <a:r>
              <a:rPr lang="en-US" dirty="0" smtClean="0"/>
              <a:t> </a:t>
            </a:r>
            <a:r>
              <a:rPr lang="en-US" dirty="0" err="1" smtClean="0"/>
              <a:t>hồi</a:t>
            </a:r>
            <a:r>
              <a:rPr lang="en-US" dirty="0" smtClean="0"/>
              <a:t> ở </a:t>
            </a:r>
            <a:r>
              <a:rPr lang="en-US" dirty="0" err="1" smtClean="0"/>
              <a:t>thời</a:t>
            </a:r>
            <a:r>
              <a:rPr lang="en-US" dirty="0" smtClean="0"/>
              <a:t> </a:t>
            </a:r>
            <a:r>
              <a:rPr lang="en-US" dirty="0" err="1" smtClean="0"/>
              <a:t>điểm</a:t>
            </a:r>
            <a:r>
              <a:rPr lang="en-US" dirty="0" smtClean="0"/>
              <a:t> </a:t>
            </a:r>
            <a:r>
              <a:rPr lang="en-US" dirty="0" err="1" smtClean="0"/>
              <a:t>sau</a:t>
            </a:r>
            <a:r>
              <a:rPr lang="en-US" dirty="0" smtClean="0"/>
              <a:t> </a:t>
            </a:r>
            <a:r>
              <a:rPr lang="en-US" dirty="0" err="1" smtClean="0"/>
              <a:t>đó</a:t>
            </a:r>
            <a:r>
              <a:rPr lang="en-US" dirty="0" smtClean="0"/>
              <a:t>, </a:t>
            </a:r>
            <a:r>
              <a:rPr lang="en-US" dirty="0" err="1" smtClean="0"/>
              <a:t>thì</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khung</a:t>
            </a:r>
            <a:r>
              <a:rPr lang="en-US" dirty="0" smtClean="0"/>
              <a:t> </a:t>
            </a:r>
            <a:r>
              <a:rPr lang="en-US" dirty="0" err="1" smtClean="0"/>
              <a:t>nhìn</a:t>
            </a:r>
            <a:r>
              <a:rPr lang="en-US" dirty="0" smtClean="0"/>
              <a:t> </a:t>
            </a:r>
            <a:r>
              <a:rPr lang="en-US" dirty="0" err="1" smtClean="0"/>
              <a:t>trở</a:t>
            </a:r>
            <a:r>
              <a:rPr lang="en-US" dirty="0" smtClean="0"/>
              <a:t> </a:t>
            </a:r>
            <a:r>
              <a:rPr lang="en-US" dirty="0" err="1" smtClean="0"/>
              <a:t>nên</a:t>
            </a:r>
            <a:r>
              <a:rPr lang="en-US" dirty="0" smtClean="0"/>
              <a:t> </a:t>
            </a:r>
            <a:r>
              <a:rPr lang="en-US" dirty="0" err="1" smtClean="0"/>
              <a:t>không</a:t>
            </a:r>
            <a:r>
              <a:rPr lang="en-US" dirty="0" smtClean="0"/>
              <a:t> </a:t>
            </a:r>
            <a:r>
              <a:rPr lang="en-US" dirty="0" err="1" smtClean="0"/>
              <a:t>hợp</a:t>
            </a:r>
            <a:r>
              <a:rPr lang="en-US" dirty="0" smtClean="0"/>
              <a:t> </a:t>
            </a:r>
            <a:r>
              <a:rPr lang="en-US" dirty="0" err="1" smtClean="0"/>
              <a:t>lệ</a:t>
            </a:r>
            <a:r>
              <a:rPr lang="en-US" dirty="0" smtClean="0"/>
              <a:t> ("</a:t>
            </a:r>
            <a:r>
              <a:rPr lang="en-US" dirty="0" err="1" smtClean="0"/>
              <a:t>chứa</a:t>
            </a:r>
            <a:r>
              <a:rPr lang="en-US" dirty="0" smtClean="0"/>
              <a:t> </a:t>
            </a:r>
            <a:r>
              <a:rPr lang="en-US" dirty="0" err="1" smtClean="0"/>
              <a:t>lỗi</a:t>
            </a:r>
            <a:r>
              <a:rPr lang="en-US" dirty="0" smtClean="0"/>
              <a:t>") </a:t>
            </a:r>
            <a:r>
              <a:rPr lang="en-US" dirty="0" err="1" smtClean="0"/>
              <a:t>và</a:t>
            </a:r>
            <a:r>
              <a:rPr lang="en-US" dirty="0" smtClean="0"/>
              <a:t> </a:t>
            </a:r>
            <a:r>
              <a:rPr lang="en-US" dirty="0" err="1" smtClean="0"/>
              <a:t>phải</a:t>
            </a:r>
            <a:r>
              <a:rPr lang="en-US" dirty="0" smtClean="0"/>
              <a:t> </a:t>
            </a:r>
            <a:r>
              <a:rPr lang="en-US" dirty="0" err="1" smtClean="0"/>
              <a:t>biên</a:t>
            </a:r>
            <a:r>
              <a:rPr lang="en-US" dirty="0" smtClean="0"/>
              <a:t> </a:t>
            </a:r>
            <a:r>
              <a:rPr lang="en-US" dirty="0" err="1" smtClean="0"/>
              <a:t>dịch</a:t>
            </a:r>
            <a:r>
              <a:rPr lang="en-US" dirty="0" smtClean="0"/>
              <a:t> </a:t>
            </a:r>
            <a:r>
              <a:rPr lang="en-US" dirty="0" err="1" smtClean="0"/>
              <a:t>lại</a:t>
            </a:r>
            <a:r>
              <a:rPr lang="en-US" dirty="0" smtClean="0"/>
              <a:t> </a:t>
            </a:r>
            <a:r>
              <a:rPr lang="en-US" dirty="0" err="1" smtClean="0"/>
              <a:t>trước</a:t>
            </a:r>
            <a:r>
              <a:rPr lang="en-US" dirty="0" smtClean="0"/>
              <a:t> </a:t>
            </a:r>
            <a:r>
              <a:rPr lang="en-US" dirty="0" err="1" smtClean="0"/>
              <a:t>khi</a:t>
            </a:r>
            <a:r>
              <a:rPr lang="en-US" dirty="0" smtClean="0"/>
              <a:t> </a:t>
            </a:r>
            <a:r>
              <a:rPr lang="en-US" dirty="0" err="1" smtClean="0"/>
              <a:t>nó</a:t>
            </a:r>
            <a:r>
              <a:rPr lang="en-US" dirty="0" smtClean="0"/>
              <a:t> </a:t>
            </a:r>
            <a:r>
              <a:rPr lang="en-US" dirty="0" err="1" smtClean="0"/>
              <a:t>có</a:t>
            </a:r>
            <a:r>
              <a:rPr lang="en-US" dirty="0" smtClean="0"/>
              <a:t> </a:t>
            </a:r>
            <a:r>
              <a:rPr lang="en-US" dirty="0" err="1" smtClean="0"/>
              <a:t>thể</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lại</a:t>
            </a:r>
            <a:r>
              <a:rPr lang="en-US" dirty="0" smtClean="0"/>
              <a:t> </a:t>
            </a:r>
            <a:r>
              <a:rPr lang="en-US" dirty="0" err="1" smtClean="0"/>
              <a:t>như</a:t>
            </a:r>
            <a:r>
              <a:rPr lang="en-US" dirty="0" smtClean="0"/>
              <a:t> </a:t>
            </a:r>
            <a:r>
              <a:rPr lang="en-US" dirty="0" err="1" smtClean="0"/>
              <a:t>cũ</a:t>
            </a:r>
            <a:r>
              <a:rPr lang="en-US" dirty="0" smtClean="0"/>
              <a:t>..</a:t>
            </a:r>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120030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dirty="0" err="1"/>
              <a:t>Ví</a:t>
            </a:r>
            <a:r>
              <a:rPr lang="en-US" dirty="0"/>
              <a:t> </a:t>
            </a:r>
            <a:r>
              <a:rPr lang="en-US" dirty="0" err="1"/>
              <a:t>dụ</a:t>
            </a:r>
            <a:r>
              <a:rPr lang="en-US" dirty="0"/>
              <a:t> </a:t>
            </a:r>
            <a:r>
              <a:rPr lang="en-US" dirty="0" err="1"/>
              <a:t>dưới</a:t>
            </a:r>
            <a:r>
              <a:rPr lang="en-US" dirty="0"/>
              <a:t> </a:t>
            </a:r>
            <a:r>
              <a:rPr lang="en-US" dirty="0" err="1"/>
              <a:t>dây</a:t>
            </a:r>
            <a:r>
              <a:rPr lang="en-US" dirty="0"/>
              <a:t> </a:t>
            </a:r>
            <a:r>
              <a:rPr lang="en-US" dirty="0" err="1"/>
              <a:t>làm</a:t>
            </a:r>
            <a:r>
              <a:rPr lang="en-US" dirty="0"/>
              <a:t> </a:t>
            </a:r>
            <a:r>
              <a:rPr lang="en-US" dirty="0" err="1"/>
              <a:t>rõ</a:t>
            </a:r>
            <a:r>
              <a:rPr lang="en-US" dirty="0"/>
              <a:t> </a:t>
            </a:r>
            <a:r>
              <a:rPr lang="en-US" dirty="0" err="1"/>
              <a:t>việc</a:t>
            </a:r>
            <a:r>
              <a:rPr lang="en-US" dirty="0"/>
              <a:t> </a:t>
            </a:r>
            <a:r>
              <a:rPr lang="en-US" dirty="0" err="1"/>
              <a:t>cho</a:t>
            </a:r>
            <a:r>
              <a:rPr lang="en-US" dirty="0"/>
              <a:t> </a:t>
            </a:r>
            <a:r>
              <a:rPr lang="en-US" dirty="0" err="1"/>
              <a:t>phép</a:t>
            </a:r>
            <a:r>
              <a:rPr lang="en-US" dirty="0"/>
              <a:t> </a:t>
            </a:r>
            <a:r>
              <a:rPr lang="en-US" dirty="0" err="1"/>
              <a:t>và</a:t>
            </a:r>
            <a:r>
              <a:rPr lang="en-US" dirty="0"/>
              <a:t> </a:t>
            </a:r>
            <a:r>
              <a:rPr lang="en-US" dirty="0" err="1"/>
              <a:t>cấm</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quyền</a:t>
            </a:r>
            <a:r>
              <a:rPr lang="en-US" dirty="0"/>
              <a:t> </a:t>
            </a:r>
            <a:r>
              <a:rPr lang="en-US" dirty="0" err="1"/>
              <a:t>thông</a:t>
            </a:r>
            <a:r>
              <a:rPr lang="en-US" dirty="0"/>
              <a:t> qua </a:t>
            </a:r>
            <a:r>
              <a:rPr lang="en-US" dirty="0" err="1"/>
              <a:t>các</a:t>
            </a:r>
            <a:r>
              <a:rPr lang="en-US" dirty="0"/>
              <a:t> </a:t>
            </a:r>
            <a:r>
              <a:rPr lang="en-US" dirty="0" err="1"/>
              <a:t>vai</a:t>
            </a:r>
            <a:r>
              <a:rPr lang="en-US" dirty="0"/>
              <a:t> </a:t>
            </a:r>
            <a:r>
              <a:rPr lang="en-US" dirty="0" err="1"/>
              <a:t>trò</a:t>
            </a:r>
            <a:r>
              <a:rPr lang="en-US" dirty="0"/>
              <a:t>..</a:t>
            </a:r>
          </a:p>
          <a:p>
            <a:pPr marL="0" indent="0">
              <a:buNone/>
            </a:pPr>
            <a:r>
              <a:rPr lang="en-US" dirty="0" err="1"/>
              <a:t>Giả</a:t>
            </a:r>
            <a:r>
              <a:rPr lang="en-US" dirty="0"/>
              <a:t> </a:t>
            </a:r>
            <a:r>
              <a:rPr lang="en-US" dirty="0" err="1"/>
              <a:t>định</a:t>
            </a:r>
            <a:r>
              <a:rPr lang="en-US" dirty="0"/>
              <a:t> </a:t>
            </a:r>
            <a:r>
              <a:rPr lang="en-US" dirty="0" err="1"/>
              <a:t>người</a:t>
            </a:r>
            <a:r>
              <a:rPr lang="en-US" dirty="0"/>
              <a:t> </a:t>
            </a:r>
            <a:r>
              <a:rPr lang="en-US" dirty="0" err="1"/>
              <a:t>dùng</a:t>
            </a:r>
            <a:r>
              <a:rPr lang="en-US" dirty="0"/>
              <a:t> </a:t>
            </a:r>
            <a:r>
              <a:rPr lang="en-US" dirty="0" err="1"/>
              <a:t>như</a:t>
            </a:r>
            <a:r>
              <a:rPr lang="en-US" dirty="0"/>
              <a:t> </a:t>
            </a:r>
            <a:r>
              <a:rPr lang="en-US" dirty="0" err="1"/>
              <a:t>sau</a:t>
            </a:r>
            <a:r>
              <a:rPr lang="en-US" dirty="0"/>
              <a:t>:</a:t>
            </a:r>
          </a:p>
          <a:p>
            <a:r>
              <a:rPr lang="en-US" dirty="0" err="1" smtClean="0"/>
              <a:t>Được</a:t>
            </a:r>
            <a:r>
              <a:rPr lang="en-US" dirty="0" smtClean="0"/>
              <a:t> </a:t>
            </a:r>
            <a:r>
              <a:rPr lang="en-US" dirty="0" err="1"/>
              <a:t>cấp</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cái</a:t>
            </a:r>
            <a:r>
              <a:rPr lang="en-US" dirty="0"/>
              <a:t> </a:t>
            </a:r>
            <a:r>
              <a:rPr lang="en-US" dirty="0" err="1"/>
              <a:t>mà</a:t>
            </a:r>
            <a:r>
              <a:rPr lang="en-US" dirty="0"/>
              <a:t> </a:t>
            </a:r>
            <a:r>
              <a:rPr lang="en-US" dirty="0" err="1"/>
              <a:t>có</a:t>
            </a:r>
            <a:r>
              <a:rPr lang="en-US" dirty="0"/>
              <a:t> </a:t>
            </a:r>
            <a:r>
              <a:rPr lang="en-US" dirty="0" err="1"/>
              <a:t>quyền</a:t>
            </a:r>
            <a:r>
              <a:rPr lang="en-US" dirty="0"/>
              <a:t> </a:t>
            </a:r>
            <a:r>
              <a:rPr lang="en-US" dirty="0" err="1"/>
              <a:t>hệ</a:t>
            </a:r>
            <a:r>
              <a:rPr lang="en-US" dirty="0"/>
              <a:t> </a:t>
            </a:r>
            <a:r>
              <a:rPr lang="en-US" dirty="0" err="1"/>
              <a:t>tohóng</a:t>
            </a:r>
            <a:r>
              <a:rPr lang="en-US" dirty="0"/>
              <a:t> CREATE </a:t>
            </a:r>
            <a:r>
              <a:rPr lang="en-US" dirty="0" smtClean="0"/>
              <a:t>VIEW</a:t>
            </a:r>
          </a:p>
          <a:p>
            <a:r>
              <a:rPr lang="en-US" dirty="0" err="1" smtClean="0"/>
              <a:t>Được</a:t>
            </a:r>
            <a:r>
              <a:rPr lang="en-US" dirty="0" smtClean="0"/>
              <a:t> </a:t>
            </a:r>
            <a:r>
              <a:rPr lang="en-US" dirty="0" err="1" smtClean="0"/>
              <a:t>gán</a:t>
            </a:r>
            <a:r>
              <a:rPr lang="en-US" dirty="0" smtClean="0"/>
              <a:t> </a:t>
            </a:r>
            <a:r>
              <a:rPr lang="en-US" dirty="0" err="1" smtClean="0"/>
              <a:t>trực</a:t>
            </a:r>
            <a:r>
              <a:rPr lang="en-US" dirty="0" smtClean="0"/>
              <a:t> </a:t>
            </a:r>
            <a:r>
              <a:rPr lang="en-US" dirty="0" err="1" smtClean="0"/>
              <a:t>tiếp</a:t>
            </a:r>
            <a:r>
              <a:rPr lang="en-US" dirty="0" smtClean="0"/>
              <a:t> </a:t>
            </a:r>
            <a:r>
              <a:rPr lang="en-US" dirty="0" err="1" smtClean="0"/>
              <a:t>một</a:t>
            </a:r>
            <a:r>
              <a:rPr lang="en-US" dirty="0" smtClean="0"/>
              <a:t> </a:t>
            </a:r>
            <a:r>
              <a:rPr lang="en-US" dirty="0" err="1" smtClean="0"/>
              <a:t>vai</a:t>
            </a:r>
            <a:r>
              <a:rPr lang="en-US" dirty="0" smtClean="0"/>
              <a:t> </a:t>
            </a:r>
            <a:r>
              <a:rPr lang="en-US" dirty="0" err="1" smtClean="0"/>
              <a:t>trò</a:t>
            </a:r>
            <a:r>
              <a:rPr lang="en-US" dirty="0" smtClean="0"/>
              <a:t> </a:t>
            </a:r>
            <a:r>
              <a:rPr lang="en-US" dirty="0" err="1" smtClean="0"/>
              <a:t>cái</a:t>
            </a:r>
            <a:r>
              <a:rPr lang="en-US" dirty="0" smtClean="0"/>
              <a:t> </a:t>
            </a:r>
            <a:r>
              <a:rPr lang="en-US" dirty="0" err="1" smtClean="0"/>
              <a:t>mà</a:t>
            </a:r>
            <a:r>
              <a:rPr lang="en-US" dirty="0" smtClean="0"/>
              <a:t> </a:t>
            </a:r>
            <a:r>
              <a:rPr lang="en-US" dirty="0" err="1" smtClean="0"/>
              <a:t>có</a:t>
            </a:r>
            <a:r>
              <a:rPr lang="en-US" dirty="0" smtClean="0"/>
              <a:t> </a:t>
            </a:r>
            <a:r>
              <a:rPr lang="en-US" dirty="0" err="1" smtClean="0"/>
              <a:t>quyền</a:t>
            </a:r>
            <a:r>
              <a:rPr lang="en-US" dirty="0" smtClean="0"/>
              <a:t> </a:t>
            </a:r>
            <a:r>
              <a:rPr lang="en-US" dirty="0" err="1" smtClean="0"/>
              <a:t>đối</a:t>
            </a:r>
            <a:r>
              <a:rPr lang="en-US" dirty="0" smtClean="0"/>
              <a:t> </a:t>
            </a:r>
            <a:r>
              <a:rPr lang="en-US" dirty="0" err="1" smtClean="0"/>
              <a:t>tượng</a:t>
            </a:r>
            <a:r>
              <a:rPr lang="en-US" dirty="0" smtClean="0"/>
              <a:t> SELECT </a:t>
            </a:r>
            <a:r>
              <a:rPr lang="en-US" dirty="0" err="1" smtClean="0"/>
              <a:t>đối</a:t>
            </a:r>
            <a:r>
              <a:rPr lang="en-US" dirty="0" smtClean="0"/>
              <a:t> </a:t>
            </a:r>
            <a:r>
              <a:rPr lang="en-US" dirty="0" err="1" smtClean="0"/>
              <a:t>với</a:t>
            </a:r>
            <a:r>
              <a:rPr lang="en-US" dirty="0" smtClean="0"/>
              <a:t> </a:t>
            </a:r>
            <a:r>
              <a:rPr lang="en-US" dirty="0" err="1" smtClean="0"/>
              <a:t>bảng</a:t>
            </a:r>
            <a:r>
              <a:rPr lang="en-US" dirty="0" smtClean="0"/>
              <a:t> employees</a:t>
            </a:r>
          </a:p>
          <a:p>
            <a:r>
              <a:rPr lang="en-US" dirty="0" err="1" smtClean="0"/>
              <a:t>Được</a:t>
            </a:r>
            <a:r>
              <a:rPr lang="en-US" dirty="0" smtClean="0"/>
              <a:t> </a:t>
            </a:r>
            <a:r>
              <a:rPr lang="en-US" dirty="0" err="1"/>
              <a:t>gán</a:t>
            </a:r>
            <a:r>
              <a:rPr lang="en-US" dirty="0"/>
              <a:t> </a:t>
            </a:r>
            <a:r>
              <a:rPr lang="en-US" dirty="0" err="1"/>
              <a:t>trực</a:t>
            </a:r>
            <a:r>
              <a:rPr lang="en-US" dirty="0"/>
              <a:t> </a:t>
            </a:r>
            <a:r>
              <a:rPr lang="en-US" dirty="0" err="1"/>
              <a:t>tiếp</a:t>
            </a:r>
            <a:r>
              <a:rPr lang="en-US" dirty="0"/>
              <a:t> </a:t>
            </a:r>
            <a:r>
              <a:rPr lang="en-US" dirty="0" err="1"/>
              <a:t>quyền</a:t>
            </a:r>
            <a:r>
              <a:rPr lang="en-US" dirty="0"/>
              <a:t> </a:t>
            </a:r>
            <a:r>
              <a:rPr lang="en-US" dirty="0" err="1"/>
              <a:t>dói</a:t>
            </a:r>
            <a:r>
              <a:rPr lang="en-US" dirty="0"/>
              <a:t> </a:t>
            </a:r>
            <a:r>
              <a:rPr lang="en-US" dirty="0" err="1"/>
              <a:t>tượng</a:t>
            </a:r>
            <a:r>
              <a:rPr lang="en-US" dirty="0"/>
              <a:t> SELECT </a:t>
            </a:r>
            <a:r>
              <a:rPr lang="en-US" dirty="0" err="1"/>
              <a:t>đối</a:t>
            </a:r>
            <a:r>
              <a:rPr lang="en-US" dirty="0"/>
              <a:t> </a:t>
            </a:r>
            <a:r>
              <a:rPr lang="en-US" dirty="0" err="1"/>
              <a:t>với</a:t>
            </a:r>
            <a:r>
              <a:rPr lang="en-US" dirty="0"/>
              <a:t> </a:t>
            </a:r>
            <a:r>
              <a:rPr lang="en-US" dirty="0" err="1"/>
              <a:t>bảng</a:t>
            </a:r>
            <a:r>
              <a:rPr lang="en-US" dirty="0"/>
              <a:t> departments Given these directly and indirectly granted privileges:</a:t>
            </a:r>
          </a:p>
          <a:p>
            <a:r>
              <a:rPr lang="en-US" dirty="0" err="1" smtClean="0"/>
              <a:t>Người</a:t>
            </a:r>
            <a:r>
              <a:rPr lang="en-US" dirty="0" smtClean="0"/>
              <a:t> </a:t>
            </a:r>
            <a:r>
              <a:rPr lang="en-US" dirty="0" err="1"/>
              <a:t>dùng</a:t>
            </a:r>
            <a:r>
              <a:rPr lang="en-US" dirty="0"/>
              <a:t> </a:t>
            </a:r>
            <a:r>
              <a:rPr lang="en-US" dirty="0" err="1"/>
              <a:t>có</a:t>
            </a:r>
            <a:r>
              <a:rPr lang="en-US" dirty="0"/>
              <a:t> </a:t>
            </a:r>
            <a:r>
              <a:rPr lang="en-US" dirty="0" err="1"/>
              <a:t>thể</a:t>
            </a:r>
            <a:r>
              <a:rPr lang="en-US" dirty="0"/>
              <a:t> </a:t>
            </a:r>
            <a:r>
              <a:rPr lang="en-US" dirty="0" err="1"/>
              <a:t>chạy</a:t>
            </a:r>
            <a:r>
              <a:rPr lang="en-US" dirty="0"/>
              <a:t> </a:t>
            </a:r>
            <a:r>
              <a:rPr lang="en-US" dirty="0" err="1"/>
              <a:t>câu</a:t>
            </a:r>
            <a:r>
              <a:rPr lang="en-US" dirty="0"/>
              <a:t> </a:t>
            </a:r>
            <a:r>
              <a:rPr lang="en-US" dirty="0" err="1"/>
              <a:t>lệnh</a:t>
            </a:r>
            <a:r>
              <a:rPr lang="en-US" dirty="0"/>
              <a:t> SELECT </a:t>
            </a:r>
            <a:r>
              <a:rPr lang="en-US" dirty="0" err="1"/>
              <a:t>trên</a:t>
            </a:r>
            <a:r>
              <a:rPr lang="en-US" dirty="0"/>
              <a:t> </a:t>
            </a:r>
            <a:r>
              <a:rPr lang="en-US" dirty="0" err="1"/>
              <a:t>cả</a:t>
            </a:r>
            <a:r>
              <a:rPr lang="en-US" dirty="0"/>
              <a:t> </a:t>
            </a:r>
            <a:r>
              <a:rPr lang="en-US" dirty="0" err="1"/>
              <a:t>hai</a:t>
            </a:r>
            <a:r>
              <a:rPr lang="en-US" dirty="0"/>
              <a:t> </a:t>
            </a:r>
            <a:r>
              <a:rPr lang="en-US" dirty="0" err="1"/>
              <a:t>bảng</a:t>
            </a:r>
            <a:r>
              <a:rPr lang="en-US" dirty="0"/>
              <a:t> employees </a:t>
            </a:r>
            <a:r>
              <a:rPr lang="en-US" dirty="0" err="1"/>
              <a:t>và</a:t>
            </a:r>
            <a:r>
              <a:rPr lang="en-US" dirty="0"/>
              <a:t> departments.</a:t>
            </a:r>
          </a:p>
          <a:p>
            <a:r>
              <a:rPr lang="en-US" dirty="0" err="1" smtClean="0"/>
              <a:t>Mặc</a:t>
            </a:r>
            <a:r>
              <a:rPr lang="en-US" dirty="0" smtClean="0"/>
              <a:t> </a:t>
            </a:r>
            <a:r>
              <a:rPr lang="en-US" dirty="0" err="1"/>
              <a:t>dù</a:t>
            </a:r>
            <a:r>
              <a:rPr lang="en-US" dirty="0"/>
              <a:t> </a:t>
            </a:r>
            <a:r>
              <a:rPr lang="en-US" dirty="0" err="1"/>
              <a:t>người</a:t>
            </a:r>
            <a:r>
              <a:rPr lang="en-US" dirty="0"/>
              <a:t> </a:t>
            </a:r>
            <a:r>
              <a:rPr lang="en-US" dirty="0" err="1"/>
              <a:t>dùng</a:t>
            </a:r>
            <a:r>
              <a:rPr lang="en-US" dirty="0"/>
              <a:t> </a:t>
            </a:r>
            <a:r>
              <a:rPr lang="en-US" dirty="0" err="1"/>
              <a:t>có</a:t>
            </a:r>
            <a:r>
              <a:rPr lang="en-US" dirty="0"/>
              <a:t> </a:t>
            </a:r>
            <a:r>
              <a:rPr lang="en-US" dirty="0" err="1"/>
              <a:t>cả</a:t>
            </a:r>
            <a:r>
              <a:rPr lang="en-US" dirty="0"/>
              <a:t> </a:t>
            </a:r>
            <a:r>
              <a:rPr lang="en-US" dirty="0" err="1"/>
              <a:t>hai</a:t>
            </a:r>
            <a:r>
              <a:rPr lang="en-US" dirty="0"/>
              <a:t> </a:t>
            </a:r>
            <a:r>
              <a:rPr lang="en-US" dirty="0" err="1"/>
              <a:t>quyền</a:t>
            </a:r>
            <a:r>
              <a:rPr lang="en-US" dirty="0"/>
              <a:t> CREATE VIEW </a:t>
            </a:r>
            <a:r>
              <a:rPr lang="en-US" dirty="0" err="1"/>
              <a:t>và</a:t>
            </a:r>
            <a:r>
              <a:rPr lang="en-US" dirty="0"/>
              <a:t> SELECT </a:t>
            </a:r>
            <a:r>
              <a:rPr lang="en-US" dirty="0" err="1"/>
              <a:t>đối</a:t>
            </a:r>
            <a:r>
              <a:rPr lang="en-US" dirty="0"/>
              <a:t> </a:t>
            </a:r>
            <a:r>
              <a:rPr lang="en-US" dirty="0" err="1"/>
              <a:t>với</a:t>
            </a:r>
            <a:r>
              <a:rPr lang="en-US" dirty="0"/>
              <a:t> </a:t>
            </a:r>
            <a:r>
              <a:rPr lang="en-US" dirty="0" err="1"/>
              <a:t>bảng</a:t>
            </a:r>
            <a:r>
              <a:rPr lang="en-US" dirty="0"/>
              <a:t> employees </a:t>
            </a:r>
            <a:r>
              <a:rPr lang="en-US" dirty="0" err="1"/>
              <a:t>thông</a:t>
            </a:r>
            <a:r>
              <a:rPr lang="en-US" dirty="0"/>
              <a:t> qua </a:t>
            </a:r>
            <a:r>
              <a:rPr lang="en-US" dirty="0" err="1"/>
              <a:t>một</a:t>
            </a:r>
            <a:r>
              <a:rPr lang="en-US" dirty="0"/>
              <a:t> </a:t>
            </a:r>
            <a:r>
              <a:rPr lang="en-US" dirty="0" err="1"/>
              <a:t>vai</a:t>
            </a:r>
            <a:r>
              <a:rPr lang="en-US" dirty="0"/>
              <a:t> </a:t>
            </a:r>
            <a:r>
              <a:rPr lang="en-US" dirty="0" err="1"/>
              <a:t>trò</a:t>
            </a:r>
            <a:r>
              <a:rPr lang="en-US" dirty="0"/>
              <a:t>, </a:t>
            </a:r>
            <a:r>
              <a:rPr lang="en-US" dirty="0" err="1"/>
              <a:t>người</a:t>
            </a:r>
            <a:r>
              <a:rPr lang="en-US" dirty="0"/>
              <a:t> </a:t>
            </a:r>
            <a:r>
              <a:rPr lang="en-US" dirty="0" err="1"/>
              <a:t>dùng</a:t>
            </a:r>
            <a:r>
              <a:rPr lang="en-US" dirty="0"/>
              <a:t> </a:t>
            </a:r>
            <a:r>
              <a:rPr lang="en-US" dirty="0" err="1"/>
              <a:t>không</a:t>
            </a:r>
            <a:r>
              <a:rPr lang="en-US" dirty="0"/>
              <a:t> </a:t>
            </a:r>
            <a:r>
              <a:rPr lang="en-US" dirty="0" err="1"/>
              <a:t>thể</a:t>
            </a:r>
            <a:r>
              <a:rPr lang="en-US" dirty="0"/>
              <a:t> </a:t>
            </a:r>
            <a:r>
              <a:rPr lang="en-US" dirty="0" err="1"/>
              <a:t>tạo</a:t>
            </a:r>
            <a:r>
              <a:rPr lang="en-US" dirty="0"/>
              <a:t> </a:t>
            </a:r>
            <a:r>
              <a:rPr lang="en-US" dirty="0" err="1"/>
              <a:t>một</a:t>
            </a:r>
            <a:r>
              <a:rPr lang="en-US" dirty="0"/>
              <a:t> </a:t>
            </a:r>
            <a:r>
              <a:rPr lang="en-US" dirty="0" err="1"/>
              <a:t>khung</a:t>
            </a:r>
            <a:r>
              <a:rPr lang="en-US" dirty="0"/>
              <a:t> </a:t>
            </a:r>
            <a:r>
              <a:rPr lang="en-US" dirty="0" err="1"/>
              <a:t>nhìn</a:t>
            </a:r>
            <a:r>
              <a:rPr lang="en-US" dirty="0"/>
              <a:t> </a:t>
            </a:r>
            <a:r>
              <a:rPr lang="en-US" dirty="0" err="1"/>
              <a:t>trên</a:t>
            </a:r>
            <a:r>
              <a:rPr lang="en-US" dirty="0"/>
              <a:t> </a:t>
            </a:r>
            <a:r>
              <a:rPr lang="en-US" dirty="0" err="1"/>
              <a:t>bảng</a:t>
            </a:r>
            <a:r>
              <a:rPr lang="en-US" dirty="0"/>
              <a:t> employees, </a:t>
            </a:r>
            <a:r>
              <a:rPr lang="en-US" dirty="0" err="1"/>
              <a:t>bởi</a:t>
            </a:r>
            <a:r>
              <a:rPr lang="en-US" dirty="0"/>
              <a:t> </a:t>
            </a:r>
            <a:r>
              <a:rPr lang="en-US" dirty="0" err="1"/>
              <a:t>vì</a:t>
            </a:r>
            <a:r>
              <a:rPr lang="en-US" dirty="0"/>
              <a:t> </a:t>
            </a:r>
            <a:r>
              <a:rPr lang="en-US" dirty="0" err="1"/>
              <a:t>quyền</a:t>
            </a:r>
            <a:r>
              <a:rPr lang="en-US" dirty="0"/>
              <a:t> </a:t>
            </a:r>
            <a:r>
              <a:rPr lang="en-US" dirty="0" err="1"/>
              <a:t>đối</a:t>
            </a:r>
            <a:r>
              <a:rPr lang="en-US" dirty="0"/>
              <a:t> </a:t>
            </a:r>
            <a:r>
              <a:rPr lang="en-US" dirty="0" err="1"/>
              <a:t>tượng</a:t>
            </a:r>
            <a:r>
              <a:rPr lang="en-US" dirty="0"/>
              <a:t> SELECT </a:t>
            </a:r>
            <a:r>
              <a:rPr lang="en-US" dirty="0" err="1"/>
              <a:t>đói</a:t>
            </a:r>
            <a:r>
              <a:rPr lang="en-US" dirty="0"/>
              <a:t> </a:t>
            </a:r>
            <a:r>
              <a:rPr lang="en-US" dirty="0" err="1"/>
              <a:t>với</a:t>
            </a:r>
            <a:r>
              <a:rPr lang="en-US" dirty="0"/>
              <a:t> </a:t>
            </a:r>
            <a:r>
              <a:rPr lang="en-US" dirty="0" err="1"/>
              <a:t>bảng</a:t>
            </a:r>
            <a:r>
              <a:rPr lang="en-US" dirty="0"/>
              <a:t> employees </a:t>
            </a:r>
            <a:r>
              <a:rPr lang="en-US" dirty="0" err="1"/>
              <a:t>được</a:t>
            </a:r>
            <a:r>
              <a:rPr lang="en-US" dirty="0"/>
              <a:t> </a:t>
            </a:r>
            <a:r>
              <a:rPr lang="en-US" dirty="0" err="1"/>
              <a:t>cấp</a:t>
            </a:r>
            <a:r>
              <a:rPr lang="en-US" dirty="0"/>
              <a:t> </a:t>
            </a:r>
            <a:r>
              <a:rPr lang="en-US" dirty="0" err="1"/>
              <a:t>thông</a:t>
            </a:r>
            <a:r>
              <a:rPr lang="en-US" dirty="0"/>
              <a:t> qua </a:t>
            </a:r>
            <a:r>
              <a:rPr lang="en-US" dirty="0" err="1"/>
              <a:t>một</a:t>
            </a:r>
            <a:r>
              <a:rPr lang="en-US" dirty="0"/>
              <a:t> </a:t>
            </a:r>
            <a:r>
              <a:rPr lang="en-US" dirty="0" err="1"/>
              <a:t>vai</a:t>
            </a:r>
            <a:r>
              <a:rPr lang="en-US" dirty="0"/>
              <a:t> </a:t>
            </a:r>
            <a:r>
              <a:rPr lang="en-US" dirty="0" err="1"/>
              <a:t>trò</a:t>
            </a:r>
            <a:r>
              <a:rPr lang="en-US" dirty="0"/>
              <a:t>.</a:t>
            </a:r>
          </a:p>
          <a:p>
            <a:r>
              <a:rPr lang="en-US" dirty="0" err="1" smtClean="0"/>
              <a:t>Người</a:t>
            </a:r>
            <a:r>
              <a:rPr lang="en-US" dirty="0" smtClean="0"/>
              <a:t> </a:t>
            </a:r>
            <a:r>
              <a:rPr lang="en-US" dirty="0" err="1"/>
              <a:t>dùng</a:t>
            </a:r>
            <a:r>
              <a:rPr lang="en-US" dirty="0"/>
              <a:t> </a:t>
            </a:r>
            <a:r>
              <a:rPr lang="en-US" dirty="0" err="1"/>
              <a:t>có</a:t>
            </a:r>
            <a:r>
              <a:rPr lang="en-US" dirty="0"/>
              <a:t> </a:t>
            </a:r>
            <a:r>
              <a:rPr lang="en-US" dirty="0" err="1"/>
              <a:t>thể</a:t>
            </a:r>
            <a:r>
              <a:rPr lang="en-US" dirty="0"/>
              <a:t> </a:t>
            </a:r>
            <a:r>
              <a:rPr lang="en-US" dirty="0" err="1"/>
              <a:t>tạo</a:t>
            </a:r>
            <a:r>
              <a:rPr lang="en-US" dirty="0"/>
              <a:t> </a:t>
            </a:r>
            <a:r>
              <a:rPr lang="en-US" dirty="0" err="1"/>
              <a:t>khung</a:t>
            </a:r>
            <a:r>
              <a:rPr lang="en-US" dirty="0"/>
              <a:t> </a:t>
            </a:r>
            <a:r>
              <a:rPr lang="en-US" dirty="0" err="1"/>
              <a:t>nhìn</a:t>
            </a:r>
            <a:r>
              <a:rPr lang="en-US" dirty="0"/>
              <a:t> </a:t>
            </a:r>
            <a:r>
              <a:rPr lang="en-US" dirty="0" err="1"/>
              <a:t>trên</a:t>
            </a:r>
            <a:r>
              <a:rPr lang="en-US" dirty="0"/>
              <a:t> </a:t>
            </a:r>
            <a:r>
              <a:rPr lang="en-US" dirty="0" err="1"/>
              <a:t>bảng</a:t>
            </a:r>
            <a:r>
              <a:rPr lang="en-US" dirty="0"/>
              <a:t> departments, </a:t>
            </a:r>
            <a:r>
              <a:rPr lang="en-US" dirty="0" err="1"/>
              <a:t>bởi</a:t>
            </a:r>
            <a:r>
              <a:rPr lang="en-US" dirty="0"/>
              <a:t> </a:t>
            </a:r>
            <a:r>
              <a:rPr lang="en-US" dirty="0" err="1"/>
              <a:t>vì</a:t>
            </a:r>
            <a:r>
              <a:rPr lang="en-US" dirty="0"/>
              <a:t> </a:t>
            </a:r>
            <a:r>
              <a:rPr lang="en-US" dirty="0" err="1"/>
              <a:t>người</a:t>
            </a:r>
            <a:r>
              <a:rPr lang="en-US" dirty="0"/>
              <a:t> </a:t>
            </a:r>
            <a:r>
              <a:rPr lang="en-US" dirty="0" err="1"/>
              <a:t>dùng</a:t>
            </a:r>
            <a:r>
              <a:rPr lang="en-US" dirty="0"/>
              <a:t> </a:t>
            </a:r>
            <a:r>
              <a:rPr lang="en-US" dirty="0" err="1"/>
              <a:t>có</a:t>
            </a:r>
            <a:r>
              <a:rPr lang="en-US" dirty="0"/>
              <a:t> </a:t>
            </a:r>
            <a:r>
              <a:rPr lang="en-US" dirty="0" err="1"/>
              <a:t>quyền</a:t>
            </a:r>
            <a:r>
              <a:rPr lang="en-US" dirty="0"/>
              <a:t> CREATE VIEW </a:t>
            </a:r>
            <a:r>
              <a:rPr lang="en-US" dirty="0" err="1"/>
              <a:t>thông</a:t>
            </a:r>
            <a:r>
              <a:rPr lang="en-US" dirty="0"/>
              <a:t> qua </a:t>
            </a:r>
            <a:r>
              <a:rPr lang="en-US" dirty="0" err="1"/>
              <a:t>một</a:t>
            </a:r>
            <a:r>
              <a:rPr lang="en-US" dirty="0"/>
              <a:t> </a:t>
            </a:r>
            <a:r>
              <a:rPr lang="en-US" dirty="0" err="1"/>
              <a:t>vai</a:t>
            </a:r>
            <a:r>
              <a:rPr lang="en-US" dirty="0"/>
              <a:t> </a:t>
            </a:r>
            <a:r>
              <a:rPr lang="en-US" dirty="0" err="1"/>
              <a:t>trò</a:t>
            </a:r>
            <a:r>
              <a:rPr lang="en-US" dirty="0"/>
              <a:t> </a:t>
            </a:r>
            <a:r>
              <a:rPr lang="en-US" dirty="0" err="1"/>
              <a:t>và</a:t>
            </a:r>
            <a:r>
              <a:rPr lang="en-US" dirty="0"/>
              <a:t> </a:t>
            </a:r>
            <a:r>
              <a:rPr lang="en-US" dirty="0" err="1"/>
              <a:t>quyền</a:t>
            </a:r>
            <a:r>
              <a:rPr lang="en-US" dirty="0"/>
              <a:t> SELECT </a:t>
            </a:r>
            <a:r>
              <a:rPr lang="en-US" dirty="0" err="1"/>
              <a:t>đối</a:t>
            </a:r>
            <a:r>
              <a:rPr lang="en-US" dirty="0"/>
              <a:t> </a:t>
            </a:r>
            <a:r>
              <a:rPr lang="en-US" dirty="0" err="1"/>
              <a:t>với</a:t>
            </a:r>
            <a:r>
              <a:rPr lang="en-US" dirty="0"/>
              <a:t> </a:t>
            </a:r>
            <a:r>
              <a:rPr lang="en-US" dirty="0" err="1"/>
              <a:t>bảng</a:t>
            </a:r>
            <a:r>
              <a:rPr lang="en-US" dirty="0"/>
              <a:t> departments </a:t>
            </a:r>
            <a:r>
              <a:rPr lang="en-US" dirty="0" err="1"/>
              <a:t>được</a:t>
            </a:r>
            <a:r>
              <a:rPr lang="en-US" dirty="0"/>
              <a:t> </a:t>
            </a:r>
            <a:r>
              <a:rPr lang="en-US" dirty="0" err="1"/>
              <a:t>gán</a:t>
            </a:r>
            <a:r>
              <a:rPr lang="en-US" dirty="0"/>
              <a:t> </a:t>
            </a:r>
            <a:r>
              <a:rPr lang="en-US" dirty="0" err="1"/>
              <a:t>trưc</a:t>
            </a:r>
            <a:r>
              <a:rPr lang="en-US" dirty="0"/>
              <a:t> </a:t>
            </a:r>
            <a:r>
              <a:rPr lang="en-US" dirty="0" err="1"/>
              <a:t>tiếp</a:t>
            </a:r>
            <a:r>
              <a:rPr lang="en-US" dirty="0"/>
              <a:t>.</a:t>
            </a:r>
          </a:p>
          <a:p>
            <a:endParaRPr lang="en-US" dirty="0"/>
          </a:p>
        </p:txBody>
      </p:sp>
    </p:spTree>
    <p:extLst>
      <p:ext uri="{BB962C8B-B14F-4D97-AF65-F5344CB8AC3E}">
        <p14:creationId xmlns:p14="http://schemas.microsoft.com/office/powerpoint/2010/main" val="189196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92500"/>
          </a:bodyPr>
          <a:lstStyle/>
          <a:p>
            <a:r>
              <a:rPr lang="en-US" dirty="0"/>
              <a:t>How Operating Systems Can Aid Roles</a:t>
            </a:r>
          </a:p>
          <a:p>
            <a:pPr marL="0" indent="0">
              <a:buNone/>
            </a:pPr>
            <a:r>
              <a:rPr lang="en-US" dirty="0" err="1"/>
              <a:t>Trong</a:t>
            </a:r>
            <a:r>
              <a:rPr lang="en-US" dirty="0"/>
              <a:t> </a:t>
            </a:r>
            <a:r>
              <a:rPr lang="en-US" dirty="0" err="1"/>
              <a:t>một</a:t>
            </a:r>
            <a:r>
              <a:rPr lang="en-US" dirty="0"/>
              <a:t> </a:t>
            </a:r>
            <a:r>
              <a:rPr lang="en-US" dirty="0" err="1"/>
              <a:t>số</a:t>
            </a:r>
            <a:r>
              <a:rPr lang="en-US" dirty="0"/>
              <a:t> </a:t>
            </a:r>
            <a:r>
              <a:rPr lang="en-US" dirty="0" err="1"/>
              <a:t>môi</a:t>
            </a:r>
            <a:r>
              <a:rPr lang="en-US" dirty="0"/>
              <a:t> </a:t>
            </a:r>
            <a:r>
              <a:rPr lang="en-US" dirty="0" err="1"/>
              <a:t>trường</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quản</a:t>
            </a:r>
            <a:r>
              <a:rPr lang="en-US" dirty="0"/>
              <a:t> </a:t>
            </a:r>
            <a:r>
              <a:rPr lang="en-US" dirty="0" err="1"/>
              <a:t>trị</a:t>
            </a:r>
            <a:r>
              <a:rPr lang="en-US" dirty="0"/>
              <a:t> </a:t>
            </a:r>
            <a:r>
              <a:rPr lang="en-US" dirty="0" err="1"/>
              <a:t>bảo</a:t>
            </a:r>
            <a:r>
              <a:rPr lang="en-US" dirty="0"/>
              <a:t> </a:t>
            </a:r>
            <a:r>
              <a:rPr lang="en-US" dirty="0" err="1"/>
              <a:t>mật</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thông</a:t>
            </a:r>
            <a:r>
              <a:rPr lang="en-US" dirty="0"/>
              <a:t> qua </a:t>
            </a:r>
            <a:r>
              <a:rPr lang="en-US" dirty="0" err="1"/>
              <a:t>hệ</a:t>
            </a:r>
            <a:r>
              <a:rPr lang="en-US" dirty="0"/>
              <a:t> </a:t>
            </a:r>
            <a:r>
              <a:rPr lang="en-US" dirty="0" err="1"/>
              <a:t>điều</a:t>
            </a:r>
            <a:r>
              <a:rPr lang="en-US" dirty="0"/>
              <a:t> </a:t>
            </a:r>
            <a:r>
              <a:rPr lang="en-US" dirty="0" err="1"/>
              <a:t>hành</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cấp</a:t>
            </a:r>
            <a:r>
              <a:rPr lang="en-US" dirty="0"/>
              <a:t> </a:t>
            </a:r>
            <a:r>
              <a:rPr lang="en-US" dirty="0" err="1"/>
              <a:t>và</a:t>
            </a:r>
            <a:r>
              <a:rPr lang="en-US" dirty="0"/>
              <a:t> </a:t>
            </a:r>
            <a:r>
              <a:rPr lang="en-US" dirty="0" err="1"/>
              <a:t>thu</a:t>
            </a:r>
            <a:r>
              <a:rPr lang="en-US" dirty="0"/>
              <a:t> </a:t>
            </a:r>
            <a:r>
              <a:rPr lang="en-US" dirty="0" err="1"/>
              <a:t>hồi</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xác</a:t>
            </a:r>
            <a:r>
              <a:rPr lang="en-US" dirty="0"/>
              <a:t> </a:t>
            </a:r>
            <a:r>
              <a:rPr lang="en-US" dirty="0" err="1"/>
              <a:t>thực</a:t>
            </a:r>
            <a:r>
              <a:rPr lang="en-US" dirty="0"/>
              <a:t> </a:t>
            </a:r>
            <a:r>
              <a:rPr lang="en-US" dirty="0" err="1"/>
              <a:t>mật</a:t>
            </a:r>
            <a:r>
              <a:rPr lang="en-US" dirty="0"/>
              <a:t> </a:t>
            </a:r>
            <a:r>
              <a:rPr lang="en-US" dirty="0" err="1"/>
              <a:t>khẩu</a:t>
            </a:r>
            <a:r>
              <a:rPr lang="en-US" dirty="0"/>
              <a:t>. </a:t>
            </a:r>
            <a:r>
              <a:rPr lang="en-US" dirty="0" err="1"/>
              <a:t>Khả</a:t>
            </a:r>
            <a:r>
              <a:rPr lang="en-US" dirty="0"/>
              <a:t> </a:t>
            </a:r>
            <a:r>
              <a:rPr lang="en-US" dirty="0" err="1"/>
              <a:t>năng</a:t>
            </a:r>
            <a:r>
              <a:rPr lang="en-US" dirty="0"/>
              <a:t> </a:t>
            </a:r>
            <a:r>
              <a:rPr lang="en-US" dirty="0" err="1"/>
              <a:t>này</a:t>
            </a:r>
            <a:r>
              <a:rPr lang="en-US" dirty="0"/>
              <a:t> </a:t>
            </a:r>
            <a:r>
              <a:rPr lang="en-US" dirty="0" err="1"/>
              <a:t>không</a:t>
            </a:r>
            <a:r>
              <a:rPr lang="en-US" dirty="0"/>
              <a:t> </a:t>
            </a:r>
            <a:r>
              <a:rPr lang="en-US" dirty="0" err="1"/>
              <a:t>khả</a:t>
            </a:r>
            <a:r>
              <a:rPr lang="en-US" dirty="0"/>
              <a:t> </a:t>
            </a:r>
            <a:r>
              <a:rPr lang="en-US" dirty="0" err="1"/>
              <a:t>dụng</a:t>
            </a:r>
            <a:r>
              <a:rPr lang="en-US" dirty="0"/>
              <a:t> </a:t>
            </a:r>
            <a:r>
              <a:rPr lang="en-US" dirty="0" err="1"/>
              <a:t>trên</a:t>
            </a:r>
            <a:r>
              <a:rPr lang="en-US" dirty="0"/>
              <a:t> </a:t>
            </a:r>
            <a:r>
              <a:rPr lang="en-US" dirty="0" err="1"/>
              <a:t>mọi</a:t>
            </a:r>
            <a:r>
              <a:rPr lang="en-US" dirty="0"/>
              <a:t> </a:t>
            </a:r>
            <a:r>
              <a:rPr lang="en-US" dirty="0" err="1"/>
              <a:t>hệ</a:t>
            </a:r>
            <a:r>
              <a:rPr lang="en-US" dirty="0"/>
              <a:t> </a:t>
            </a:r>
            <a:r>
              <a:rPr lang="en-US" dirty="0" err="1"/>
              <a:t>điều</a:t>
            </a:r>
            <a:r>
              <a:rPr lang="en-US" dirty="0"/>
              <a:t> </a:t>
            </a:r>
            <a:r>
              <a:rPr lang="en-US" dirty="0" err="1"/>
              <a:t>hành</a:t>
            </a:r>
            <a:r>
              <a:rPr lang="en-US" dirty="0"/>
              <a:t>.</a:t>
            </a:r>
          </a:p>
          <a:p>
            <a:r>
              <a:rPr lang="en-US" dirty="0"/>
              <a:t>How Roles Work in a Distributed </a:t>
            </a:r>
            <a:r>
              <a:rPr lang="en-US" dirty="0" smtClean="0"/>
              <a:t>Environment</a:t>
            </a:r>
          </a:p>
          <a:p>
            <a:pPr marL="0" indent="0">
              <a:buNone/>
            </a:pPr>
            <a:r>
              <a:rPr lang="en-US" dirty="0" err="1"/>
              <a:t>Khi</a:t>
            </a:r>
            <a:r>
              <a:rPr lang="en-US" dirty="0"/>
              <a:t> </a:t>
            </a:r>
            <a:r>
              <a:rPr lang="en-US" dirty="0" err="1"/>
              <a:t>bạn</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trong</a:t>
            </a:r>
            <a:r>
              <a:rPr lang="en-US" dirty="0"/>
              <a:t> </a:t>
            </a:r>
            <a:r>
              <a:rPr lang="en-US" dirty="0" err="1"/>
              <a:t>môi</a:t>
            </a:r>
            <a:r>
              <a:rPr lang="en-US" dirty="0"/>
              <a:t> </a:t>
            </a:r>
            <a:r>
              <a:rPr lang="en-US" dirty="0" err="1"/>
              <a:t>trường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phân</a:t>
            </a:r>
            <a:r>
              <a:rPr lang="en-US" dirty="0"/>
              <a:t> </a:t>
            </a:r>
            <a:r>
              <a:rPr lang="en-US" dirty="0" err="1"/>
              <a:t>tán</a:t>
            </a:r>
            <a:r>
              <a:rPr lang="en-US" dirty="0"/>
              <a:t>, </a:t>
            </a:r>
            <a:r>
              <a:rPr lang="en-US" dirty="0" err="1"/>
              <a:t>đảm</a:t>
            </a:r>
            <a:r>
              <a:rPr lang="en-US" dirty="0"/>
              <a:t> </a:t>
            </a:r>
            <a:r>
              <a:rPr lang="en-US" dirty="0" err="1"/>
              <a:t>bảo</a:t>
            </a:r>
            <a:r>
              <a:rPr lang="en-US" dirty="0"/>
              <a:t> </a:t>
            </a:r>
            <a:r>
              <a:rPr lang="en-US" dirty="0" err="1"/>
              <a:t>rằng</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cần</a:t>
            </a:r>
            <a:r>
              <a:rPr lang="en-US" dirty="0"/>
              <a:t> </a:t>
            </a:r>
            <a:r>
              <a:rPr lang="en-US" dirty="0" err="1"/>
              <a:t>thiết</a:t>
            </a:r>
            <a:r>
              <a:rPr lang="en-US" dirty="0"/>
              <a:t> </a:t>
            </a:r>
            <a:r>
              <a:rPr lang="en-US" dirty="0" err="1"/>
              <a:t>được</a:t>
            </a:r>
            <a:r>
              <a:rPr lang="en-US" dirty="0"/>
              <a:t> </a:t>
            </a:r>
            <a:r>
              <a:rPr lang="en-US" dirty="0" err="1"/>
              <a:t>thiết</a:t>
            </a:r>
            <a:r>
              <a:rPr lang="en-US" dirty="0"/>
              <a:t> </a:t>
            </a:r>
            <a:r>
              <a:rPr lang="en-US" dirty="0" err="1"/>
              <a:t>lập</a:t>
            </a:r>
            <a:r>
              <a:rPr lang="en-US" dirty="0"/>
              <a:t> </a:t>
            </a:r>
            <a:r>
              <a:rPr lang="en-US" dirty="0" err="1"/>
              <a:t>như</a:t>
            </a:r>
            <a:r>
              <a:rPr lang="en-US" dirty="0"/>
              <a:t> </a:t>
            </a:r>
            <a:r>
              <a:rPr lang="en-US" dirty="0" err="1"/>
              <a:t>là</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mặc</a:t>
            </a:r>
            <a:r>
              <a:rPr lang="en-US" dirty="0"/>
              <a:t> </a:t>
            </a:r>
            <a:r>
              <a:rPr lang="en-US" dirty="0" err="1"/>
              <a:t>định</a:t>
            </a:r>
            <a:r>
              <a:rPr lang="en-US" dirty="0"/>
              <a:t> </a:t>
            </a:r>
            <a:r>
              <a:rPr lang="en-US" dirty="0" err="1"/>
              <a:t>cho</a:t>
            </a:r>
            <a:r>
              <a:rPr lang="en-US" dirty="0"/>
              <a:t> </a:t>
            </a:r>
            <a:r>
              <a:rPr lang="en-US" dirty="0" err="1"/>
              <a:t>các</a:t>
            </a:r>
            <a:r>
              <a:rPr lang="en-US" dirty="0"/>
              <a:t> </a:t>
            </a:r>
            <a:r>
              <a:rPr lang="en-US" dirty="0" err="1"/>
              <a:t>phiên</a:t>
            </a:r>
            <a:r>
              <a:rPr lang="en-US" dirty="0"/>
              <a:t> </a:t>
            </a:r>
            <a:r>
              <a:rPr lang="en-US" dirty="0" err="1"/>
              <a:t>làm</a:t>
            </a:r>
            <a:r>
              <a:rPr lang="en-US" dirty="0"/>
              <a:t> </a:t>
            </a:r>
            <a:r>
              <a:rPr lang="en-US" dirty="0" err="1"/>
              <a:t>việc</a:t>
            </a:r>
            <a:r>
              <a:rPr lang="en-US" dirty="0"/>
              <a:t> </a:t>
            </a:r>
            <a:r>
              <a:rPr lang="en-US" dirty="0" err="1"/>
              <a:t>phân</a:t>
            </a:r>
            <a:r>
              <a:rPr lang="en-US" dirty="0"/>
              <a:t> </a:t>
            </a:r>
            <a:r>
              <a:rPr lang="en-US" dirty="0" err="1"/>
              <a:t>tán</a:t>
            </a:r>
            <a:r>
              <a:rPr lang="en-US" dirty="0"/>
              <a:t> (remote). </a:t>
            </a:r>
            <a:r>
              <a:rPr lang="en-US" dirty="0" err="1"/>
              <a:t>Các</a:t>
            </a:r>
            <a:r>
              <a:rPr lang="en-US" dirty="0"/>
              <a:t> </a:t>
            </a:r>
            <a:r>
              <a:rPr lang="en-US" dirty="0" err="1"/>
              <a:t>vai</a:t>
            </a:r>
            <a:r>
              <a:rPr lang="en-US" dirty="0"/>
              <a:t> </a:t>
            </a:r>
            <a:r>
              <a:rPr lang="en-US" dirty="0" err="1"/>
              <a:t>trò</a:t>
            </a:r>
            <a:r>
              <a:rPr lang="en-US" dirty="0"/>
              <a:t> </a:t>
            </a:r>
            <a:r>
              <a:rPr lang="en-US" dirty="0" err="1"/>
              <a:t>này</a:t>
            </a:r>
            <a:r>
              <a:rPr lang="en-US" dirty="0"/>
              <a:t> </a:t>
            </a:r>
            <a:r>
              <a:rPr lang="en-US" dirty="0" err="1"/>
              <a:t>không</a:t>
            </a:r>
            <a:r>
              <a:rPr lang="en-US" dirty="0"/>
              <a:t> </a:t>
            </a:r>
            <a:r>
              <a:rPr lang="en-US" dirty="0" err="1"/>
              <a:t>thể</a:t>
            </a:r>
            <a:r>
              <a:rPr lang="en-US" dirty="0"/>
              <a:t> </a:t>
            </a:r>
            <a:r>
              <a:rPr lang="en-US" dirty="0" err="1"/>
              <a:t>bật</a:t>
            </a:r>
            <a:r>
              <a:rPr lang="en-US" dirty="0"/>
              <a:t> </a:t>
            </a:r>
            <a:r>
              <a:rPr lang="en-US" dirty="0" err="1"/>
              <a:t>khi</a:t>
            </a:r>
            <a:r>
              <a:rPr lang="en-US" dirty="0"/>
              <a:t> </a:t>
            </a:r>
            <a:r>
              <a:rPr lang="en-US" dirty="0" err="1"/>
              <a:t>một</a:t>
            </a:r>
            <a:r>
              <a:rPr lang="en-US" dirty="0"/>
              <a:t> </a:t>
            </a:r>
            <a:r>
              <a:rPr lang="en-US" dirty="0" err="1"/>
              <a:t>người</a:t>
            </a:r>
            <a:r>
              <a:rPr lang="en-US" dirty="0"/>
              <a:t> </a:t>
            </a:r>
            <a:r>
              <a:rPr lang="en-US" dirty="0" err="1"/>
              <a:t>dùng</a:t>
            </a:r>
            <a:r>
              <a:rPr lang="en-US" dirty="0"/>
              <a:t> </a:t>
            </a:r>
            <a:r>
              <a:rPr lang="en-US" dirty="0" err="1"/>
              <a:t>kết</a:t>
            </a:r>
            <a:r>
              <a:rPr lang="en-US" dirty="0"/>
              <a:t> </a:t>
            </a:r>
            <a:r>
              <a:rPr lang="en-US" dirty="0" err="1"/>
              <a:t>nối</a:t>
            </a:r>
            <a:r>
              <a:rPr lang="en-US" dirty="0"/>
              <a:t> </a:t>
            </a:r>
            <a:r>
              <a:rPr lang="en-US" dirty="0" err="1"/>
              <a:t>tới</a:t>
            </a:r>
            <a:r>
              <a:rPr lang="en-US" dirty="0"/>
              <a:t> </a:t>
            </a:r>
            <a:r>
              <a:rPr lang="en-US" dirty="0" err="1"/>
              <a:t>mộte</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remote </a:t>
            </a:r>
            <a:r>
              <a:rPr lang="en-US" dirty="0" err="1"/>
              <a:t>từ</a:t>
            </a:r>
            <a:r>
              <a:rPr lang="en-US" dirty="0"/>
              <a:t> </a:t>
            </a:r>
            <a:r>
              <a:rPr lang="en-US" dirty="0" err="1"/>
              <a:t>bên</a:t>
            </a:r>
            <a:r>
              <a:rPr lang="en-US" dirty="0"/>
              <a:t> </a:t>
            </a:r>
            <a:r>
              <a:rPr lang="en-US" dirty="0" err="1"/>
              <a:t>trong</a:t>
            </a:r>
            <a:r>
              <a:rPr lang="en-US" dirty="0"/>
              <a:t> </a:t>
            </a:r>
            <a:r>
              <a:rPr lang="en-US" dirty="0" err="1"/>
              <a:t>một</a:t>
            </a:r>
            <a:r>
              <a:rPr lang="en-US" dirty="0"/>
              <a:t> </a:t>
            </a:r>
            <a:r>
              <a:rPr lang="en-US" dirty="0" err="1"/>
              <a:t>phiên</a:t>
            </a:r>
            <a:r>
              <a:rPr lang="en-US" dirty="0"/>
              <a:t> </a:t>
            </a:r>
            <a:r>
              <a:rPr lang="en-US" dirty="0" err="1"/>
              <a:t>làm</a:t>
            </a:r>
            <a:r>
              <a:rPr lang="en-US" dirty="0"/>
              <a:t> </a:t>
            </a:r>
            <a:r>
              <a:rPr lang="en-US" dirty="0" err="1"/>
              <a:t>việc</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cục</a:t>
            </a:r>
            <a:r>
              <a:rPr lang="en-US" dirty="0"/>
              <a:t> </a:t>
            </a:r>
            <a:r>
              <a:rPr lang="en-US" dirty="0" err="1"/>
              <a:t>bộ</a:t>
            </a:r>
            <a:r>
              <a:rPr lang="en-US" dirty="0"/>
              <a:t>. </a:t>
            </a:r>
            <a:r>
              <a:rPr lang="en-US" dirty="0" err="1"/>
              <a:t>Ví</a:t>
            </a:r>
            <a:r>
              <a:rPr lang="en-US" dirty="0"/>
              <a:t> </a:t>
            </a:r>
            <a:r>
              <a:rPr lang="en-US" dirty="0" err="1"/>
              <a:t>dụ</a:t>
            </a:r>
            <a:r>
              <a:rPr lang="en-US" dirty="0"/>
              <a:t>, </a:t>
            </a:r>
            <a:r>
              <a:rPr lang="en-US" dirty="0" err="1"/>
              <a:t>người</a:t>
            </a:r>
            <a:r>
              <a:rPr lang="en-US" dirty="0"/>
              <a:t> </a:t>
            </a:r>
            <a:r>
              <a:rPr lang="en-US" dirty="0" err="1"/>
              <a:t>dùng</a:t>
            </a:r>
            <a:r>
              <a:rPr lang="en-US" dirty="0"/>
              <a:t> </a:t>
            </a:r>
            <a:r>
              <a:rPr lang="en-US" dirty="0" err="1"/>
              <a:t>không</a:t>
            </a:r>
            <a:r>
              <a:rPr lang="en-US" dirty="0"/>
              <a:t> </a:t>
            </a:r>
            <a:r>
              <a:rPr lang="en-US" dirty="0" err="1"/>
              <a:t>thể</a:t>
            </a:r>
            <a:r>
              <a:rPr lang="en-US" dirty="0"/>
              <a:t> </a:t>
            </a:r>
            <a:r>
              <a:rPr lang="en-US" dirty="0" err="1"/>
              <a:t>thực</a:t>
            </a:r>
            <a:r>
              <a:rPr lang="en-US" dirty="0"/>
              <a:t> </a:t>
            </a:r>
            <a:r>
              <a:rPr lang="en-US" dirty="0" err="1"/>
              <a:t>thi</a:t>
            </a:r>
            <a:r>
              <a:rPr lang="en-US" dirty="0"/>
              <a:t> </a:t>
            </a:r>
            <a:r>
              <a:rPr lang="en-US" dirty="0" err="1"/>
              <a:t>một</a:t>
            </a:r>
            <a:r>
              <a:rPr lang="en-US" dirty="0"/>
              <a:t> remote procedure </a:t>
            </a:r>
            <a:r>
              <a:rPr lang="en-US" dirty="0" err="1"/>
              <a:t>cái</a:t>
            </a:r>
            <a:r>
              <a:rPr lang="en-US" dirty="0"/>
              <a:t> </a:t>
            </a:r>
            <a:r>
              <a:rPr lang="en-US" dirty="0" err="1"/>
              <a:t>mà</a:t>
            </a:r>
            <a:r>
              <a:rPr lang="en-US" dirty="0"/>
              <a:t> </a:t>
            </a:r>
            <a:r>
              <a:rPr lang="en-US" dirty="0" err="1"/>
              <a:t>cố</a:t>
            </a:r>
            <a:r>
              <a:rPr lang="en-US" dirty="0"/>
              <a:t> </a:t>
            </a:r>
            <a:r>
              <a:rPr lang="en-US" dirty="0" err="1"/>
              <a:t>để</a:t>
            </a:r>
            <a:r>
              <a:rPr lang="en-US" dirty="0"/>
              <a:t> </a:t>
            </a:r>
            <a:r>
              <a:rPr lang="en-US" dirty="0" err="1"/>
              <a:t>mở</a:t>
            </a:r>
            <a:r>
              <a:rPr lang="en-US" dirty="0"/>
              <a:t> </a:t>
            </a:r>
            <a:r>
              <a:rPr lang="en-US" dirty="0" err="1"/>
              <a:t>mở</a:t>
            </a:r>
            <a:r>
              <a:rPr lang="en-US" dirty="0"/>
              <a:t> </a:t>
            </a:r>
            <a:r>
              <a:rPr lang="en-US" dirty="0" err="1"/>
              <a:t>vai</a:t>
            </a:r>
            <a:r>
              <a:rPr lang="en-US" dirty="0"/>
              <a:t> </a:t>
            </a:r>
            <a:r>
              <a:rPr lang="en-US" dirty="0" err="1"/>
              <a:t>trò</a:t>
            </a:r>
            <a:r>
              <a:rPr lang="en-US" dirty="0"/>
              <a:t> </a:t>
            </a:r>
            <a:r>
              <a:rPr lang="en-US" dirty="0" err="1"/>
              <a:t>từ</a:t>
            </a:r>
            <a:r>
              <a:rPr lang="en-US" dirty="0"/>
              <a:t> </a:t>
            </a:r>
            <a:r>
              <a:rPr lang="en-US" dirty="0" err="1"/>
              <a:t>bên</a:t>
            </a:r>
            <a:r>
              <a:rPr lang="en-US" dirty="0"/>
              <a:t> </a:t>
            </a:r>
            <a:r>
              <a:rPr lang="en-US" dirty="0" err="1"/>
              <a:t>phía</a:t>
            </a:r>
            <a:r>
              <a:rPr lang="en-US" dirty="0"/>
              <a:t> remote.</a:t>
            </a:r>
          </a:p>
          <a:p>
            <a:pPr marL="0" indent="0">
              <a:buNone/>
            </a:pPr>
            <a:endParaRPr lang="en-US" dirty="0"/>
          </a:p>
        </p:txBody>
      </p:sp>
    </p:spTree>
    <p:extLst>
      <p:ext uri="{BB962C8B-B14F-4D97-AF65-F5344CB8AC3E}">
        <p14:creationId xmlns:p14="http://schemas.microsoft.com/office/powerpoint/2010/main" val="422048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Predefined Roles in an Oracle Database Installation</a:t>
            </a:r>
          </a:p>
          <a:p>
            <a:pPr marL="0" indent="0">
              <a:buNone/>
            </a:pP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Oracle </a:t>
            </a:r>
            <a:r>
              <a:rPr lang="en-US" dirty="0" err="1"/>
              <a:t>cung</a:t>
            </a:r>
            <a:r>
              <a:rPr lang="en-US" dirty="0"/>
              <a:t> </a:t>
            </a:r>
            <a:r>
              <a:rPr lang="en-US" dirty="0" err="1"/>
              <a:t>cấp</a:t>
            </a:r>
            <a:r>
              <a:rPr lang="en-US" dirty="0"/>
              <a:t> </a:t>
            </a:r>
            <a:r>
              <a:rPr lang="en-US" dirty="0" err="1"/>
              <a:t>một</a:t>
            </a:r>
            <a:r>
              <a:rPr lang="en-US" dirty="0"/>
              <a:t> </a:t>
            </a:r>
            <a:r>
              <a:rPr lang="en-US" dirty="0" err="1"/>
              <a:t>tập</a:t>
            </a:r>
            <a:r>
              <a:rPr lang="en-US" dirty="0"/>
              <a:t> </a:t>
            </a:r>
            <a:r>
              <a:rPr lang="en-US" dirty="0" err="1"/>
              <a:t>hợp</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đã</a:t>
            </a:r>
            <a:r>
              <a:rPr lang="en-US" dirty="0"/>
              <a:t> </a:t>
            </a:r>
            <a:r>
              <a:rPr lang="en-US" dirty="0" err="1"/>
              <a:t>định</a:t>
            </a:r>
            <a:r>
              <a:rPr lang="en-US" dirty="0"/>
              <a:t> </a:t>
            </a:r>
            <a:r>
              <a:rPr lang="en-US" dirty="0" err="1"/>
              <a:t>nghĩa</a:t>
            </a:r>
            <a:r>
              <a:rPr lang="en-US" dirty="0"/>
              <a:t> </a:t>
            </a:r>
            <a:r>
              <a:rPr lang="en-US" dirty="0" err="1"/>
              <a:t>sẵn</a:t>
            </a:r>
            <a:r>
              <a:rPr lang="en-US" dirty="0"/>
              <a:t> </a:t>
            </a:r>
            <a:r>
              <a:rPr lang="en-US" dirty="0" err="1"/>
              <a:t>để</a:t>
            </a:r>
            <a:r>
              <a:rPr lang="en-US" dirty="0"/>
              <a:t> </a:t>
            </a:r>
            <a:r>
              <a:rPr lang="en-US" dirty="0" err="1"/>
              <a:t>giúp</a:t>
            </a:r>
            <a:r>
              <a:rPr lang="en-US" dirty="0"/>
              <a:t> </a:t>
            </a:r>
            <a:r>
              <a:rPr lang="en-US" dirty="0" err="1"/>
              <a:t>trong</a:t>
            </a:r>
            <a:r>
              <a:rPr lang="en-US" dirty="0"/>
              <a:t> </a:t>
            </a:r>
            <a:r>
              <a:rPr lang="en-US" dirty="0" err="1"/>
              <a:t>việc</a:t>
            </a:r>
            <a:r>
              <a:rPr lang="en-US" dirty="0"/>
              <a:t> </a:t>
            </a:r>
            <a:r>
              <a:rPr lang="en-US" dirty="0" err="1"/>
              <a:t>quản</a:t>
            </a:r>
            <a:r>
              <a:rPr lang="en-US" dirty="0"/>
              <a:t> </a:t>
            </a:r>
            <a:r>
              <a:rPr lang="en-US" dirty="0" err="1"/>
              <a:t>trị</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này</a:t>
            </a:r>
            <a:r>
              <a:rPr lang="en-US" dirty="0"/>
              <a:t>, </a:t>
            </a:r>
            <a:r>
              <a:rPr lang="en-US" dirty="0" err="1"/>
              <a:t>liệt</a:t>
            </a:r>
            <a:r>
              <a:rPr lang="en-US" dirty="0"/>
              <a:t> </a:t>
            </a:r>
            <a:r>
              <a:rPr lang="en-US" dirty="0" err="1"/>
              <a:t>kê</a:t>
            </a:r>
            <a:r>
              <a:rPr lang="en-US" dirty="0"/>
              <a:t> </a:t>
            </a:r>
            <a:r>
              <a:rPr lang="en-US" dirty="0" err="1"/>
              <a:t>trong</a:t>
            </a:r>
            <a:r>
              <a:rPr lang="en-US" dirty="0"/>
              <a:t> </a:t>
            </a:r>
            <a:r>
              <a:rPr lang="en-US" dirty="0" err="1" smtClean="0"/>
              <a:t>bảng</a:t>
            </a:r>
            <a:r>
              <a:rPr lang="en-US" dirty="0" smtClean="0"/>
              <a:t> </a:t>
            </a:r>
            <a:r>
              <a:rPr lang="en-US" dirty="0" err="1" smtClean="0"/>
              <a:t>sau</a:t>
            </a:r>
            <a:r>
              <a:rPr lang="en-US" dirty="0" smtClean="0"/>
              <a:t>, </a:t>
            </a:r>
            <a:r>
              <a:rPr lang="en-US" dirty="0" err="1"/>
              <a:t>đã</a:t>
            </a:r>
            <a:r>
              <a:rPr lang="en-US" dirty="0"/>
              <a:t> </a:t>
            </a:r>
            <a:r>
              <a:rPr lang="en-US" dirty="0" err="1"/>
              <a:t>được</a:t>
            </a:r>
            <a:r>
              <a:rPr lang="en-US" dirty="0"/>
              <a:t> </a:t>
            </a:r>
            <a:r>
              <a:rPr lang="en-US" dirty="0" err="1"/>
              <a:t>định</a:t>
            </a:r>
            <a:r>
              <a:rPr lang="en-US" dirty="0"/>
              <a:t> </a:t>
            </a:r>
            <a:r>
              <a:rPr lang="en-US" dirty="0" err="1"/>
              <a:t>nghĩa</a:t>
            </a:r>
            <a:r>
              <a:rPr lang="en-US" dirty="0"/>
              <a:t> </a:t>
            </a:r>
            <a:r>
              <a:rPr lang="en-US" dirty="0" err="1"/>
              <a:t>một</a:t>
            </a:r>
            <a:r>
              <a:rPr lang="en-US" dirty="0"/>
              <a:t> </a:t>
            </a:r>
            <a:r>
              <a:rPr lang="en-US" dirty="0" err="1"/>
              <a:t>cách</a:t>
            </a:r>
            <a:r>
              <a:rPr lang="en-US" dirty="0"/>
              <a:t> </a:t>
            </a:r>
            <a:r>
              <a:rPr lang="en-US" dirty="0" err="1"/>
              <a:t>tự</a:t>
            </a:r>
            <a:r>
              <a:rPr lang="en-US" dirty="0"/>
              <a:t> </a:t>
            </a:r>
            <a:r>
              <a:rPr lang="en-US" dirty="0" err="1"/>
              <a:t>động</a:t>
            </a:r>
            <a:r>
              <a:rPr lang="en-US" dirty="0"/>
              <a:t> </a:t>
            </a:r>
            <a:r>
              <a:rPr lang="en-US" dirty="0" err="1"/>
              <a:t>cho</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Oracle </a:t>
            </a:r>
            <a:r>
              <a:rPr lang="en-US" dirty="0" err="1"/>
              <a:t>khi</a:t>
            </a:r>
            <a:r>
              <a:rPr lang="en-US" dirty="0"/>
              <a:t> </a:t>
            </a:r>
            <a:r>
              <a:rPr lang="en-US" dirty="0" err="1"/>
              <a:t>bạn</a:t>
            </a:r>
            <a:r>
              <a:rPr lang="en-US" dirty="0"/>
              <a:t> </a:t>
            </a:r>
            <a:r>
              <a:rPr lang="en-US" dirty="0" err="1"/>
              <a:t>chạy</a:t>
            </a:r>
            <a:r>
              <a:rPr lang="en-US" dirty="0"/>
              <a:t> </a:t>
            </a:r>
            <a:r>
              <a:rPr lang="en-US" dirty="0" err="1"/>
              <a:t>các</a:t>
            </a:r>
            <a:r>
              <a:rPr lang="en-US" dirty="0"/>
              <a:t> script </a:t>
            </a:r>
            <a:r>
              <a:rPr lang="en-US" dirty="0" err="1"/>
              <a:t>tiêu</a:t>
            </a:r>
            <a:r>
              <a:rPr lang="en-US" dirty="0"/>
              <a:t> </a:t>
            </a:r>
            <a:r>
              <a:rPr lang="en-US" dirty="0" err="1"/>
              <a:t>chuẩn</a:t>
            </a:r>
            <a:r>
              <a:rPr lang="en-US" dirty="0"/>
              <a:t> </a:t>
            </a:r>
            <a:r>
              <a:rPr lang="en-US" dirty="0" err="1"/>
              <a:t>mà</a:t>
            </a:r>
            <a:r>
              <a:rPr lang="en-US" dirty="0"/>
              <a:t> </a:t>
            </a:r>
            <a:r>
              <a:rPr lang="en-US" dirty="0" err="1"/>
              <a:t>nó</a:t>
            </a:r>
            <a:r>
              <a:rPr lang="en-US" dirty="0"/>
              <a:t> </a:t>
            </a:r>
            <a:r>
              <a:rPr lang="en-US" dirty="0" err="1"/>
              <a:t>là</a:t>
            </a:r>
            <a:r>
              <a:rPr lang="en-US" dirty="0"/>
              <a:t> </a:t>
            </a:r>
            <a:r>
              <a:rPr lang="en-US" dirty="0" err="1"/>
              <a:t>một</a:t>
            </a:r>
            <a:r>
              <a:rPr lang="en-US" dirty="0"/>
              <a:t> </a:t>
            </a:r>
            <a:r>
              <a:rPr lang="en-US" dirty="0" err="1"/>
              <a:t>phần</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tạo</a:t>
            </a:r>
            <a:r>
              <a:rPr lang="en-US" dirty="0"/>
              <a:t> </a:t>
            </a:r>
            <a:r>
              <a:rPr lang="en-US" dirty="0" err="1"/>
              <a:t>ra</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Nếu</a:t>
            </a:r>
            <a:r>
              <a:rPr lang="en-US" dirty="0"/>
              <a:t> </a:t>
            </a:r>
            <a:r>
              <a:rPr lang="en-US" dirty="0" err="1"/>
              <a:t>bạn</a:t>
            </a:r>
            <a:r>
              <a:rPr lang="en-US" dirty="0"/>
              <a:t> </a:t>
            </a:r>
            <a:r>
              <a:rPr lang="en-US" dirty="0" err="1"/>
              <a:t>cài</a:t>
            </a:r>
            <a:r>
              <a:rPr lang="en-US" dirty="0"/>
              <a:t> </a:t>
            </a:r>
            <a:r>
              <a:rPr lang="en-US" dirty="0" err="1"/>
              <a:t>đặt</a:t>
            </a:r>
            <a:r>
              <a:rPr lang="en-US" dirty="0"/>
              <a:t> </a:t>
            </a:r>
            <a:r>
              <a:rPr lang="en-US" dirty="0" err="1"/>
              <a:t>các</a:t>
            </a:r>
            <a:r>
              <a:rPr lang="en-US" dirty="0"/>
              <a:t> </a:t>
            </a:r>
            <a:r>
              <a:rPr lang="en-US" dirty="0" err="1"/>
              <a:t>tùy</a:t>
            </a:r>
            <a:r>
              <a:rPr lang="en-US" dirty="0"/>
              <a:t> </a:t>
            </a:r>
            <a:r>
              <a:rPr lang="en-US" dirty="0" err="1"/>
              <a:t>chọn</a:t>
            </a:r>
            <a:r>
              <a:rPr lang="en-US" dirty="0"/>
              <a:t> </a:t>
            </a:r>
            <a:r>
              <a:rPr lang="en-US" dirty="0" err="1"/>
              <a:t>hoặc</a:t>
            </a:r>
            <a:r>
              <a:rPr lang="en-US" dirty="0"/>
              <a:t> </a:t>
            </a:r>
            <a:r>
              <a:rPr lang="en-US" dirty="0" err="1"/>
              <a:t>sản</a:t>
            </a:r>
            <a:r>
              <a:rPr lang="en-US" dirty="0"/>
              <a:t> </a:t>
            </a:r>
            <a:r>
              <a:rPr lang="en-US" dirty="0" err="1"/>
              <a:t>phẩm</a:t>
            </a:r>
            <a:r>
              <a:rPr lang="en-US" dirty="0"/>
              <a:t> </a:t>
            </a:r>
            <a:r>
              <a:rPr lang="en-US" dirty="0" err="1"/>
              <a:t>khác</a:t>
            </a:r>
            <a:r>
              <a:rPr lang="en-US" dirty="0"/>
              <a:t>, </a:t>
            </a:r>
            <a:r>
              <a:rPr lang="en-US" dirty="0" err="1"/>
              <a:t>thì</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định</a:t>
            </a:r>
            <a:r>
              <a:rPr lang="en-US" dirty="0"/>
              <a:t> </a:t>
            </a:r>
            <a:r>
              <a:rPr lang="en-US" dirty="0" err="1"/>
              <a:t>sẵn</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tạo</a:t>
            </a:r>
            <a:r>
              <a:rPr lang="en-US" dirty="0"/>
              <a:t> </a:t>
            </a:r>
            <a:r>
              <a:rPr lang="en-US" dirty="0" err="1"/>
              <a:t>ra</a:t>
            </a:r>
            <a:endParaRPr lang="en-US" dirty="0"/>
          </a:p>
        </p:txBody>
      </p:sp>
    </p:spTree>
    <p:extLst>
      <p:ext uri="{BB962C8B-B14F-4D97-AF65-F5344CB8AC3E}">
        <p14:creationId xmlns:p14="http://schemas.microsoft.com/office/powerpoint/2010/main" val="172942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4923" y="142452"/>
            <a:ext cx="9859327" cy="6715548"/>
          </a:xfrm>
          <a:prstGeom prst="rect">
            <a:avLst/>
          </a:prstGeom>
        </p:spPr>
      </p:pic>
    </p:spTree>
    <p:extLst>
      <p:ext uri="{BB962C8B-B14F-4D97-AF65-F5344CB8AC3E}">
        <p14:creationId xmlns:p14="http://schemas.microsoft.com/office/powerpoint/2010/main" val="283279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03947" y="0"/>
            <a:ext cx="10451783" cy="7090241"/>
          </a:xfrm>
          <a:prstGeom prst="rect">
            <a:avLst/>
          </a:prstGeom>
        </p:spPr>
      </p:pic>
    </p:spTree>
    <p:extLst>
      <p:ext uri="{BB962C8B-B14F-4D97-AF65-F5344CB8AC3E}">
        <p14:creationId xmlns:p14="http://schemas.microsoft.com/office/powerpoint/2010/main" val="2384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6280" y="0"/>
            <a:ext cx="11048169" cy="6909435"/>
          </a:xfrm>
          <a:prstGeom prst="rect">
            <a:avLst/>
          </a:prstGeom>
        </p:spPr>
      </p:pic>
    </p:spTree>
    <p:extLst>
      <p:ext uri="{BB962C8B-B14F-4D97-AF65-F5344CB8AC3E}">
        <p14:creationId xmlns:p14="http://schemas.microsoft.com/office/powerpoint/2010/main" val="91846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48640" y="104775"/>
            <a:ext cx="11052810" cy="6381886"/>
          </a:xfrm>
          <a:prstGeom prst="rect">
            <a:avLst/>
          </a:prstGeom>
        </p:spPr>
      </p:pic>
    </p:spTree>
    <p:extLst>
      <p:ext uri="{BB962C8B-B14F-4D97-AF65-F5344CB8AC3E}">
        <p14:creationId xmlns:p14="http://schemas.microsoft.com/office/powerpoint/2010/main" val="108202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2993" y="0"/>
            <a:ext cx="10255567" cy="7116909"/>
          </a:xfrm>
          <a:prstGeom prst="rect">
            <a:avLst/>
          </a:prstGeom>
        </p:spPr>
      </p:pic>
    </p:spTree>
    <p:extLst>
      <p:ext uri="{BB962C8B-B14F-4D97-AF65-F5344CB8AC3E}">
        <p14:creationId xmlns:p14="http://schemas.microsoft.com/office/powerpoint/2010/main" val="313183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98195" y="0"/>
            <a:ext cx="10380345" cy="6985209"/>
          </a:xfrm>
          <a:prstGeom prst="rect">
            <a:avLst/>
          </a:prstGeom>
        </p:spPr>
      </p:pic>
    </p:spTree>
    <p:extLst>
      <p:ext uri="{BB962C8B-B14F-4D97-AF65-F5344CB8AC3E}">
        <p14:creationId xmlns:p14="http://schemas.microsoft.com/office/powerpoint/2010/main" val="348480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en-GB" dirty="0" err="1" smtClean="0"/>
              <a:t>Tablespace</a:t>
            </a:r>
            <a:r>
              <a:rPr lang="en-GB" dirty="0" smtClean="0"/>
              <a:t> Quota</a:t>
            </a:r>
          </a:p>
          <a:p>
            <a:pPr marL="0" indent="0">
              <a:buNone/>
            </a:pPr>
            <a:r>
              <a:rPr lang="en-GB" dirty="0" err="1" smtClean="0"/>
              <a:t>Dùng</a:t>
            </a:r>
            <a:r>
              <a:rPr lang="en-GB" dirty="0" smtClean="0"/>
              <a:t> </a:t>
            </a:r>
            <a:r>
              <a:rPr lang="en-GB" dirty="0" err="1" smtClean="0"/>
              <a:t>để</a:t>
            </a:r>
            <a:r>
              <a:rPr lang="en-GB" dirty="0" smtClean="0"/>
              <a:t> </a:t>
            </a:r>
            <a:r>
              <a:rPr lang="en-GB" dirty="0" err="1" smtClean="0"/>
              <a:t>xác</a:t>
            </a:r>
            <a:r>
              <a:rPr lang="en-GB" dirty="0" smtClean="0"/>
              <a:t> </a:t>
            </a:r>
            <a:r>
              <a:rPr lang="en-GB" dirty="0" err="1" smtClean="0"/>
              <a:t>định</a:t>
            </a:r>
            <a:r>
              <a:rPr lang="en-GB" dirty="0" smtClean="0"/>
              <a:t> dung </a:t>
            </a:r>
            <a:r>
              <a:rPr lang="en-GB" dirty="0" err="1" smtClean="0"/>
              <a:t>lượng</a:t>
            </a:r>
            <a:r>
              <a:rPr lang="en-GB" dirty="0" smtClean="0"/>
              <a:t> </a:t>
            </a:r>
            <a:r>
              <a:rPr lang="en-GB" dirty="0" err="1" smtClean="0"/>
              <a:t>cần</a:t>
            </a:r>
            <a:r>
              <a:rPr lang="en-GB" dirty="0" smtClean="0"/>
              <a:t> </a:t>
            </a:r>
            <a:r>
              <a:rPr lang="en-GB" dirty="0" err="1" smtClean="0"/>
              <a:t>thiết</a:t>
            </a:r>
            <a:r>
              <a:rPr lang="en-GB" dirty="0" smtClean="0"/>
              <a:t> </a:t>
            </a:r>
            <a:r>
              <a:rPr lang="en-GB" dirty="0" err="1" smtClean="0"/>
              <a:t>để</a:t>
            </a:r>
            <a:r>
              <a:rPr lang="en-GB" dirty="0" smtClean="0"/>
              <a:t> </a:t>
            </a:r>
            <a:r>
              <a:rPr lang="en-GB" dirty="0" err="1" smtClean="0"/>
              <a:t>cung</a:t>
            </a:r>
            <a:r>
              <a:rPr lang="en-GB" dirty="0" smtClean="0"/>
              <a:t> </a:t>
            </a:r>
            <a:r>
              <a:rPr lang="en-GB" dirty="0" err="1" smtClean="0"/>
              <a:t>cấp</a:t>
            </a:r>
            <a:r>
              <a:rPr lang="en-GB" dirty="0" smtClean="0"/>
              <a:t> </a:t>
            </a:r>
            <a:r>
              <a:rPr lang="en-GB" dirty="0" err="1" smtClean="0"/>
              <a:t>cho</a:t>
            </a:r>
            <a:r>
              <a:rPr lang="en-GB" dirty="0" smtClean="0"/>
              <a:t> </a:t>
            </a:r>
            <a:r>
              <a:rPr lang="en-GB" dirty="0" err="1" smtClean="0"/>
              <a:t>người</a:t>
            </a:r>
            <a:r>
              <a:rPr lang="en-GB" dirty="0" smtClean="0"/>
              <a:t> </a:t>
            </a:r>
            <a:r>
              <a:rPr lang="en-GB" dirty="0" err="1" smtClean="0"/>
              <a:t>dùng</a:t>
            </a:r>
            <a:r>
              <a:rPr lang="en-GB" dirty="0" smtClean="0"/>
              <a:t> </a:t>
            </a:r>
            <a:r>
              <a:rPr lang="en-GB" dirty="0" err="1" smtClean="0"/>
              <a:t>trên</a:t>
            </a:r>
            <a:r>
              <a:rPr lang="en-GB" dirty="0" smtClean="0"/>
              <a:t> </a:t>
            </a:r>
            <a:r>
              <a:rPr lang="en-GB" dirty="0" err="1" smtClean="0"/>
              <a:t>tablespace</a:t>
            </a:r>
            <a:r>
              <a:rPr lang="en-GB" dirty="0" smtClean="0"/>
              <a:t> </a:t>
            </a:r>
            <a:r>
              <a:rPr lang="en-GB" dirty="0" err="1" smtClean="0"/>
              <a:t>đó.Bạn</a:t>
            </a:r>
            <a:r>
              <a:rPr lang="en-GB" dirty="0" smtClean="0"/>
              <a:t> </a:t>
            </a:r>
            <a:r>
              <a:rPr lang="en-GB" dirty="0" err="1" smtClean="0"/>
              <a:t>có</a:t>
            </a:r>
            <a:r>
              <a:rPr lang="en-GB" dirty="0" smtClean="0"/>
              <a:t> </a:t>
            </a:r>
            <a:r>
              <a:rPr lang="en-GB" dirty="0" err="1" smtClean="0"/>
              <a:t>thể</a:t>
            </a:r>
            <a:r>
              <a:rPr lang="en-GB" dirty="0" smtClean="0"/>
              <a:t> </a:t>
            </a:r>
            <a:r>
              <a:rPr lang="en-GB" dirty="0" err="1" smtClean="0"/>
              <a:t>thiết</a:t>
            </a:r>
            <a:r>
              <a:rPr lang="en-GB" dirty="0" smtClean="0"/>
              <a:t> </a:t>
            </a:r>
            <a:r>
              <a:rPr lang="en-GB" dirty="0" err="1" smtClean="0"/>
              <a:t>lập</a:t>
            </a:r>
            <a:r>
              <a:rPr lang="en-GB" dirty="0" smtClean="0"/>
              <a:t> quota </a:t>
            </a:r>
            <a:r>
              <a:rPr lang="en-GB" dirty="0" err="1" smtClean="0"/>
              <a:t>cho</a:t>
            </a:r>
            <a:r>
              <a:rPr lang="en-GB" dirty="0" smtClean="0"/>
              <a:t> </a:t>
            </a:r>
            <a:r>
              <a:rPr lang="en-GB" dirty="0" err="1" smtClean="0"/>
              <a:t>bất</a:t>
            </a:r>
            <a:r>
              <a:rPr lang="en-GB" dirty="0" smtClean="0"/>
              <a:t> </a:t>
            </a:r>
            <a:r>
              <a:rPr lang="en-GB" dirty="0" err="1" smtClean="0"/>
              <a:t>kỳ</a:t>
            </a:r>
            <a:r>
              <a:rPr lang="en-GB" dirty="0" smtClean="0"/>
              <a:t> </a:t>
            </a:r>
            <a:r>
              <a:rPr lang="en-GB" dirty="0" err="1" smtClean="0"/>
              <a:t>tablespace</a:t>
            </a:r>
            <a:r>
              <a:rPr lang="en-GB" dirty="0" smtClean="0"/>
              <a:t> </a:t>
            </a:r>
            <a:r>
              <a:rPr lang="en-GB" dirty="0" err="1" smtClean="0"/>
              <a:t>nào</a:t>
            </a:r>
            <a:r>
              <a:rPr lang="en-GB" dirty="0" smtClean="0"/>
              <a:t> </a:t>
            </a:r>
            <a:r>
              <a:rPr lang="en-GB" dirty="0" err="1" smtClean="0"/>
              <a:t>ngoại</a:t>
            </a:r>
            <a:r>
              <a:rPr lang="en-GB" dirty="0" smtClean="0"/>
              <a:t> </a:t>
            </a:r>
            <a:r>
              <a:rPr lang="en-GB" dirty="0" err="1" smtClean="0"/>
              <a:t>trừ</a:t>
            </a:r>
            <a:r>
              <a:rPr lang="en-GB" dirty="0" smtClean="0"/>
              <a:t> </a:t>
            </a:r>
            <a:r>
              <a:rPr lang="en-GB" dirty="0" err="1" smtClean="0"/>
              <a:t>tablespace</a:t>
            </a:r>
            <a:r>
              <a:rPr lang="en-GB" dirty="0" smtClean="0"/>
              <a:t> </a:t>
            </a:r>
            <a:r>
              <a:rPr lang="en-GB" dirty="0" err="1" smtClean="0"/>
              <a:t>tạm</a:t>
            </a:r>
            <a:r>
              <a:rPr lang="en-GB" dirty="0" smtClean="0"/>
              <a:t>. </a:t>
            </a:r>
            <a:r>
              <a:rPr lang="en-GB" dirty="0" err="1" smtClean="0"/>
              <a:t>Thiết</a:t>
            </a:r>
            <a:r>
              <a:rPr lang="en-GB" dirty="0" smtClean="0"/>
              <a:t> </a:t>
            </a:r>
            <a:r>
              <a:rPr lang="en-GB" dirty="0" err="1" smtClean="0"/>
              <a:t>lập</a:t>
            </a:r>
            <a:r>
              <a:rPr lang="en-GB" dirty="0" smtClean="0"/>
              <a:t> quota </a:t>
            </a:r>
            <a:r>
              <a:rPr lang="en-GB" dirty="0" err="1" smtClean="0"/>
              <a:t>cần</a:t>
            </a:r>
            <a:r>
              <a:rPr lang="en-GB" dirty="0" smtClean="0"/>
              <a:t> </a:t>
            </a:r>
            <a:r>
              <a:rPr lang="en-GB" dirty="0" err="1" smtClean="0"/>
              <a:t>các</a:t>
            </a:r>
            <a:r>
              <a:rPr lang="en-GB" dirty="0" smtClean="0"/>
              <a:t> </a:t>
            </a:r>
            <a:r>
              <a:rPr lang="en-GB" dirty="0" err="1" smtClean="0"/>
              <a:t>điều</a:t>
            </a:r>
            <a:r>
              <a:rPr lang="en-GB" dirty="0" smtClean="0"/>
              <a:t> </a:t>
            </a:r>
            <a:r>
              <a:rPr lang="en-GB" dirty="0" err="1" smtClean="0"/>
              <a:t>sau</a:t>
            </a:r>
            <a:r>
              <a:rPr lang="en-GB" dirty="0" smtClean="0"/>
              <a:t>:</a:t>
            </a:r>
          </a:p>
          <a:p>
            <a:pPr lvl="1"/>
            <a:r>
              <a:rPr lang="en-GB" dirty="0" err="1" smtClean="0"/>
              <a:t>Người</a:t>
            </a:r>
            <a:r>
              <a:rPr lang="en-GB" dirty="0" smtClean="0"/>
              <a:t> </a:t>
            </a:r>
            <a:r>
              <a:rPr lang="en-GB" dirty="0" err="1" smtClean="0"/>
              <a:t>dùng</a:t>
            </a:r>
            <a:r>
              <a:rPr lang="en-GB" dirty="0" smtClean="0"/>
              <a:t> </a:t>
            </a:r>
            <a:r>
              <a:rPr lang="en-GB" dirty="0" err="1" smtClean="0"/>
              <a:t>cần</a:t>
            </a:r>
            <a:r>
              <a:rPr lang="en-GB" dirty="0" smtClean="0"/>
              <a:t> </a:t>
            </a:r>
            <a:r>
              <a:rPr lang="en-GB" dirty="0" err="1" smtClean="0"/>
              <a:t>có</a:t>
            </a:r>
            <a:r>
              <a:rPr lang="en-GB" dirty="0" smtClean="0"/>
              <a:t> </a:t>
            </a:r>
            <a:r>
              <a:rPr lang="en-GB" dirty="0" err="1" smtClean="0"/>
              <a:t>quyền</a:t>
            </a:r>
            <a:r>
              <a:rPr lang="en-GB" dirty="0" smtClean="0"/>
              <a:t> </a:t>
            </a:r>
            <a:r>
              <a:rPr lang="en-GB" dirty="0" err="1" smtClean="0"/>
              <a:t>để</a:t>
            </a:r>
            <a:r>
              <a:rPr lang="en-GB" dirty="0" smtClean="0"/>
              <a:t> </a:t>
            </a:r>
            <a:r>
              <a:rPr lang="en-GB" dirty="0" err="1" smtClean="0"/>
              <a:t>tạo</a:t>
            </a:r>
            <a:r>
              <a:rPr lang="en-GB" dirty="0" smtClean="0"/>
              <a:t> </a:t>
            </a:r>
            <a:r>
              <a:rPr lang="en-GB" dirty="0" err="1" smtClean="0"/>
              <a:t>một</a:t>
            </a:r>
            <a:r>
              <a:rPr lang="en-GB" dirty="0" smtClean="0"/>
              <a:t> </a:t>
            </a:r>
            <a:r>
              <a:rPr lang="en-GB" dirty="0" err="1" smtClean="0"/>
              <a:t>đối</a:t>
            </a:r>
            <a:r>
              <a:rPr lang="en-GB" dirty="0" smtClean="0"/>
              <a:t> </a:t>
            </a:r>
            <a:r>
              <a:rPr lang="en-GB" dirty="0" err="1" smtClean="0"/>
              <a:t>tượng</a:t>
            </a:r>
            <a:r>
              <a:rPr lang="en-GB" dirty="0" smtClean="0"/>
              <a:t> </a:t>
            </a:r>
            <a:r>
              <a:rPr lang="en-GB" dirty="0" err="1" smtClean="0"/>
              <a:t>nào</a:t>
            </a:r>
            <a:r>
              <a:rPr lang="en-GB" dirty="0" smtClean="0"/>
              <a:t> </a:t>
            </a:r>
            <a:r>
              <a:rPr lang="en-GB" dirty="0" err="1" smtClean="0"/>
              <a:t>đó</a:t>
            </a:r>
            <a:r>
              <a:rPr lang="en-GB" dirty="0" smtClean="0"/>
              <a:t> </a:t>
            </a:r>
            <a:r>
              <a:rPr lang="en-GB" dirty="0" err="1" smtClean="0"/>
              <a:t>trên</a:t>
            </a:r>
            <a:r>
              <a:rPr lang="en-GB" dirty="0" smtClean="0"/>
              <a:t> </a:t>
            </a:r>
            <a:r>
              <a:rPr lang="en-GB" dirty="0" err="1" smtClean="0"/>
              <a:t>tablespace</a:t>
            </a:r>
            <a:r>
              <a:rPr lang="en-GB" dirty="0" smtClean="0"/>
              <a:t> </a:t>
            </a:r>
            <a:r>
              <a:rPr lang="en-GB" dirty="0" err="1" smtClean="0"/>
              <a:t>đó</a:t>
            </a:r>
            <a:endParaRPr lang="en-GB" dirty="0" smtClean="0"/>
          </a:p>
          <a:p>
            <a:pPr lvl="1"/>
            <a:r>
              <a:rPr lang="en-GB" dirty="0" smtClean="0"/>
              <a:t>CSDL Oracle </a:t>
            </a:r>
            <a:r>
              <a:rPr lang="en-GB" dirty="0" err="1" smtClean="0"/>
              <a:t>giới</a:t>
            </a:r>
            <a:r>
              <a:rPr lang="en-GB" dirty="0" smtClean="0"/>
              <a:t> </a:t>
            </a:r>
            <a:r>
              <a:rPr lang="en-GB" dirty="0" err="1" smtClean="0"/>
              <a:t>hạn</a:t>
            </a:r>
            <a:r>
              <a:rPr lang="en-GB" dirty="0" smtClean="0"/>
              <a:t> dung </a:t>
            </a:r>
            <a:r>
              <a:rPr lang="en-GB" dirty="0" err="1" smtClean="0"/>
              <a:t>lượng</a:t>
            </a:r>
            <a:r>
              <a:rPr lang="en-GB" dirty="0" smtClean="0"/>
              <a:t> </a:t>
            </a:r>
            <a:r>
              <a:rPr lang="en-GB" dirty="0" err="1" smtClean="0"/>
              <a:t>cái</a:t>
            </a:r>
            <a:r>
              <a:rPr lang="en-GB" dirty="0" smtClean="0"/>
              <a:t> </a:t>
            </a:r>
            <a:r>
              <a:rPr lang="en-GB" dirty="0" err="1" smtClean="0"/>
              <a:t>mà</a:t>
            </a:r>
            <a:r>
              <a:rPr lang="en-GB" dirty="0" smtClean="0"/>
              <a:t> </a:t>
            </a:r>
            <a:r>
              <a:rPr lang="en-GB" dirty="0" err="1" smtClean="0"/>
              <a:t>được</a:t>
            </a:r>
            <a:r>
              <a:rPr lang="en-GB" dirty="0" smtClean="0"/>
              <a:t> </a:t>
            </a:r>
            <a:r>
              <a:rPr lang="en-GB" dirty="0" err="1" smtClean="0"/>
              <a:t>cấp</a:t>
            </a:r>
            <a:r>
              <a:rPr lang="en-GB" dirty="0" smtClean="0"/>
              <a:t> </a:t>
            </a:r>
            <a:r>
              <a:rPr lang="en-GB" dirty="0" err="1" smtClean="0"/>
              <a:t>phát</a:t>
            </a:r>
            <a:r>
              <a:rPr lang="en-GB" dirty="0" smtClean="0"/>
              <a:t> </a:t>
            </a:r>
            <a:r>
              <a:rPr lang="en-GB" dirty="0" err="1" smtClean="0"/>
              <a:t>để</a:t>
            </a:r>
            <a:r>
              <a:rPr lang="en-GB" dirty="0" smtClean="0"/>
              <a:t> </a:t>
            </a:r>
            <a:r>
              <a:rPr lang="en-GB" dirty="0" err="1" smtClean="0"/>
              <a:t>lưu</a:t>
            </a:r>
            <a:r>
              <a:rPr lang="en-GB" dirty="0" smtClean="0"/>
              <a:t> </a:t>
            </a:r>
            <a:r>
              <a:rPr lang="en-GB" dirty="0" err="1" smtClean="0"/>
              <a:t>trữ</a:t>
            </a:r>
            <a:r>
              <a:rPr lang="en-GB" dirty="0" smtClean="0"/>
              <a:t> </a:t>
            </a:r>
            <a:r>
              <a:rPr lang="en-GB" dirty="0" err="1" smtClean="0"/>
              <a:t>đối</a:t>
            </a:r>
            <a:r>
              <a:rPr lang="en-GB" dirty="0" smtClean="0"/>
              <a:t> </a:t>
            </a:r>
            <a:r>
              <a:rPr lang="en-GB" dirty="0" err="1" smtClean="0"/>
              <a:t>tượng</a:t>
            </a:r>
            <a:r>
              <a:rPr lang="en-GB" dirty="0" smtClean="0"/>
              <a:t> </a:t>
            </a:r>
            <a:r>
              <a:rPr lang="en-GB" dirty="0" err="1" smtClean="0"/>
              <a:t>người</a:t>
            </a:r>
            <a:r>
              <a:rPr lang="en-GB" dirty="0" smtClean="0"/>
              <a:t> </a:t>
            </a:r>
            <a:r>
              <a:rPr lang="en-GB" dirty="0" err="1" smtClean="0"/>
              <a:t>dùng</a:t>
            </a:r>
            <a:r>
              <a:rPr lang="en-GB" dirty="0" smtClean="0"/>
              <a:t> </a:t>
            </a:r>
            <a:r>
              <a:rPr lang="en-GB" dirty="0" err="1" smtClean="0"/>
              <a:t>phải</a:t>
            </a:r>
            <a:r>
              <a:rPr lang="en-GB" dirty="0" smtClean="0"/>
              <a:t> </a:t>
            </a:r>
            <a:r>
              <a:rPr lang="en-GB" dirty="0" err="1" smtClean="0"/>
              <a:t>nằm</a:t>
            </a:r>
            <a:r>
              <a:rPr lang="en-GB" dirty="0" smtClean="0"/>
              <a:t> </a:t>
            </a:r>
            <a:r>
              <a:rPr lang="en-GB" dirty="0" err="1" smtClean="0"/>
              <a:t>trong</a:t>
            </a:r>
            <a:r>
              <a:rPr lang="en-GB" dirty="0" smtClean="0"/>
              <a:t> dung </a:t>
            </a:r>
            <a:r>
              <a:rPr lang="en-GB" dirty="0" err="1" smtClean="0"/>
              <a:t>lượng</a:t>
            </a:r>
            <a:r>
              <a:rPr lang="en-GB" dirty="0" smtClean="0"/>
              <a:t> </a:t>
            </a:r>
            <a:r>
              <a:rPr lang="en-GB" dirty="0" err="1" smtClean="0"/>
              <a:t>của</a:t>
            </a:r>
            <a:r>
              <a:rPr lang="en-GB" dirty="0" smtClean="0"/>
              <a:t> quota </a:t>
            </a:r>
            <a:r>
              <a:rPr lang="en-GB" dirty="0" err="1" smtClean="0"/>
              <a:t>của</a:t>
            </a:r>
            <a:r>
              <a:rPr lang="en-GB" dirty="0" smtClean="0"/>
              <a:t> </a:t>
            </a:r>
            <a:r>
              <a:rPr lang="en-GB" dirty="0" err="1" smtClean="0"/>
              <a:t>tablespace</a:t>
            </a:r>
            <a:r>
              <a:rPr lang="en-GB" dirty="0" smtClean="0"/>
              <a:t> </a:t>
            </a:r>
            <a:r>
              <a:rPr lang="en-GB" dirty="0" err="1" smtClean="0"/>
              <a:t>mà</a:t>
            </a:r>
            <a:r>
              <a:rPr lang="en-GB" dirty="0" smtClean="0"/>
              <a:t> </a:t>
            </a:r>
            <a:r>
              <a:rPr lang="en-GB" dirty="0" err="1" smtClean="0"/>
              <a:t>người</a:t>
            </a:r>
            <a:r>
              <a:rPr lang="en-GB" dirty="0" smtClean="0"/>
              <a:t> dung </a:t>
            </a:r>
            <a:r>
              <a:rPr lang="en-GB" dirty="0" err="1" smtClean="0"/>
              <a:t>được</a:t>
            </a:r>
            <a:r>
              <a:rPr lang="en-GB" dirty="0" smtClean="0"/>
              <a:t> </a:t>
            </a:r>
            <a:r>
              <a:rPr lang="en-GB" dirty="0" err="1" smtClean="0"/>
              <a:t>cấp</a:t>
            </a:r>
            <a:r>
              <a:rPr lang="en-GB" dirty="0" smtClean="0"/>
              <a:t/>
            </a:r>
            <a:br>
              <a:rPr lang="en-GB" dirty="0" smtClean="0"/>
            </a:br>
            <a:r>
              <a:rPr lang="en-GB" dirty="0" smtClean="0"/>
              <a:t>	</a:t>
            </a:r>
            <a:r>
              <a:rPr lang="fr-FR" dirty="0"/>
              <a:t/>
            </a:r>
            <a:br>
              <a:rPr lang="fr-FR" dirty="0"/>
            </a:br>
            <a:r>
              <a:rPr lang="en-US" dirty="0"/>
              <a:t/>
            </a:r>
            <a:br>
              <a:rPr lang="en-US" dirty="0"/>
            </a:br>
            <a:endParaRPr lang="en-GB" dirty="0" smtClean="0"/>
          </a:p>
        </p:txBody>
      </p:sp>
    </p:spTree>
    <p:extLst>
      <p:ext uri="{BB962C8B-B14F-4D97-AF65-F5344CB8AC3E}">
        <p14:creationId xmlns:p14="http://schemas.microsoft.com/office/powerpoint/2010/main" val="106835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0133" y="0"/>
            <a:ext cx="10358438" cy="6950952"/>
          </a:xfrm>
          <a:prstGeom prst="rect">
            <a:avLst/>
          </a:prstGeom>
        </p:spPr>
      </p:pic>
    </p:spTree>
    <p:extLst>
      <p:ext uri="{BB962C8B-B14F-4D97-AF65-F5344CB8AC3E}">
        <p14:creationId xmlns:p14="http://schemas.microsoft.com/office/powerpoint/2010/main" val="283769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53465" y="0"/>
            <a:ext cx="10159365" cy="6807250"/>
          </a:xfrm>
          <a:prstGeom prst="rect">
            <a:avLst/>
          </a:prstGeom>
        </p:spPr>
      </p:pic>
    </p:spTree>
    <p:extLst>
      <p:ext uri="{BB962C8B-B14F-4D97-AF65-F5344CB8AC3E}">
        <p14:creationId xmlns:p14="http://schemas.microsoft.com/office/powerpoint/2010/main" val="89725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16280" y="164782"/>
            <a:ext cx="11216640" cy="7164233"/>
          </a:xfrm>
          <a:prstGeom prst="rect">
            <a:avLst/>
          </a:prstGeom>
        </p:spPr>
      </p:pic>
    </p:spTree>
    <p:extLst>
      <p:ext uri="{BB962C8B-B14F-4D97-AF65-F5344CB8AC3E}">
        <p14:creationId xmlns:p14="http://schemas.microsoft.com/office/powerpoint/2010/main" val="85501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92500" lnSpcReduction="10000"/>
          </a:bodyPr>
          <a:lstStyle/>
          <a:p>
            <a:r>
              <a:rPr lang="en-US" dirty="0" smtClean="0"/>
              <a:t>Creating a role</a:t>
            </a:r>
          </a:p>
          <a:p>
            <a:pPr marL="0" indent="0">
              <a:buNone/>
            </a:pPr>
            <a:r>
              <a:rPr lang="en-US" dirty="0" err="1"/>
              <a:t>Bạn</a:t>
            </a:r>
            <a:r>
              <a:rPr lang="en-US" dirty="0"/>
              <a:t> </a:t>
            </a:r>
            <a:r>
              <a:rPr lang="en-US" dirty="0" err="1"/>
              <a:t>có</a:t>
            </a:r>
            <a:r>
              <a:rPr lang="en-US" dirty="0"/>
              <a:t> </a:t>
            </a:r>
            <a:r>
              <a:rPr lang="en-US" dirty="0" err="1"/>
              <a:t>thể</a:t>
            </a:r>
            <a:r>
              <a:rPr lang="en-US" dirty="0"/>
              <a:t> </a:t>
            </a:r>
            <a:r>
              <a:rPr lang="en-US" dirty="0" err="1"/>
              <a:t>tạo</a:t>
            </a:r>
            <a:r>
              <a:rPr lang="en-US" dirty="0"/>
              <a:t> </a:t>
            </a:r>
            <a:r>
              <a:rPr lang="en-US" dirty="0" err="1"/>
              <a:t>một</a:t>
            </a:r>
            <a:r>
              <a:rPr lang="en-US" dirty="0"/>
              <a:t> role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câu</a:t>
            </a:r>
            <a:r>
              <a:rPr lang="en-US" dirty="0"/>
              <a:t> </a:t>
            </a:r>
            <a:r>
              <a:rPr lang="en-US" dirty="0" err="1"/>
              <a:t>lệnh</a:t>
            </a:r>
            <a:r>
              <a:rPr lang="en-US" dirty="0"/>
              <a:t> CREATE ROLE, </a:t>
            </a:r>
            <a:r>
              <a:rPr lang="en-US" dirty="0" err="1"/>
              <a:t>nhưng</a:t>
            </a:r>
            <a:r>
              <a:rPr lang="en-US" dirty="0"/>
              <a:t> </a:t>
            </a:r>
            <a:r>
              <a:rPr lang="en-US" dirty="0" err="1"/>
              <a:t>bạn</a:t>
            </a:r>
            <a:r>
              <a:rPr lang="en-US" dirty="0"/>
              <a:t> </a:t>
            </a:r>
            <a:r>
              <a:rPr lang="en-US" dirty="0" err="1"/>
              <a:t>phải</a:t>
            </a:r>
            <a:r>
              <a:rPr lang="en-US" dirty="0"/>
              <a:t> </a:t>
            </a:r>
            <a:r>
              <a:rPr lang="en-US" dirty="0" err="1"/>
              <a:t>có</a:t>
            </a:r>
            <a:r>
              <a:rPr lang="en-US" dirty="0"/>
              <a:t> </a:t>
            </a:r>
            <a:r>
              <a:rPr lang="en-US" dirty="0" err="1"/>
              <a:t>đặc</a:t>
            </a:r>
            <a:r>
              <a:rPr lang="en-US" dirty="0"/>
              <a:t> </a:t>
            </a:r>
            <a:r>
              <a:rPr lang="en-US" dirty="0" err="1"/>
              <a:t>quyền</a:t>
            </a:r>
            <a:r>
              <a:rPr lang="en-US" dirty="0"/>
              <a:t> </a:t>
            </a:r>
            <a:r>
              <a:rPr lang="en-US" dirty="0" err="1"/>
              <a:t>hệ</a:t>
            </a:r>
            <a:r>
              <a:rPr lang="en-US" dirty="0"/>
              <a:t> </a:t>
            </a:r>
            <a:r>
              <a:rPr lang="en-US" dirty="0" err="1"/>
              <a:t>thống</a:t>
            </a:r>
            <a:r>
              <a:rPr lang="en-US" dirty="0"/>
              <a:t> CREATE ROLE </a:t>
            </a:r>
            <a:r>
              <a:rPr lang="en-US" dirty="0" err="1"/>
              <a:t>để</a:t>
            </a:r>
            <a:r>
              <a:rPr lang="en-US" dirty="0"/>
              <a:t> </a:t>
            </a:r>
            <a:r>
              <a:rPr lang="en-US" dirty="0" err="1"/>
              <a:t>làm</a:t>
            </a:r>
            <a:r>
              <a:rPr lang="en-US" dirty="0"/>
              <a:t> </a:t>
            </a:r>
            <a:r>
              <a:rPr lang="en-US" dirty="0" err="1"/>
              <a:t>như</a:t>
            </a:r>
            <a:r>
              <a:rPr lang="en-US" dirty="0"/>
              <a:t> </a:t>
            </a:r>
            <a:r>
              <a:rPr lang="en-US" dirty="0" err="1"/>
              <a:t>vậy</a:t>
            </a:r>
            <a:r>
              <a:rPr lang="en-US" dirty="0"/>
              <a:t>. </a:t>
            </a:r>
            <a:r>
              <a:rPr lang="en-US" dirty="0" err="1"/>
              <a:t>Thông</a:t>
            </a:r>
            <a:r>
              <a:rPr lang="en-US" dirty="0"/>
              <a:t> </a:t>
            </a:r>
            <a:r>
              <a:rPr lang="en-US" dirty="0" err="1"/>
              <a:t>thường</a:t>
            </a:r>
            <a:r>
              <a:rPr lang="en-US" dirty="0"/>
              <a:t>, </a:t>
            </a:r>
            <a:r>
              <a:rPr lang="en-US" dirty="0" err="1"/>
              <a:t>chỉ</a:t>
            </a:r>
            <a:r>
              <a:rPr lang="en-US" dirty="0"/>
              <a:t> </a:t>
            </a:r>
            <a:r>
              <a:rPr lang="en-US" dirty="0" err="1"/>
              <a:t>quản</a:t>
            </a:r>
            <a:r>
              <a:rPr lang="en-US" dirty="0"/>
              <a:t> </a:t>
            </a:r>
            <a:r>
              <a:rPr lang="en-US" dirty="0" err="1"/>
              <a:t>trị</a:t>
            </a:r>
            <a:r>
              <a:rPr lang="en-US" dirty="0"/>
              <a:t> </a:t>
            </a:r>
            <a:r>
              <a:rPr lang="en-US" dirty="0" err="1"/>
              <a:t>viên</a:t>
            </a:r>
            <a:r>
              <a:rPr lang="en-US" dirty="0"/>
              <a:t> </a:t>
            </a:r>
            <a:r>
              <a:rPr lang="en-US" dirty="0" err="1"/>
              <a:t>bảo</a:t>
            </a:r>
            <a:r>
              <a:rPr lang="en-US" dirty="0"/>
              <a:t> </a:t>
            </a:r>
            <a:r>
              <a:rPr lang="en-US" dirty="0" err="1"/>
              <a:t>mật</a:t>
            </a:r>
            <a:r>
              <a:rPr lang="en-US" dirty="0"/>
              <a:t> </a:t>
            </a:r>
            <a:r>
              <a:rPr lang="en-US" dirty="0" err="1"/>
              <a:t>mới</a:t>
            </a:r>
            <a:r>
              <a:rPr lang="en-US" dirty="0"/>
              <a:t> </a:t>
            </a:r>
            <a:r>
              <a:rPr lang="en-US" dirty="0" err="1"/>
              <a:t>có</a:t>
            </a:r>
            <a:r>
              <a:rPr lang="en-US" dirty="0"/>
              <a:t> </a:t>
            </a:r>
            <a:r>
              <a:rPr lang="en-US" dirty="0" err="1"/>
              <a:t>đặc</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này</a:t>
            </a:r>
            <a:r>
              <a:rPr lang="en-US" dirty="0"/>
              <a:t>.</a:t>
            </a:r>
          </a:p>
          <a:p>
            <a:pPr marL="0" indent="0">
              <a:buNone/>
            </a:pPr>
            <a:r>
              <a:rPr lang="en-US" dirty="0" err="1"/>
              <a:t>Sau</a:t>
            </a:r>
            <a:r>
              <a:rPr lang="en-US" dirty="0"/>
              <a:t> </a:t>
            </a:r>
            <a:r>
              <a:rPr lang="en-US" dirty="0" err="1"/>
              <a:t>khi</a:t>
            </a:r>
            <a:r>
              <a:rPr lang="en-US" dirty="0"/>
              <a:t> </a:t>
            </a:r>
            <a:r>
              <a:rPr lang="en-US" dirty="0" err="1"/>
              <a:t>bạn</a:t>
            </a:r>
            <a:r>
              <a:rPr lang="en-US" dirty="0"/>
              <a:t> </a:t>
            </a:r>
            <a:r>
              <a:rPr lang="en-US" dirty="0" err="1"/>
              <a:t>tạo</a:t>
            </a:r>
            <a:r>
              <a:rPr lang="en-US" dirty="0"/>
              <a:t> </a:t>
            </a:r>
            <a:r>
              <a:rPr lang="en-US" dirty="0" err="1"/>
              <a:t>vai</a:t>
            </a:r>
            <a:r>
              <a:rPr lang="en-US" dirty="0"/>
              <a:t> </a:t>
            </a:r>
            <a:r>
              <a:rPr lang="en-US" dirty="0" err="1"/>
              <a:t>trò</a:t>
            </a:r>
            <a:r>
              <a:rPr lang="en-US" dirty="0"/>
              <a:t>, </a:t>
            </a:r>
            <a:r>
              <a:rPr lang="en-US" dirty="0" err="1"/>
              <a:t>vai</a:t>
            </a:r>
            <a:r>
              <a:rPr lang="en-US" dirty="0"/>
              <a:t> </a:t>
            </a:r>
            <a:r>
              <a:rPr lang="en-US" dirty="0" err="1"/>
              <a:t>trò</a:t>
            </a:r>
            <a:r>
              <a:rPr lang="en-US" dirty="0"/>
              <a:t> </a:t>
            </a:r>
            <a:r>
              <a:rPr lang="en-US" dirty="0" err="1"/>
              <a:t>không</a:t>
            </a:r>
            <a:r>
              <a:rPr lang="en-US" dirty="0"/>
              <a:t> </a:t>
            </a:r>
            <a:r>
              <a:rPr lang="en-US" dirty="0" err="1"/>
              <a:t>có</a:t>
            </a:r>
            <a:r>
              <a:rPr lang="en-US" dirty="0"/>
              <a:t> </a:t>
            </a:r>
            <a:r>
              <a:rPr lang="en-US" dirty="0" err="1"/>
              <a:t>đặc</a:t>
            </a:r>
            <a:r>
              <a:rPr lang="en-US" dirty="0"/>
              <a:t> </a:t>
            </a:r>
            <a:r>
              <a:rPr lang="en-US" dirty="0" err="1"/>
              <a:t>quyền</a:t>
            </a:r>
            <a:r>
              <a:rPr lang="en-US" dirty="0"/>
              <a:t> </a:t>
            </a:r>
            <a:r>
              <a:rPr lang="en-US" dirty="0" err="1"/>
              <a:t>nào</a:t>
            </a:r>
            <a:r>
              <a:rPr lang="en-US" dirty="0"/>
              <a:t> </a:t>
            </a:r>
            <a:r>
              <a:rPr lang="en-US" dirty="0" err="1"/>
              <a:t>được</a:t>
            </a:r>
            <a:r>
              <a:rPr lang="en-US" dirty="0"/>
              <a:t> </a:t>
            </a:r>
            <a:r>
              <a:rPr lang="en-US" dirty="0" err="1"/>
              <a:t>liên</a:t>
            </a:r>
            <a:r>
              <a:rPr lang="en-US" dirty="0"/>
              <a:t> </a:t>
            </a:r>
            <a:r>
              <a:rPr lang="en-US" dirty="0" err="1"/>
              <a:t>kết</a:t>
            </a:r>
            <a:r>
              <a:rPr lang="en-US" dirty="0"/>
              <a:t> </a:t>
            </a:r>
            <a:r>
              <a:rPr lang="en-US" dirty="0" err="1"/>
              <a:t>với</a:t>
            </a:r>
            <a:r>
              <a:rPr lang="en-US" dirty="0"/>
              <a:t> </a:t>
            </a:r>
            <a:r>
              <a:rPr lang="en-US" dirty="0" err="1"/>
              <a:t>vai</a:t>
            </a:r>
            <a:r>
              <a:rPr lang="en-US" dirty="0"/>
              <a:t> </a:t>
            </a:r>
            <a:r>
              <a:rPr lang="en-US" dirty="0" err="1"/>
              <a:t>trò</a:t>
            </a:r>
            <a:r>
              <a:rPr lang="en-US" dirty="0"/>
              <a:t> </a:t>
            </a:r>
            <a:r>
              <a:rPr lang="en-US" dirty="0" err="1"/>
              <a:t>đó</a:t>
            </a:r>
            <a:r>
              <a:rPr lang="en-US" dirty="0"/>
              <a:t>. </a:t>
            </a:r>
            <a:r>
              <a:rPr lang="en-US" dirty="0" err="1"/>
              <a:t>Bước</a:t>
            </a:r>
            <a:r>
              <a:rPr lang="en-US" dirty="0"/>
              <a:t> </a:t>
            </a:r>
            <a:r>
              <a:rPr lang="en-US" dirty="0" err="1"/>
              <a:t>tiếp</a:t>
            </a:r>
            <a:r>
              <a:rPr lang="en-US" dirty="0"/>
              <a:t> </a:t>
            </a:r>
            <a:r>
              <a:rPr lang="en-US" dirty="0" err="1"/>
              <a:t>theo</a:t>
            </a:r>
            <a:r>
              <a:rPr lang="en-US" dirty="0"/>
              <a:t> </a:t>
            </a:r>
            <a:r>
              <a:rPr lang="en-US" dirty="0" err="1"/>
              <a:t>của</a:t>
            </a:r>
            <a:r>
              <a:rPr lang="en-US" dirty="0"/>
              <a:t> </a:t>
            </a:r>
            <a:r>
              <a:rPr lang="en-US" dirty="0" err="1"/>
              <a:t>bạn</a:t>
            </a:r>
            <a:r>
              <a:rPr lang="en-US" dirty="0"/>
              <a:t> </a:t>
            </a:r>
            <a:r>
              <a:rPr lang="en-US" dirty="0" err="1"/>
              <a:t>là</a:t>
            </a:r>
            <a:r>
              <a:rPr lang="en-US" dirty="0"/>
              <a:t> </a:t>
            </a:r>
            <a:r>
              <a:rPr lang="en-US" dirty="0" err="1"/>
              <a:t>cấp</a:t>
            </a:r>
            <a:r>
              <a:rPr lang="en-US" dirty="0"/>
              <a:t> </a:t>
            </a:r>
            <a:r>
              <a:rPr lang="en-US" dirty="0" err="1"/>
              <a:t>đặc</a:t>
            </a:r>
            <a:r>
              <a:rPr lang="en-US" dirty="0"/>
              <a:t> </a:t>
            </a:r>
            <a:r>
              <a:rPr lang="en-US" dirty="0" err="1"/>
              <a:t>quyền</a:t>
            </a:r>
            <a:r>
              <a:rPr lang="en-US" dirty="0"/>
              <a:t> </a:t>
            </a:r>
            <a:r>
              <a:rPr lang="en-US" dirty="0" err="1"/>
              <a:t>hoặc</a:t>
            </a:r>
            <a:r>
              <a:rPr lang="en-US" dirty="0"/>
              <a:t> </a:t>
            </a:r>
            <a:r>
              <a:rPr lang="en-US" dirty="0" err="1"/>
              <a:t>vai</a:t>
            </a:r>
            <a:r>
              <a:rPr lang="en-US" dirty="0"/>
              <a:t> </a:t>
            </a:r>
            <a:r>
              <a:rPr lang="en-US" dirty="0" err="1"/>
              <a:t>trò</a:t>
            </a:r>
            <a:r>
              <a:rPr lang="en-US" dirty="0"/>
              <a:t> </a:t>
            </a:r>
            <a:r>
              <a:rPr lang="en-US" dirty="0" err="1"/>
              <a:t>khác</a:t>
            </a:r>
            <a:r>
              <a:rPr lang="en-US" dirty="0"/>
              <a:t> </a:t>
            </a:r>
            <a:r>
              <a:rPr lang="en-US" dirty="0" err="1"/>
              <a:t>cho</a:t>
            </a:r>
            <a:r>
              <a:rPr lang="en-US" dirty="0"/>
              <a:t> </a:t>
            </a:r>
            <a:r>
              <a:rPr lang="en-US" dirty="0" err="1"/>
              <a:t>vai</a:t>
            </a:r>
            <a:r>
              <a:rPr lang="en-US" dirty="0"/>
              <a:t> </a:t>
            </a:r>
            <a:r>
              <a:rPr lang="en-US" dirty="0" err="1"/>
              <a:t>trò</a:t>
            </a:r>
            <a:r>
              <a:rPr lang="en-US" dirty="0"/>
              <a:t> </a:t>
            </a:r>
            <a:r>
              <a:rPr lang="en-US" dirty="0" err="1"/>
              <a:t>mới</a:t>
            </a:r>
            <a:r>
              <a:rPr lang="en-US" dirty="0"/>
              <a:t>.</a:t>
            </a:r>
          </a:p>
          <a:p>
            <a:pPr marL="0" indent="0">
              <a:buNone/>
            </a:pPr>
            <a:r>
              <a:rPr lang="en-US" dirty="0" err="1"/>
              <a:t>Bạn</a:t>
            </a:r>
            <a:r>
              <a:rPr lang="en-US" dirty="0"/>
              <a:t> </a:t>
            </a:r>
            <a:r>
              <a:rPr lang="en-US" dirty="0" err="1"/>
              <a:t>phải</a:t>
            </a:r>
            <a:r>
              <a:rPr lang="en-US" dirty="0"/>
              <a:t> </a:t>
            </a:r>
            <a:r>
              <a:rPr lang="en-US" dirty="0" err="1"/>
              <a:t>cung</a:t>
            </a:r>
            <a:r>
              <a:rPr lang="en-US" dirty="0"/>
              <a:t> </a:t>
            </a:r>
            <a:r>
              <a:rPr lang="en-US" dirty="0" err="1"/>
              <a:t>cấp</a:t>
            </a:r>
            <a:r>
              <a:rPr lang="en-US" dirty="0"/>
              <a:t> </a:t>
            </a:r>
            <a:r>
              <a:rPr lang="en-US" dirty="0" err="1"/>
              <a:t>cho</a:t>
            </a:r>
            <a:r>
              <a:rPr lang="en-US" dirty="0"/>
              <a:t> </a:t>
            </a:r>
            <a:r>
              <a:rPr lang="en-US" dirty="0" err="1"/>
              <a:t>mỗi</a:t>
            </a:r>
            <a:r>
              <a:rPr lang="en-US" dirty="0"/>
              <a:t> </a:t>
            </a:r>
            <a:r>
              <a:rPr lang="en-US" dirty="0" err="1"/>
              <a:t>vai</a:t>
            </a:r>
            <a:r>
              <a:rPr lang="en-US" dirty="0"/>
              <a:t> </a:t>
            </a:r>
            <a:r>
              <a:rPr lang="en-US" dirty="0" err="1"/>
              <a:t>trò</a:t>
            </a:r>
            <a:r>
              <a:rPr lang="en-US" dirty="0"/>
              <a:t> </a:t>
            </a:r>
            <a:r>
              <a:rPr lang="en-US" dirty="0" err="1"/>
              <a:t>bạn</a:t>
            </a:r>
            <a:r>
              <a:rPr lang="en-US" dirty="0"/>
              <a:t> </a:t>
            </a:r>
            <a:r>
              <a:rPr lang="en-US" dirty="0" err="1"/>
              <a:t>tạo</a:t>
            </a:r>
            <a:r>
              <a:rPr lang="en-US" dirty="0"/>
              <a:t> </a:t>
            </a:r>
            <a:r>
              <a:rPr lang="en-US" dirty="0" err="1"/>
              <a:t>một</a:t>
            </a:r>
            <a:r>
              <a:rPr lang="en-US" dirty="0"/>
              <a:t> </a:t>
            </a:r>
            <a:r>
              <a:rPr lang="en-US" dirty="0" err="1"/>
              <a:t>tên</a:t>
            </a:r>
            <a:r>
              <a:rPr lang="en-US" dirty="0"/>
              <a:t> </a:t>
            </a:r>
            <a:r>
              <a:rPr lang="en-US" dirty="0" err="1"/>
              <a:t>duy</a:t>
            </a:r>
            <a:r>
              <a:rPr lang="en-US" dirty="0"/>
              <a:t> </a:t>
            </a:r>
            <a:r>
              <a:rPr lang="en-US" dirty="0" err="1"/>
              <a:t>nhất</a:t>
            </a:r>
            <a:r>
              <a:rPr lang="en-US" dirty="0"/>
              <a:t> </a:t>
            </a:r>
            <a:r>
              <a:rPr lang="en-US" dirty="0" err="1"/>
              <a:t>trong</a:t>
            </a:r>
            <a:r>
              <a:rPr lang="en-US" dirty="0"/>
              <a:t> </a:t>
            </a:r>
            <a:r>
              <a:rPr lang="en-US" dirty="0" err="1"/>
              <a:t>số</a:t>
            </a:r>
            <a:r>
              <a:rPr lang="en-US" dirty="0"/>
              <a:t> </a:t>
            </a:r>
            <a:r>
              <a:rPr lang="en-US" dirty="0" err="1"/>
              <a:t>tên</a:t>
            </a:r>
            <a:r>
              <a:rPr lang="en-US" dirty="0"/>
              <a:t> </a:t>
            </a:r>
            <a:r>
              <a:rPr lang="en-US" dirty="0" err="1"/>
              <a:t>người</a:t>
            </a:r>
            <a:r>
              <a:rPr lang="en-US" dirty="0"/>
              <a:t> </a:t>
            </a:r>
            <a:r>
              <a:rPr lang="en-US" dirty="0" err="1"/>
              <a:t>dùng</a:t>
            </a:r>
            <a:r>
              <a:rPr lang="en-US" dirty="0"/>
              <a:t> </a:t>
            </a:r>
            <a:r>
              <a:rPr lang="en-US" dirty="0" err="1"/>
              <a:t>hiện</a:t>
            </a:r>
            <a:r>
              <a:rPr lang="en-US" dirty="0"/>
              <a:t> </a:t>
            </a:r>
            <a:r>
              <a:rPr lang="en-US" dirty="0" err="1"/>
              <a:t>có</a:t>
            </a:r>
            <a:r>
              <a:rPr lang="en-US" dirty="0"/>
              <a:t> </a:t>
            </a:r>
            <a:r>
              <a:rPr lang="en-US" dirty="0" err="1"/>
              <a:t>và</a:t>
            </a:r>
            <a:r>
              <a:rPr lang="en-US" dirty="0"/>
              <a:t> </a:t>
            </a:r>
            <a:r>
              <a:rPr lang="en-US" dirty="0" err="1"/>
              <a:t>tên</a:t>
            </a:r>
            <a:r>
              <a:rPr lang="en-US" dirty="0"/>
              <a:t> </a:t>
            </a:r>
            <a:r>
              <a:rPr lang="en-US" dirty="0" err="1"/>
              <a:t>vai</a:t>
            </a:r>
            <a:r>
              <a:rPr lang="en-US" dirty="0"/>
              <a:t> </a:t>
            </a:r>
            <a:r>
              <a:rPr lang="en-US" dirty="0" err="1"/>
              <a:t>trò</a:t>
            </a:r>
            <a:r>
              <a:rPr lang="en-US" dirty="0"/>
              <a:t> </a:t>
            </a:r>
            <a:r>
              <a:rPr lang="en-US" dirty="0" err="1"/>
              <a:t>của</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Vai</a:t>
            </a:r>
            <a:r>
              <a:rPr lang="en-US" dirty="0"/>
              <a:t> </a:t>
            </a:r>
            <a:r>
              <a:rPr lang="en-US" dirty="0" err="1"/>
              <a:t>trò</a:t>
            </a:r>
            <a:r>
              <a:rPr lang="en-US" dirty="0"/>
              <a:t> </a:t>
            </a:r>
            <a:r>
              <a:rPr lang="en-US" dirty="0" err="1"/>
              <a:t>không</a:t>
            </a:r>
            <a:r>
              <a:rPr lang="en-US" dirty="0"/>
              <a:t> </a:t>
            </a:r>
            <a:r>
              <a:rPr lang="en-US" dirty="0" err="1"/>
              <a:t>được</a:t>
            </a:r>
            <a:r>
              <a:rPr lang="en-US" dirty="0"/>
              <a:t> </a:t>
            </a:r>
            <a:r>
              <a:rPr lang="en-US" dirty="0" err="1"/>
              <a:t>chứa</a:t>
            </a:r>
            <a:r>
              <a:rPr lang="en-US" dirty="0"/>
              <a:t> </a:t>
            </a:r>
            <a:r>
              <a:rPr lang="en-US" dirty="0" err="1"/>
              <a:t>trong</a:t>
            </a:r>
            <a:r>
              <a:rPr lang="en-US" dirty="0"/>
              <a:t> </a:t>
            </a:r>
            <a:r>
              <a:rPr lang="en-US" dirty="0" err="1"/>
              <a:t>lược</a:t>
            </a:r>
            <a:r>
              <a:rPr lang="en-US" dirty="0"/>
              <a:t> </a:t>
            </a:r>
            <a:r>
              <a:rPr lang="en-US" dirty="0" err="1"/>
              <a:t>đồ</a:t>
            </a:r>
            <a:r>
              <a:rPr lang="en-US" dirty="0"/>
              <a:t> </a:t>
            </a:r>
            <a:r>
              <a:rPr lang="en-US" dirty="0" err="1"/>
              <a:t>của</a:t>
            </a:r>
            <a:r>
              <a:rPr lang="en-US" dirty="0"/>
              <a:t> </a:t>
            </a:r>
            <a:r>
              <a:rPr lang="en-US" dirty="0" err="1"/>
              <a:t>bất</a:t>
            </a:r>
            <a:r>
              <a:rPr lang="en-US" dirty="0"/>
              <a:t> </a:t>
            </a:r>
            <a:r>
              <a:rPr lang="en-US" dirty="0" err="1"/>
              <a:t>kỳ</a:t>
            </a:r>
            <a:r>
              <a:rPr lang="en-US" dirty="0"/>
              <a:t> </a:t>
            </a:r>
            <a:r>
              <a:rPr lang="en-US" dirty="0" err="1"/>
              <a:t>người</a:t>
            </a:r>
            <a:r>
              <a:rPr lang="en-US" dirty="0"/>
              <a:t> </a:t>
            </a:r>
            <a:r>
              <a:rPr lang="en-US" dirty="0" err="1" smtClean="0"/>
              <a:t>dùng</a:t>
            </a:r>
            <a:r>
              <a:rPr lang="en-US" dirty="0" smtClean="0"/>
              <a:t> </a:t>
            </a:r>
            <a:r>
              <a:rPr lang="en-US" dirty="0" err="1"/>
              <a:t>nào</a:t>
            </a:r>
            <a:r>
              <a:rPr lang="en-US" dirty="0"/>
              <a:t>. </a:t>
            </a:r>
            <a:r>
              <a:rPr lang="en-US" dirty="0" err="1"/>
              <a:t>Trong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sử</a:t>
            </a:r>
            <a:r>
              <a:rPr lang="en-US" dirty="0"/>
              <a:t> </a:t>
            </a:r>
            <a:r>
              <a:rPr lang="en-US" dirty="0" err="1"/>
              <a:t>dụng</a:t>
            </a:r>
            <a:r>
              <a:rPr lang="en-US" dirty="0"/>
              <a:t> </a:t>
            </a:r>
            <a:r>
              <a:rPr lang="en-US" dirty="0" err="1"/>
              <a:t>bộ</a:t>
            </a:r>
            <a:r>
              <a:rPr lang="en-US" dirty="0"/>
              <a:t> </a:t>
            </a:r>
            <a:r>
              <a:rPr lang="en-US" dirty="0" err="1"/>
              <a:t>ký</a:t>
            </a:r>
            <a:r>
              <a:rPr lang="en-US" dirty="0"/>
              <a:t> </a:t>
            </a:r>
            <a:r>
              <a:rPr lang="en-US" dirty="0" err="1"/>
              <a:t>tự</a:t>
            </a:r>
            <a:r>
              <a:rPr lang="en-US" dirty="0"/>
              <a:t> </a:t>
            </a:r>
            <a:r>
              <a:rPr lang="en-US" dirty="0" err="1"/>
              <a:t>nhiều</a:t>
            </a:r>
            <a:r>
              <a:rPr lang="en-US" dirty="0"/>
              <a:t> byte, Oracle </a:t>
            </a:r>
            <a:r>
              <a:rPr lang="en-US" dirty="0" err="1"/>
              <a:t>khuyến</a:t>
            </a:r>
            <a:r>
              <a:rPr lang="en-US" dirty="0"/>
              <a:t> </a:t>
            </a:r>
            <a:r>
              <a:rPr lang="en-US" dirty="0" err="1"/>
              <a:t>nghị</a:t>
            </a:r>
            <a:r>
              <a:rPr lang="en-US" dirty="0"/>
              <a:t> </a:t>
            </a:r>
            <a:r>
              <a:rPr lang="en-US" dirty="0" err="1"/>
              <a:t>rằng</a:t>
            </a:r>
            <a:r>
              <a:rPr lang="en-US" dirty="0"/>
              <a:t> </a:t>
            </a:r>
            <a:r>
              <a:rPr lang="en-US" dirty="0" err="1"/>
              <a:t>mỗi</a:t>
            </a:r>
            <a:r>
              <a:rPr lang="en-US" dirty="0"/>
              <a:t> </a:t>
            </a:r>
            <a:r>
              <a:rPr lang="en-US" dirty="0" err="1"/>
              <a:t>tên</a:t>
            </a:r>
            <a:r>
              <a:rPr lang="en-US" dirty="0"/>
              <a:t> </a:t>
            </a:r>
            <a:r>
              <a:rPr lang="en-US" dirty="0" err="1"/>
              <a:t>vai</a:t>
            </a:r>
            <a:r>
              <a:rPr lang="en-US" dirty="0"/>
              <a:t> </a:t>
            </a:r>
            <a:r>
              <a:rPr lang="en-US" dirty="0" err="1"/>
              <a:t>trò</a:t>
            </a:r>
            <a:r>
              <a:rPr lang="en-US" dirty="0"/>
              <a:t> </a:t>
            </a:r>
            <a:r>
              <a:rPr lang="en-US" dirty="0" err="1"/>
              <a:t>chứa</a:t>
            </a:r>
            <a:r>
              <a:rPr lang="en-US" dirty="0"/>
              <a:t> </a:t>
            </a:r>
            <a:r>
              <a:rPr lang="en-US" dirty="0" err="1"/>
              <a:t>ít</a:t>
            </a:r>
            <a:r>
              <a:rPr lang="en-US" dirty="0"/>
              <a:t> </a:t>
            </a:r>
            <a:r>
              <a:rPr lang="en-US" dirty="0" err="1"/>
              <a:t>nhất</a:t>
            </a:r>
            <a:r>
              <a:rPr lang="en-US" dirty="0"/>
              <a:t> </a:t>
            </a:r>
            <a:r>
              <a:rPr lang="en-US" dirty="0" err="1"/>
              <a:t>một</a:t>
            </a:r>
            <a:r>
              <a:rPr lang="en-US" dirty="0"/>
              <a:t> </a:t>
            </a:r>
            <a:r>
              <a:rPr lang="en-US" dirty="0" err="1"/>
              <a:t>ký</a:t>
            </a:r>
            <a:r>
              <a:rPr lang="en-US" dirty="0"/>
              <a:t> </a:t>
            </a:r>
            <a:r>
              <a:rPr lang="en-US" dirty="0" err="1"/>
              <a:t>tự</a:t>
            </a:r>
            <a:r>
              <a:rPr lang="en-US" dirty="0"/>
              <a:t> </a:t>
            </a:r>
            <a:r>
              <a:rPr lang="en-US" dirty="0" err="1"/>
              <a:t>một</a:t>
            </a:r>
            <a:r>
              <a:rPr lang="en-US" dirty="0"/>
              <a:t> byte. </a:t>
            </a:r>
            <a:r>
              <a:rPr lang="en-US" dirty="0" err="1"/>
              <a:t>Nếu</a:t>
            </a:r>
            <a:r>
              <a:rPr lang="en-US" dirty="0"/>
              <a:t> </a:t>
            </a:r>
            <a:r>
              <a:rPr lang="en-US" dirty="0" err="1"/>
              <a:t>tên</a:t>
            </a:r>
            <a:r>
              <a:rPr lang="en-US" dirty="0"/>
              <a:t> </a:t>
            </a:r>
            <a:r>
              <a:rPr lang="en-US" dirty="0" err="1"/>
              <a:t>vai</a:t>
            </a:r>
            <a:r>
              <a:rPr lang="en-US" dirty="0"/>
              <a:t> </a:t>
            </a:r>
            <a:r>
              <a:rPr lang="en-US" dirty="0" err="1"/>
              <a:t>trò</a:t>
            </a:r>
            <a:r>
              <a:rPr lang="en-US" dirty="0"/>
              <a:t> </a:t>
            </a:r>
            <a:r>
              <a:rPr lang="en-US" dirty="0" err="1"/>
              <a:t>chỉ</a:t>
            </a:r>
            <a:r>
              <a:rPr lang="en-US" dirty="0"/>
              <a:t> </a:t>
            </a:r>
            <a:r>
              <a:rPr lang="en-US" dirty="0" err="1"/>
              <a:t>chứa</a:t>
            </a:r>
            <a:r>
              <a:rPr lang="en-US" dirty="0"/>
              <a:t> </a:t>
            </a:r>
            <a:r>
              <a:rPr lang="en-US" dirty="0" err="1"/>
              <a:t>các</a:t>
            </a:r>
            <a:r>
              <a:rPr lang="en-US" dirty="0"/>
              <a:t> </a:t>
            </a:r>
            <a:r>
              <a:rPr lang="en-US" dirty="0" err="1"/>
              <a:t>ký</a:t>
            </a:r>
            <a:r>
              <a:rPr lang="en-US" dirty="0"/>
              <a:t> </a:t>
            </a:r>
            <a:r>
              <a:rPr lang="en-US" dirty="0" err="1"/>
              <a:t>tự</a:t>
            </a:r>
            <a:r>
              <a:rPr lang="en-US" dirty="0"/>
              <a:t> </a:t>
            </a:r>
            <a:r>
              <a:rPr lang="en-US" dirty="0" err="1"/>
              <a:t>nhiều</a:t>
            </a:r>
            <a:r>
              <a:rPr lang="en-US" dirty="0"/>
              <a:t> byte, </a:t>
            </a:r>
            <a:r>
              <a:rPr lang="en-US" dirty="0" err="1"/>
              <a:t>thì</a:t>
            </a:r>
            <a:r>
              <a:rPr lang="en-US" dirty="0"/>
              <a:t> </a:t>
            </a:r>
            <a:r>
              <a:rPr lang="en-US" dirty="0" err="1"/>
              <a:t>tên</a:t>
            </a:r>
            <a:r>
              <a:rPr lang="en-US" dirty="0"/>
              <a:t> </a:t>
            </a:r>
            <a:r>
              <a:rPr lang="en-US" dirty="0" err="1"/>
              <a:t>vai</a:t>
            </a:r>
            <a:r>
              <a:rPr lang="en-US" dirty="0"/>
              <a:t> </a:t>
            </a:r>
            <a:r>
              <a:rPr lang="en-US" dirty="0" err="1"/>
              <a:t>trò</a:t>
            </a:r>
            <a:r>
              <a:rPr lang="en-US" dirty="0"/>
              <a:t> </a:t>
            </a:r>
            <a:r>
              <a:rPr lang="en-US" dirty="0" err="1"/>
              <a:t>mã</a:t>
            </a:r>
            <a:r>
              <a:rPr lang="en-US" dirty="0"/>
              <a:t> </a:t>
            </a:r>
            <a:r>
              <a:rPr lang="en-US" dirty="0" err="1"/>
              <a:t>hóa</a:t>
            </a:r>
            <a:r>
              <a:rPr lang="en-US" dirty="0"/>
              <a:t> </a:t>
            </a:r>
            <a:r>
              <a:rPr lang="en-US" dirty="0" err="1"/>
              <a:t>và</a:t>
            </a:r>
            <a:r>
              <a:rPr lang="en-US" dirty="0"/>
              <a:t> </a:t>
            </a:r>
            <a:r>
              <a:rPr lang="en-US" dirty="0" err="1"/>
              <a:t>kết</a:t>
            </a:r>
            <a:r>
              <a:rPr lang="en-US" dirty="0"/>
              <a:t> </a:t>
            </a:r>
            <a:r>
              <a:rPr lang="en-US" dirty="0" err="1"/>
              <a:t>hợp</a:t>
            </a:r>
            <a:r>
              <a:rPr lang="en-US" dirty="0"/>
              <a:t> </a:t>
            </a:r>
            <a:r>
              <a:rPr lang="en-US" dirty="0" err="1"/>
              <a:t>mật</a:t>
            </a:r>
            <a:r>
              <a:rPr lang="en-US" dirty="0"/>
              <a:t> </a:t>
            </a:r>
            <a:r>
              <a:rPr lang="en-US" dirty="0" err="1"/>
              <a:t>khẩu</a:t>
            </a:r>
            <a:r>
              <a:rPr lang="en-US" dirty="0"/>
              <a:t> </a:t>
            </a:r>
            <a:r>
              <a:rPr lang="en-US" dirty="0" err="1"/>
              <a:t>sẽ</a:t>
            </a:r>
            <a:r>
              <a:rPr lang="en-US" dirty="0"/>
              <a:t> </a:t>
            </a:r>
            <a:r>
              <a:rPr lang="en-US" dirty="0" err="1"/>
              <a:t>kém</a:t>
            </a:r>
            <a:r>
              <a:rPr lang="en-US" dirty="0"/>
              <a:t> an </a:t>
            </a:r>
            <a:r>
              <a:rPr lang="en-US" dirty="0" err="1"/>
              <a:t>toàn</a:t>
            </a:r>
            <a:r>
              <a:rPr lang="en-US" dirty="0"/>
              <a:t> </a:t>
            </a:r>
            <a:r>
              <a:rPr lang="en-US" dirty="0" err="1"/>
              <a:t>hơn</a:t>
            </a:r>
            <a:r>
              <a:rPr lang="en-US" dirty="0"/>
              <a:t> </a:t>
            </a:r>
            <a:r>
              <a:rPr lang="en-US" dirty="0" err="1"/>
              <a:t>đáng</a:t>
            </a:r>
            <a:r>
              <a:rPr lang="en-US" dirty="0"/>
              <a:t> </a:t>
            </a:r>
            <a:r>
              <a:rPr lang="en-US" dirty="0" err="1"/>
              <a:t>kể</a:t>
            </a:r>
            <a:r>
              <a:rPr lang="en-US" dirty="0"/>
              <a:t>.</a:t>
            </a:r>
          </a:p>
        </p:txBody>
      </p:sp>
    </p:spTree>
    <p:extLst>
      <p:ext uri="{BB962C8B-B14F-4D97-AF65-F5344CB8AC3E}">
        <p14:creationId xmlns:p14="http://schemas.microsoft.com/office/powerpoint/2010/main" val="383838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fontScale="92500" lnSpcReduction="1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dirty="0"/>
              <a:t>CREATE ROLE clerk IDENTIFIED BY </a:t>
            </a:r>
            <a:r>
              <a:rPr lang="en-US" i="1" dirty="0"/>
              <a:t>password</a:t>
            </a:r>
            <a:r>
              <a:rPr lang="en-US" dirty="0"/>
              <a:t>;</a:t>
            </a:r>
          </a:p>
          <a:p>
            <a:pPr marL="0" indent="0">
              <a:buNone/>
            </a:pPr>
            <a:r>
              <a:rPr lang="en-US" dirty="0" err="1"/>
              <a:t>Bạn</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mệnh</a:t>
            </a:r>
            <a:r>
              <a:rPr lang="en-US" dirty="0"/>
              <a:t> </a:t>
            </a:r>
            <a:r>
              <a:rPr lang="en-US" dirty="0" err="1"/>
              <a:t>đề</a:t>
            </a:r>
            <a:r>
              <a:rPr lang="en-US" dirty="0"/>
              <a:t> IDENTIFIED BY </a:t>
            </a:r>
            <a:r>
              <a:rPr lang="en-US" dirty="0" err="1"/>
              <a:t>để</a:t>
            </a:r>
            <a:r>
              <a:rPr lang="en-US" dirty="0"/>
              <a:t> </a:t>
            </a:r>
            <a:r>
              <a:rPr lang="en-US" dirty="0" err="1"/>
              <a:t>cho</a:t>
            </a:r>
            <a:r>
              <a:rPr lang="en-US" dirty="0"/>
              <a:t> </a:t>
            </a:r>
            <a:r>
              <a:rPr lang="en-US" dirty="0" err="1"/>
              <a:t>phép</a:t>
            </a:r>
            <a:r>
              <a:rPr lang="en-US" dirty="0"/>
              <a:t> </a:t>
            </a:r>
            <a:r>
              <a:rPr lang="en-US" dirty="0" err="1"/>
              <a:t>vai</a:t>
            </a:r>
            <a:r>
              <a:rPr lang="en-US" dirty="0"/>
              <a:t> </a:t>
            </a:r>
            <a:r>
              <a:rPr lang="en-US" dirty="0" err="1"/>
              <a:t>trò</a:t>
            </a:r>
            <a:r>
              <a:rPr lang="en-US" dirty="0"/>
              <a:t> </a:t>
            </a:r>
            <a:r>
              <a:rPr lang="en-US" dirty="0" err="1"/>
              <a:t>có</a:t>
            </a:r>
            <a:r>
              <a:rPr lang="en-US" dirty="0"/>
              <a:t> </a:t>
            </a:r>
            <a:r>
              <a:rPr lang="en-US" dirty="0" err="1"/>
              <a:t>mật</a:t>
            </a:r>
            <a:r>
              <a:rPr lang="en-US" dirty="0"/>
              <a:t> </a:t>
            </a:r>
            <a:r>
              <a:rPr lang="en-US" dirty="0" err="1"/>
              <a:t>khẩu</a:t>
            </a:r>
            <a:r>
              <a:rPr lang="en-US" dirty="0"/>
              <a:t>. </a:t>
            </a:r>
            <a:r>
              <a:rPr lang="en-US" dirty="0" err="1"/>
              <a:t>Mệnh</a:t>
            </a:r>
            <a:r>
              <a:rPr lang="en-US" dirty="0"/>
              <a:t> </a:t>
            </a:r>
            <a:r>
              <a:rPr lang="en-US" dirty="0" err="1"/>
              <a:t>đề</a:t>
            </a:r>
            <a:r>
              <a:rPr lang="en-US" dirty="0"/>
              <a:t> IDENTIFIED BY </a:t>
            </a:r>
            <a:r>
              <a:rPr lang="en-US" dirty="0" err="1"/>
              <a:t>của</a:t>
            </a:r>
            <a:r>
              <a:rPr lang="en-US" dirty="0"/>
              <a:t> </a:t>
            </a:r>
            <a:r>
              <a:rPr lang="en-US" dirty="0" err="1"/>
              <a:t>câu</a:t>
            </a:r>
            <a:r>
              <a:rPr lang="en-US" dirty="0"/>
              <a:t> </a:t>
            </a:r>
            <a:r>
              <a:rPr lang="en-US" dirty="0" err="1"/>
              <a:t>lệnh</a:t>
            </a:r>
            <a:r>
              <a:rPr lang="en-US" dirty="0"/>
              <a:t> CREATE ROLE </a:t>
            </a:r>
            <a:r>
              <a:rPr lang="en-US" dirty="0" err="1"/>
              <a:t>chỉ</a:t>
            </a:r>
            <a:r>
              <a:rPr lang="en-US" dirty="0"/>
              <a:t> </a:t>
            </a:r>
            <a:r>
              <a:rPr lang="en-US" dirty="0" err="1"/>
              <a:t>rõ</a:t>
            </a:r>
            <a:r>
              <a:rPr lang="en-US" dirty="0"/>
              <a:t> </a:t>
            </a:r>
            <a:r>
              <a:rPr lang="en-US" dirty="0" err="1"/>
              <a:t>cách</a:t>
            </a:r>
            <a:r>
              <a:rPr lang="en-US" dirty="0"/>
              <a:t> </a:t>
            </a:r>
            <a:r>
              <a:rPr lang="en-US" dirty="0" err="1"/>
              <a:t>người</a:t>
            </a:r>
            <a:r>
              <a:rPr lang="en-US" dirty="0"/>
              <a:t> </a:t>
            </a:r>
            <a:r>
              <a:rPr lang="en-US" dirty="0" err="1"/>
              <a:t>dùng</a:t>
            </a:r>
            <a:r>
              <a:rPr lang="en-US" dirty="0"/>
              <a:t> </a:t>
            </a:r>
            <a:r>
              <a:rPr lang="en-US" dirty="0" err="1"/>
              <a:t>phải</a:t>
            </a:r>
            <a:r>
              <a:rPr lang="en-US" dirty="0"/>
              <a:t> </a:t>
            </a:r>
            <a:r>
              <a:rPr lang="en-US" dirty="0" err="1"/>
              <a:t>được</a:t>
            </a:r>
            <a:r>
              <a:rPr lang="en-US" dirty="0"/>
              <a:t> </a:t>
            </a:r>
            <a:r>
              <a:rPr lang="en-US" dirty="0" err="1"/>
              <a:t>ủy</a:t>
            </a:r>
            <a:r>
              <a:rPr lang="en-US" dirty="0"/>
              <a:t> </a:t>
            </a:r>
            <a:r>
              <a:rPr lang="en-US" dirty="0" err="1"/>
              <a:t>quyền</a:t>
            </a:r>
            <a:r>
              <a:rPr lang="en-US" dirty="0"/>
              <a:t> </a:t>
            </a:r>
            <a:r>
              <a:rPr lang="en-US" dirty="0" err="1"/>
              <a:t>trước</a:t>
            </a:r>
            <a:r>
              <a:rPr lang="en-US" dirty="0"/>
              <a:t> </a:t>
            </a:r>
            <a:r>
              <a:rPr lang="en-US" dirty="0" err="1"/>
              <a:t>khi</a:t>
            </a:r>
            <a:r>
              <a:rPr lang="en-US" dirty="0"/>
              <a:t> </a:t>
            </a:r>
            <a:r>
              <a:rPr lang="en-US" dirty="0" err="1"/>
              <a:t>vai</a:t>
            </a:r>
            <a:r>
              <a:rPr lang="en-US" dirty="0"/>
              <a:t> </a:t>
            </a:r>
            <a:r>
              <a:rPr lang="en-US" dirty="0" err="1"/>
              <a:t>trò</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kích</a:t>
            </a:r>
            <a:r>
              <a:rPr lang="en-US" dirty="0"/>
              <a:t> </a:t>
            </a:r>
            <a:r>
              <a:rPr lang="en-US" dirty="0" err="1"/>
              <a:t>hoạt</a:t>
            </a:r>
            <a:r>
              <a:rPr lang="en-US" dirty="0"/>
              <a:t> </a:t>
            </a:r>
            <a:r>
              <a:rPr lang="en-US" dirty="0" err="1"/>
              <a:t>để</a:t>
            </a:r>
            <a:r>
              <a:rPr lang="en-US" dirty="0"/>
              <a:t> </a:t>
            </a:r>
            <a:r>
              <a:rPr lang="en-US" dirty="0" err="1"/>
              <a:t>sử</a:t>
            </a:r>
            <a:r>
              <a:rPr lang="en-US" dirty="0"/>
              <a:t> </a:t>
            </a:r>
            <a:r>
              <a:rPr lang="en-US" dirty="0" err="1"/>
              <a:t>dụng</a:t>
            </a:r>
            <a:r>
              <a:rPr lang="en-US" dirty="0"/>
              <a:t> </a:t>
            </a:r>
            <a:r>
              <a:rPr lang="en-US" dirty="0" err="1"/>
              <a:t>bởi</a:t>
            </a:r>
            <a:r>
              <a:rPr lang="en-US" dirty="0"/>
              <a:t> </a:t>
            </a:r>
            <a:r>
              <a:rPr lang="en-US" dirty="0" err="1"/>
              <a:t>một</a:t>
            </a:r>
            <a:r>
              <a:rPr lang="en-US" dirty="0"/>
              <a:t> </a:t>
            </a:r>
            <a:r>
              <a:rPr lang="en-US" dirty="0" err="1"/>
              <a:t>người</a:t>
            </a:r>
            <a:r>
              <a:rPr lang="en-US" dirty="0"/>
              <a:t> </a:t>
            </a:r>
            <a:r>
              <a:rPr lang="en-US" dirty="0" err="1"/>
              <a:t>dùng</a:t>
            </a:r>
            <a:r>
              <a:rPr lang="en-US" dirty="0"/>
              <a:t> </a:t>
            </a:r>
            <a:r>
              <a:rPr lang="en-US" dirty="0" err="1"/>
              <a:t>cụ</a:t>
            </a:r>
            <a:r>
              <a:rPr lang="en-US" dirty="0"/>
              <a:t> </a:t>
            </a:r>
            <a:r>
              <a:rPr lang="en-US" dirty="0" err="1"/>
              <a:t>thể</a:t>
            </a:r>
            <a:r>
              <a:rPr lang="en-US" dirty="0"/>
              <a:t> </a:t>
            </a:r>
            <a:r>
              <a:rPr lang="en-US" dirty="0" err="1"/>
              <a:t>mà</a:t>
            </a:r>
            <a:r>
              <a:rPr lang="en-US" dirty="0"/>
              <a:t> </a:t>
            </a:r>
            <a:r>
              <a:rPr lang="en-US" dirty="0" err="1"/>
              <a:t>nó</a:t>
            </a:r>
            <a:r>
              <a:rPr lang="en-US" dirty="0"/>
              <a:t> </a:t>
            </a:r>
            <a:r>
              <a:rPr lang="en-US" dirty="0" err="1"/>
              <a:t>đã</a:t>
            </a:r>
            <a:r>
              <a:rPr lang="en-US" dirty="0"/>
              <a:t> </a:t>
            </a:r>
            <a:r>
              <a:rPr lang="en-US" dirty="0" err="1"/>
              <a:t>được</a:t>
            </a:r>
            <a:r>
              <a:rPr lang="en-US" dirty="0"/>
              <a:t> </a:t>
            </a:r>
            <a:r>
              <a:rPr lang="en-US" dirty="0" err="1"/>
              <a:t>cấp</a:t>
            </a:r>
            <a:r>
              <a:rPr lang="en-US" dirty="0"/>
              <a:t>. </a:t>
            </a:r>
            <a:r>
              <a:rPr lang="en-US" dirty="0" err="1"/>
              <a:t>Nếu</a:t>
            </a:r>
            <a:r>
              <a:rPr lang="en-US" dirty="0"/>
              <a:t> </a:t>
            </a:r>
            <a:r>
              <a:rPr lang="en-US" dirty="0" err="1"/>
              <a:t>bạn</a:t>
            </a:r>
            <a:r>
              <a:rPr lang="en-US" dirty="0"/>
              <a:t> </a:t>
            </a:r>
            <a:r>
              <a:rPr lang="en-US" dirty="0" err="1"/>
              <a:t>không</a:t>
            </a:r>
            <a:r>
              <a:rPr lang="en-US" dirty="0"/>
              <a:t> </a:t>
            </a:r>
            <a:r>
              <a:rPr lang="en-US" dirty="0" err="1"/>
              <a:t>chỉ</a:t>
            </a:r>
            <a:r>
              <a:rPr lang="en-US" dirty="0"/>
              <a:t> </a:t>
            </a:r>
            <a:r>
              <a:rPr lang="en-US" dirty="0" err="1"/>
              <a:t>định</a:t>
            </a:r>
            <a:r>
              <a:rPr lang="en-US" dirty="0"/>
              <a:t> </a:t>
            </a:r>
            <a:r>
              <a:rPr lang="en-US" dirty="0" err="1"/>
              <a:t>mệnh</a:t>
            </a:r>
            <a:r>
              <a:rPr lang="en-US" dirty="0"/>
              <a:t> </a:t>
            </a:r>
            <a:r>
              <a:rPr lang="en-US" dirty="0" err="1"/>
              <a:t>đề</a:t>
            </a:r>
            <a:r>
              <a:rPr lang="en-US" dirty="0"/>
              <a:t> </a:t>
            </a:r>
            <a:r>
              <a:rPr lang="en-US" dirty="0" err="1"/>
              <a:t>này</a:t>
            </a:r>
            <a:r>
              <a:rPr lang="en-US" dirty="0"/>
              <a:t>, </a:t>
            </a:r>
            <a:r>
              <a:rPr lang="en-US" dirty="0" err="1"/>
              <a:t>hoặc</a:t>
            </a:r>
            <a:r>
              <a:rPr lang="en-US" dirty="0"/>
              <a:t> </a:t>
            </a:r>
            <a:r>
              <a:rPr lang="en-US" dirty="0" err="1"/>
              <a:t>nếu</a:t>
            </a:r>
            <a:r>
              <a:rPr lang="en-US" dirty="0"/>
              <a:t> </a:t>
            </a:r>
            <a:r>
              <a:rPr lang="en-US" dirty="0" err="1"/>
              <a:t>bạn</a:t>
            </a:r>
            <a:r>
              <a:rPr lang="en-US" dirty="0"/>
              <a:t> </a:t>
            </a:r>
            <a:r>
              <a:rPr lang="en-US" dirty="0" err="1"/>
              <a:t>chỉ</a:t>
            </a:r>
            <a:r>
              <a:rPr lang="en-US" dirty="0"/>
              <a:t> </a:t>
            </a:r>
            <a:r>
              <a:rPr lang="en-US" dirty="0" err="1"/>
              <a:t>định</a:t>
            </a:r>
            <a:r>
              <a:rPr lang="en-US" dirty="0"/>
              <a:t> NOT IDENTIFIED </a:t>
            </a:r>
            <a:r>
              <a:rPr lang="en-US" dirty="0" err="1"/>
              <a:t>thì</a:t>
            </a:r>
            <a:r>
              <a:rPr lang="en-US" dirty="0"/>
              <a:t> </a:t>
            </a:r>
            <a:r>
              <a:rPr lang="en-US" dirty="0" err="1"/>
              <a:t>không</a:t>
            </a:r>
            <a:r>
              <a:rPr lang="en-US" dirty="0"/>
              <a:t> </a:t>
            </a:r>
            <a:r>
              <a:rPr lang="en-US" dirty="0" err="1"/>
              <a:t>cần</a:t>
            </a:r>
            <a:r>
              <a:rPr lang="en-US" dirty="0"/>
              <a:t> </a:t>
            </a:r>
            <a:r>
              <a:rPr lang="en-US" dirty="0" err="1"/>
              <a:t>ủy</a:t>
            </a:r>
            <a:r>
              <a:rPr lang="en-US" dirty="0"/>
              <a:t> </a:t>
            </a:r>
            <a:r>
              <a:rPr lang="en-US" dirty="0" err="1"/>
              <a:t>quyền</a:t>
            </a:r>
            <a:r>
              <a:rPr lang="en-US" dirty="0"/>
              <a:t> </a:t>
            </a:r>
            <a:r>
              <a:rPr lang="en-US" dirty="0" err="1"/>
              <a:t>khi</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kích</a:t>
            </a:r>
            <a:r>
              <a:rPr lang="en-US" dirty="0"/>
              <a:t> </a:t>
            </a:r>
            <a:r>
              <a:rPr lang="en-US" dirty="0" err="1"/>
              <a:t>hoạt</a:t>
            </a:r>
            <a:r>
              <a:rPr lang="en-US" dirty="0"/>
              <a:t>. </a:t>
            </a:r>
            <a:r>
              <a:rPr lang="en-US" dirty="0" err="1"/>
              <a:t>Vai</a:t>
            </a:r>
            <a:r>
              <a:rPr lang="en-US" dirty="0"/>
              <a:t> </a:t>
            </a:r>
            <a:r>
              <a:rPr lang="en-US" dirty="0" err="1"/>
              <a:t>trò</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chỉ</a:t>
            </a:r>
            <a:r>
              <a:rPr lang="en-US" dirty="0"/>
              <a:t> </a:t>
            </a:r>
            <a:r>
              <a:rPr lang="en-US" dirty="0" err="1"/>
              <a:t>định</a:t>
            </a:r>
            <a:r>
              <a:rPr lang="en-US" dirty="0"/>
              <a:t> </a:t>
            </a:r>
            <a:r>
              <a:rPr lang="en-US" dirty="0" err="1"/>
              <a:t>để</a:t>
            </a:r>
            <a:r>
              <a:rPr lang="en-US" dirty="0"/>
              <a:t> </a:t>
            </a:r>
            <a:r>
              <a:rPr lang="en-US" dirty="0" err="1"/>
              <a:t>được</a:t>
            </a:r>
            <a:r>
              <a:rPr lang="en-US" dirty="0"/>
              <a:t> </a:t>
            </a:r>
            <a:r>
              <a:rPr lang="en-US" dirty="0" err="1"/>
              <a:t>ủy</a:t>
            </a:r>
            <a:r>
              <a:rPr lang="en-US" dirty="0"/>
              <a:t> </a:t>
            </a:r>
            <a:r>
              <a:rPr lang="en-US" dirty="0" err="1"/>
              <a:t>quyền</a:t>
            </a:r>
            <a:r>
              <a:rPr lang="en-US" dirty="0"/>
              <a:t> </a:t>
            </a:r>
            <a:r>
              <a:rPr lang="en-US" dirty="0" err="1"/>
              <a:t>bởi</a:t>
            </a:r>
            <a:r>
              <a:rPr lang="en-US" dirty="0"/>
              <a:t> </a:t>
            </a:r>
            <a:r>
              <a:rPr lang="en-US" dirty="0" err="1"/>
              <a:t>những</a:t>
            </a:r>
            <a:r>
              <a:rPr lang="en-US" dirty="0"/>
              <a:t> </a:t>
            </a:r>
            <a:r>
              <a:rPr lang="en-US" dirty="0" err="1"/>
              <a:t>điều</a:t>
            </a:r>
            <a:r>
              <a:rPr lang="en-US" dirty="0"/>
              <a:t> </a:t>
            </a:r>
            <a:r>
              <a:rPr lang="en-US" dirty="0" err="1"/>
              <a:t>sau</a:t>
            </a:r>
            <a:r>
              <a:rPr lang="en-US" dirty="0"/>
              <a:t> </a:t>
            </a:r>
            <a:r>
              <a:rPr lang="en-US" dirty="0" err="1"/>
              <a:t>đây</a:t>
            </a:r>
            <a:r>
              <a:rPr lang="en-US" dirty="0" smtClean="0"/>
              <a:t>:</a:t>
            </a:r>
          </a:p>
          <a:p>
            <a:pPr lvl="1"/>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sử</a:t>
            </a:r>
            <a:r>
              <a:rPr lang="en-US" dirty="0"/>
              <a:t> </a:t>
            </a:r>
            <a:r>
              <a:rPr lang="en-US" dirty="0" err="1"/>
              <a:t>dụng</a:t>
            </a:r>
            <a:r>
              <a:rPr lang="en-US" dirty="0"/>
              <a:t> </a:t>
            </a:r>
            <a:r>
              <a:rPr lang="en-US" dirty="0" err="1"/>
              <a:t>mật</a:t>
            </a:r>
            <a:r>
              <a:rPr lang="en-US" dirty="0"/>
              <a:t> </a:t>
            </a:r>
            <a:r>
              <a:rPr lang="en-US" dirty="0" err="1"/>
              <a:t>khẩu</a:t>
            </a:r>
            <a:endParaRPr lang="en-US" dirty="0"/>
          </a:p>
          <a:p>
            <a:pPr lvl="1"/>
            <a:r>
              <a:rPr lang="en-US" dirty="0" err="1"/>
              <a:t>Ứng</a:t>
            </a:r>
            <a:r>
              <a:rPr lang="en-US" dirty="0"/>
              <a:t> </a:t>
            </a:r>
            <a:r>
              <a:rPr lang="en-US" dirty="0" err="1"/>
              <a:t>dụng</a:t>
            </a:r>
            <a:r>
              <a:rPr lang="en-US" dirty="0"/>
              <a:t> </a:t>
            </a:r>
            <a:r>
              <a:rPr lang="en-US" dirty="0" err="1"/>
              <a:t>sử</a:t>
            </a:r>
            <a:r>
              <a:rPr lang="en-US" dirty="0"/>
              <a:t> </a:t>
            </a:r>
            <a:r>
              <a:rPr lang="en-US" dirty="0" err="1"/>
              <a:t>dụng</a:t>
            </a:r>
            <a:r>
              <a:rPr lang="en-US" dirty="0"/>
              <a:t> </a:t>
            </a:r>
            <a:r>
              <a:rPr lang="en-US" dirty="0" err="1"/>
              <a:t>gói</a:t>
            </a:r>
            <a:r>
              <a:rPr lang="en-US" dirty="0"/>
              <a:t> </a:t>
            </a:r>
            <a:r>
              <a:rPr lang="en-US" dirty="0" err="1"/>
              <a:t>đã</a:t>
            </a:r>
            <a:r>
              <a:rPr lang="en-US" dirty="0"/>
              <a:t> </a:t>
            </a:r>
            <a:r>
              <a:rPr lang="en-US" dirty="0" err="1"/>
              <a:t>chỉ</a:t>
            </a:r>
            <a:r>
              <a:rPr lang="en-US" dirty="0"/>
              <a:t> </a:t>
            </a:r>
            <a:r>
              <a:rPr lang="en-US" dirty="0" err="1"/>
              <a:t>định</a:t>
            </a:r>
            <a:endParaRPr lang="en-US" dirty="0"/>
          </a:p>
          <a:p>
            <a:pPr lvl="1"/>
            <a:r>
              <a:rPr lang="en-US" dirty="0" err="1"/>
              <a:t>Bên</a:t>
            </a:r>
            <a:r>
              <a:rPr lang="en-US" dirty="0"/>
              <a:t> </a:t>
            </a:r>
            <a:r>
              <a:rPr lang="en-US" dirty="0" err="1"/>
              <a:t>ngoài</a:t>
            </a:r>
            <a:r>
              <a:rPr lang="en-US" dirty="0"/>
              <a:t> </a:t>
            </a:r>
            <a:r>
              <a:rPr lang="en-US" dirty="0" err="1"/>
              <a:t>bởi</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mạng</a:t>
            </a:r>
            <a:r>
              <a:rPr lang="en-US" dirty="0"/>
              <a:t> </a:t>
            </a:r>
            <a:r>
              <a:rPr lang="en-US" dirty="0" err="1"/>
              <a:t>hoặc</a:t>
            </a:r>
            <a:r>
              <a:rPr lang="en-US" dirty="0"/>
              <a:t> </a:t>
            </a:r>
            <a:r>
              <a:rPr lang="en-US" dirty="0" err="1"/>
              <a:t>nguồn</a:t>
            </a:r>
            <a:r>
              <a:rPr lang="en-US" dirty="0"/>
              <a:t> </a:t>
            </a:r>
            <a:r>
              <a:rPr lang="en-US" dirty="0" err="1"/>
              <a:t>bên</a:t>
            </a:r>
            <a:r>
              <a:rPr lang="en-US" dirty="0"/>
              <a:t> </a:t>
            </a:r>
            <a:r>
              <a:rPr lang="en-US" dirty="0" err="1"/>
              <a:t>ngoài</a:t>
            </a:r>
            <a:r>
              <a:rPr lang="en-US" dirty="0"/>
              <a:t> </a:t>
            </a:r>
            <a:r>
              <a:rPr lang="en-US" dirty="0" err="1"/>
              <a:t>khác</a:t>
            </a:r>
            <a:endParaRPr lang="en-US" dirty="0"/>
          </a:p>
          <a:p>
            <a:pPr lvl="1"/>
            <a:r>
              <a:rPr lang="en-US" dirty="0" err="1"/>
              <a:t>Toàn</a:t>
            </a:r>
            <a:r>
              <a:rPr lang="en-US" dirty="0"/>
              <a:t> </a:t>
            </a:r>
            <a:r>
              <a:rPr lang="en-US" dirty="0" err="1"/>
              <a:t>cầu</a:t>
            </a:r>
            <a:r>
              <a:rPr lang="en-US" dirty="0"/>
              <a:t> </a:t>
            </a:r>
            <a:r>
              <a:rPr lang="en-US" dirty="0" err="1"/>
              <a:t>bởi</a:t>
            </a:r>
            <a:r>
              <a:rPr lang="en-US" dirty="0"/>
              <a:t> </a:t>
            </a:r>
            <a:r>
              <a:rPr lang="en-US" dirty="0" err="1"/>
              <a:t>dịch</a:t>
            </a:r>
            <a:r>
              <a:rPr lang="en-US" dirty="0"/>
              <a:t> </a:t>
            </a:r>
            <a:r>
              <a:rPr lang="en-US" dirty="0" err="1"/>
              <a:t>vụ</a:t>
            </a:r>
            <a:r>
              <a:rPr lang="en-US" dirty="0"/>
              <a:t> </a:t>
            </a:r>
            <a:r>
              <a:rPr lang="en-US" dirty="0" err="1"/>
              <a:t>thư</a:t>
            </a:r>
            <a:r>
              <a:rPr lang="en-US" dirty="0"/>
              <a:t> </a:t>
            </a:r>
            <a:r>
              <a:rPr lang="en-US" dirty="0" err="1"/>
              <a:t>mục</a:t>
            </a:r>
            <a:r>
              <a:rPr lang="en-US" dirty="0"/>
              <a:t> </a:t>
            </a:r>
            <a:r>
              <a:rPr lang="en-US" dirty="0" err="1"/>
              <a:t>doanh</a:t>
            </a:r>
            <a:r>
              <a:rPr lang="en-US" dirty="0"/>
              <a:t> </a:t>
            </a:r>
            <a:r>
              <a:rPr lang="en-US" dirty="0" err="1"/>
              <a:t>nghiệp</a:t>
            </a:r>
            <a:endParaRPr lang="en-US" dirty="0"/>
          </a:p>
          <a:p>
            <a:pPr marL="0" indent="0">
              <a:buNone/>
            </a:pPr>
            <a:r>
              <a:rPr lang="en-US" dirty="0" err="1" smtClean="0"/>
              <a:t>Để</a:t>
            </a:r>
            <a:r>
              <a:rPr lang="en-US" dirty="0" smtClean="0"/>
              <a:t> </a:t>
            </a:r>
            <a:r>
              <a:rPr lang="en-US" dirty="0" err="1" smtClean="0"/>
              <a:t>thay</a:t>
            </a:r>
            <a:r>
              <a:rPr lang="en-US" dirty="0" smtClean="0"/>
              <a:t> </a:t>
            </a:r>
            <a:r>
              <a:rPr lang="en-US" dirty="0" err="1" smtClean="0"/>
              <a:t>thế</a:t>
            </a:r>
            <a:r>
              <a:rPr lang="en-US" dirty="0" smtClean="0"/>
              <a:t> </a:t>
            </a:r>
            <a:r>
              <a:rPr lang="en-US" dirty="0" err="1" smtClean="0"/>
              <a:t>việc</a:t>
            </a:r>
            <a:r>
              <a:rPr lang="en-US" dirty="0" smtClean="0"/>
              <a:t> </a:t>
            </a:r>
            <a:r>
              <a:rPr lang="en-US" dirty="0" err="1" smtClean="0"/>
              <a:t>tạo</a:t>
            </a:r>
            <a:r>
              <a:rPr lang="en-US" dirty="0" smtClean="0"/>
              <a:t> </a:t>
            </a:r>
            <a:r>
              <a:rPr lang="en-US" dirty="0" err="1" smtClean="0"/>
              <a:t>vai</a:t>
            </a:r>
            <a:r>
              <a:rPr lang="en-US" dirty="0" smtClean="0"/>
              <a:t> </a:t>
            </a:r>
            <a:r>
              <a:rPr lang="en-US" dirty="0" err="1" smtClean="0"/>
              <a:t>trò</a:t>
            </a:r>
            <a:r>
              <a:rPr lang="en-US" dirty="0" smtClean="0"/>
              <a:t> </a:t>
            </a:r>
            <a:r>
              <a:rPr lang="en-US" dirty="0" err="1" smtClean="0"/>
              <a:t>được</a:t>
            </a:r>
            <a:r>
              <a:rPr lang="en-US" dirty="0" smtClean="0"/>
              <a:t> </a:t>
            </a:r>
            <a:r>
              <a:rPr lang="en-US" dirty="0" err="1" smtClean="0"/>
              <a:t>bảo</a:t>
            </a:r>
            <a:r>
              <a:rPr lang="en-US" dirty="0" smtClean="0"/>
              <a:t> </a:t>
            </a:r>
            <a:r>
              <a:rPr lang="en-US" dirty="0" err="1" smtClean="0"/>
              <a:t>vệ</a:t>
            </a:r>
            <a:r>
              <a:rPr lang="en-US" dirty="0" smtClean="0"/>
              <a:t> </a:t>
            </a:r>
            <a:r>
              <a:rPr lang="en-US" dirty="0" err="1" smtClean="0"/>
              <a:t>bằng</a:t>
            </a:r>
            <a:r>
              <a:rPr lang="en-US" dirty="0" smtClean="0"/>
              <a:t> </a:t>
            </a:r>
            <a:r>
              <a:rPr lang="en-US" dirty="0" err="1" smtClean="0"/>
              <a:t>mật</a:t>
            </a:r>
            <a:r>
              <a:rPr lang="en-US" dirty="0" smtClean="0"/>
              <a:t> </a:t>
            </a:r>
            <a:r>
              <a:rPr lang="en-US" dirty="0" err="1" smtClean="0"/>
              <a:t>khẩu</a:t>
            </a:r>
            <a:r>
              <a:rPr lang="en-US" dirty="0" smtClean="0"/>
              <a:t>, Oracle </a:t>
            </a:r>
            <a:r>
              <a:rPr lang="en-US" dirty="0" err="1" smtClean="0"/>
              <a:t>khuyên</a:t>
            </a:r>
            <a:r>
              <a:rPr lang="en-US" dirty="0" smtClean="0"/>
              <a:t> </a:t>
            </a:r>
            <a:r>
              <a:rPr lang="en-US" dirty="0" err="1" smtClean="0"/>
              <a:t>bạn</a:t>
            </a:r>
            <a:r>
              <a:rPr lang="en-US" dirty="0" smtClean="0"/>
              <a:t> </a:t>
            </a:r>
            <a:r>
              <a:rPr lang="en-US" dirty="0" err="1" smtClean="0"/>
              <a:t>nên</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vai</a:t>
            </a:r>
            <a:r>
              <a:rPr lang="en-US" dirty="0" smtClean="0"/>
              <a:t> </a:t>
            </a:r>
            <a:r>
              <a:rPr lang="en-US" dirty="0" err="1" smtClean="0"/>
              <a:t>trò</a:t>
            </a:r>
            <a:r>
              <a:rPr lang="en-US" dirty="0" smtClean="0"/>
              <a:t> </a:t>
            </a:r>
            <a:r>
              <a:rPr lang="en-US" dirty="0" err="1" smtClean="0"/>
              <a:t>ứng</a:t>
            </a:r>
            <a:r>
              <a:rPr lang="en-US" dirty="0" smtClean="0"/>
              <a:t> </a:t>
            </a:r>
            <a:r>
              <a:rPr lang="en-US" dirty="0" err="1" smtClean="0"/>
              <a:t>dụng</a:t>
            </a:r>
            <a:r>
              <a:rPr lang="en-US" dirty="0" smtClean="0"/>
              <a:t> an </a:t>
            </a:r>
            <a:r>
              <a:rPr lang="en-US" dirty="0" err="1" smtClean="0"/>
              <a:t>toàn</a:t>
            </a:r>
            <a:r>
              <a:rPr lang="en-US" dirty="0" smtClean="0"/>
              <a:t> </a:t>
            </a:r>
            <a:r>
              <a:rPr lang="en-US" dirty="0" err="1" smtClean="0"/>
              <a:t>để</a:t>
            </a:r>
            <a:r>
              <a:rPr lang="en-US" dirty="0" smtClean="0"/>
              <a:t> </a:t>
            </a:r>
            <a:r>
              <a:rPr lang="en-US" dirty="0" err="1" smtClean="0"/>
              <a:t>thay</a:t>
            </a:r>
            <a:r>
              <a:rPr lang="en-US" dirty="0" smtClean="0"/>
              <a:t> </a:t>
            </a:r>
            <a:r>
              <a:rPr lang="en-US" dirty="0" err="1" smtClean="0"/>
              <a:t>thế</a:t>
            </a:r>
            <a:r>
              <a:rPr lang="en-US" dirty="0" smtClean="0"/>
              <a:t>.</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đặt</a:t>
            </a:r>
            <a:r>
              <a:rPr lang="en-US" dirty="0"/>
              <a:t> </a:t>
            </a:r>
            <a:r>
              <a:rPr lang="en-US" dirty="0" err="1"/>
              <a:t>hoặc</a:t>
            </a:r>
            <a:r>
              <a:rPr lang="en-US" dirty="0"/>
              <a:t> </a:t>
            </a:r>
            <a:r>
              <a:rPr lang="en-US" dirty="0" err="1"/>
              <a:t>thay</a:t>
            </a:r>
            <a:r>
              <a:rPr lang="en-US" dirty="0"/>
              <a:t> </a:t>
            </a:r>
            <a:r>
              <a:rPr lang="en-US" dirty="0" err="1"/>
              <a:t>đổi</a:t>
            </a:r>
            <a:r>
              <a:rPr lang="en-US" dirty="0"/>
              <a:t> </a:t>
            </a:r>
            <a:r>
              <a:rPr lang="en-US" dirty="0" err="1"/>
              <a:t>phương</a:t>
            </a:r>
            <a:r>
              <a:rPr lang="en-US" dirty="0"/>
              <a:t> </a:t>
            </a:r>
            <a:r>
              <a:rPr lang="en-US" dirty="0" err="1"/>
              <a:t>thức</a:t>
            </a:r>
            <a:r>
              <a:rPr lang="en-US" dirty="0"/>
              <a:t> </a:t>
            </a:r>
            <a:r>
              <a:rPr lang="en-US" dirty="0" err="1"/>
              <a:t>ủy</a:t>
            </a:r>
            <a:r>
              <a:rPr lang="en-US" dirty="0"/>
              <a:t> </a:t>
            </a:r>
            <a:r>
              <a:rPr lang="en-US" dirty="0" err="1"/>
              <a:t>quyền</a:t>
            </a:r>
            <a:r>
              <a:rPr lang="en-US" dirty="0"/>
              <a:t> </a:t>
            </a:r>
            <a:r>
              <a:rPr lang="en-US" dirty="0" err="1"/>
              <a:t>cho</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câu</a:t>
            </a:r>
            <a:r>
              <a:rPr lang="en-US" dirty="0"/>
              <a:t> </a:t>
            </a:r>
            <a:r>
              <a:rPr lang="en-US" dirty="0" err="1"/>
              <a:t>lệnh</a:t>
            </a:r>
            <a:r>
              <a:rPr lang="en-US" dirty="0"/>
              <a:t> ALTER ROLE. </a:t>
            </a:r>
            <a:r>
              <a:rPr lang="en-US" dirty="0" err="1"/>
              <a:t>Hãy</a:t>
            </a:r>
            <a:r>
              <a:rPr lang="en-US" dirty="0"/>
              <a:t> </a:t>
            </a:r>
            <a:r>
              <a:rPr lang="en-US" dirty="0" err="1"/>
              <a:t>nhớ</a:t>
            </a:r>
            <a:r>
              <a:rPr lang="en-US" dirty="0"/>
              <a:t> </a:t>
            </a:r>
            <a:r>
              <a:rPr lang="en-US" dirty="0" err="1"/>
              <a:t>rằng</a:t>
            </a:r>
            <a:r>
              <a:rPr lang="en-US" dirty="0"/>
              <a:t> </a:t>
            </a:r>
            <a:r>
              <a:rPr lang="en-US" dirty="0" err="1"/>
              <a:t>bạn</a:t>
            </a:r>
            <a:r>
              <a:rPr lang="en-US" dirty="0"/>
              <a:t> </a:t>
            </a:r>
            <a:r>
              <a:rPr lang="en-US" dirty="0" err="1"/>
              <a:t>chỉ</a:t>
            </a:r>
            <a:r>
              <a:rPr lang="en-US" dirty="0"/>
              <a:t> </a:t>
            </a:r>
            <a:r>
              <a:rPr lang="en-US" dirty="0" err="1"/>
              <a:t>có</a:t>
            </a:r>
            <a:r>
              <a:rPr lang="en-US" dirty="0"/>
              <a:t> </a:t>
            </a:r>
            <a:r>
              <a:rPr lang="en-US" dirty="0" err="1"/>
              <a:t>thể</a:t>
            </a:r>
            <a:r>
              <a:rPr lang="en-US" dirty="0"/>
              <a:t> </a:t>
            </a:r>
            <a:r>
              <a:rPr lang="en-US" dirty="0" err="1"/>
              <a:t>trực</a:t>
            </a:r>
            <a:r>
              <a:rPr lang="en-US" dirty="0"/>
              <a:t> </a:t>
            </a:r>
            <a:r>
              <a:rPr lang="en-US" dirty="0" err="1"/>
              <a:t>tiếp</a:t>
            </a:r>
            <a:r>
              <a:rPr lang="en-US" dirty="0"/>
              <a:t> </a:t>
            </a:r>
            <a:r>
              <a:rPr lang="en-US" dirty="0" err="1"/>
              <a:t>cấp</a:t>
            </a:r>
            <a:r>
              <a:rPr lang="en-US" dirty="0"/>
              <a:t> </a:t>
            </a:r>
            <a:r>
              <a:rPr lang="en-US" dirty="0" err="1"/>
              <a:t>vai</a:t>
            </a:r>
            <a:r>
              <a:rPr lang="en-US" dirty="0"/>
              <a:t> </a:t>
            </a:r>
            <a:r>
              <a:rPr lang="en-US" dirty="0" err="1"/>
              <a:t>trò</a:t>
            </a:r>
            <a:r>
              <a:rPr lang="en-US" dirty="0"/>
              <a:t> </a:t>
            </a:r>
            <a:r>
              <a:rPr lang="en-US" dirty="0" err="1"/>
              <a:t>ứng</a:t>
            </a:r>
            <a:r>
              <a:rPr lang="en-US" dirty="0"/>
              <a:t> </a:t>
            </a:r>
            <a:r>
              <a:rPr lang="en-US" dirty="0" err="1"/>
              <a:t>dụng</a:t>
            </a:r>
            <a:r>
              <a:rPr lang="en-US" dirty="0"/>
              <a:t> </a:t>
            </a:r>
            <a:r>
              <a:rPr lang="en-US" dirty="0" err="1"/>
              <a:t>bảo</a:t>
            </a:r>
            <a:r>
              <a:rPr lang="en-US" dirty="0"/>
              <a:t> </a:t>
            </a:r>
            <a:r>
              <a:rPr lang="en-US" dirty="0" err="1"/>
              <a:t>mật</a:t>
            </a:r>
            <a:r>
              <a:rPr lang="en-US" dirty="0"/>
              <a:t> </a:t>
            </a:r>
            <a:r>
              <a:rPr lang="en-US" dirty="0" err="1"/>
              <a:t>hoặc</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xác</a:t>
            </a:r>
            <a:r>
              <a:rPr lang="en-US" dirty="0"/>
              <a:t> </a:t>
            </a:r>
            <a:r>
              <a:rPr lang="en-US" dirty="0" err="1"/>
              <a:t>thực</a:t>
            </a:r>
            <a:r>
              <a:rPr lang="en-US" dirty="0"/>
              <a:t> </a:t>
            </a:r>
            <a:r>
              <a:rPr lang="en-US" dirty="0" err="1"/>
              <a:t>mật</a:t>
            </a:r>
            <a:r>
              <a:rPr lang="en-US" dirty="0"/>
              <a:t> </a:t>
            </a:r>
            <a:r>
              <a:rPr lang="en-US" dirty="0" err="1"/>
              <a:t>khẩu</a:t>
            </a:r>
            <a:r>
              <a:rPr lang="en-US" dirty="0"/>
              <a:t> </a:t>
            </a:r>
            <a:r>
              <a:rPr lang="en-US" dirty="0" err="1"/>
              <a:t>cho</a:t>
            </a:r>
            <a:r>
              <a:rPr lang="en-US" dirty="0"/>
              <a:t> </a:t>
            </a:r>
            <a:r>
              <a:rPr lang="en-US" dirty="0" err="1"/>
              <a:t>người</a:t>
            </a:r>
            <a:r>
              <a:rPr lang="en-US" dirty="0"/>
              <a:t> </a:t>
            </a:r>
            <a:r>
              <a:rPr lang="en-US" dirty="0" err="1"/>
              <a:t>dùng</a:t>
            </a:r>
            <a:r>
              <a:rPr lang="en-US" dirty="0"/>
              <a:t>.</a:t>
            </a:r>
          </a:p>
          <a:p>
            <a:pPr marL="0" indent="0">
              <a:buNone/>
            </a:pPr>
            <a:r>
              <a:rPr lang="en-US" dirty="0" err="1" smtClean="0"/>
              <a:t>Ví</a:t>
            </a:r>
            <a:r>
              <a:rPr lang="en-US" dirty="0" smtClean="0"/>
              <a:t> </a:t>
            </a:r>
            <a:r>
              <a:rPr lang="en-US" dirty="0" err="1" smtClean="0"/>
              <a:t>dụ</a:t>
            </a:r>
            <a:r>
              <a:rPr lang="en-US" dirty="0" smtClean="0"/>
              <a:t> </a:t>
            </a:r>
            <a:r>
              <a:rPr lang="en-US" dirty="0" err="1" smtClean="0"/>
              <a:t>sau</a:t>
            </a:r>
            <a:r>
              <a:rPr lang="en-US" dirty="0" smtClean="0"/>
              <a:t> </a:t>
            </a:r>
            <a:r>
              <a:rPr lang="en-US" dirty="0" err="1"/>
              <a:t>cho</a:t>
            </a:r>
            <a:r>
              <a:rPr lang="en-US" dirty="0"/>
              <a:t> </a:t>
            </a:r>
            <a:r>
              <a:rPr lang="en-US" dirty="0" err="1"/>
              <a:t>thấy</a:t>
            </a:r>
            <a:r>
              <a:rPr lang="en-US" dirty="0"/>
              <a:t> </a:t>
            </a:r>
            <a:r>
              <a:rPr lang="en-US" dirty="0" err="1"/>
              <a:t>cách</a:t>
            </a:r>
            <a:r>
              <a:rPr lang="en-US" dirty="0"/>
              <a:t> </a:t>
            </a:r>
            <a:r>
              <a:rPr lang="en-US" dirty="0" err="1"/>
              <a:t>thay</a:t>
            </a:r>
            <a:r>
              <a:rPr lang="en-US" dirty="0"/>
              <a:t> </a:t>
            </a:r>
            <a:r>
              <a:rPr lang="en-US" dirty="0" err="1"/>
              <a:t>đổi</a:t>
            </a:r>
            <a:r>
              <a:rPr lang="en-US" dirty="0"/>
              <a:t> </a:t>
            </a:r>
            <a:r>
              <a:rPr lang="en-US" dirty="0" err="1"/>
              <a:t>vai</a:t>
            </a:r>
            <a:r>
              <a:rPr lang="en-US" dirty="0"/>
              <a:t> </a:t>
            </a:r>
            <a:r>
              <a:rPr lang="en-US" dirty="0" err="1"/>
              <a:t>trò</a:t>
            </a:r>
            <a:r>
              <a:rPr lang="en-US" dirty="0"/>
              <a:t> </a:t>
            </a:r>
            <a:r>
              <a:rPr lang="en-US" dirty="0" err="1"/>
              <a:t>nhân</a:t>
            </a:r>
            <a:r>
              <a:rPr lang="en-US" dirty="0"/>
              <a:t> </a:t>
            </a:r>
            <a:r>
              <a:rPr lang="en-US" dirty="0" err="1"/>
              <a:t>viên</a:t>
            </a:r>
            <a:r>
              <a:rPr lang="en-US" dirty="0"/>
              <a:t> </a:t>
            </a:r>
            <a:r>
              <a:rPr lang="en-US" dirty="0" err="1"/>
              <a:t>bán</a:t>
            </a:r>
            <a:r>
              <a:rPr lang="en-US" dirty="0"/>
              <a:t> </a:t>
            </a:r>
            <a:r>
              <a:rPr lang="en-US" dirty="0" err="1"/>
              <a:t>hàng</a:t>
            </a:r>
            <a:r>
              <a:rPr lang="en-US" dirty="0"/>
              <a:t> </a:t>
            </a:r>
            <a:r>
              <a:rPr lang="en-US" dirty="0" err="1"/>
              <a:t>để</a:t>
            </a:r>
            <a:r>
              <a:rPr lang="en-US" dirty="0"/>
              <a:t> </a:t>
            </a:r>
            <a:r>
              <a:rPr lang="en-US" dirty="0" err="1"/>
              <a:t>xác</a:t>
            </a:r>
            <a:r>
              <a:rPr lang="en-US" dirty="0"/>
              <a:t> </a:t>
            </a:r>
            <a:r>
              <a:rPr lang="en-US" dirty="0" err="1"/>
              <a:t>định</a:t>
            </a:r>
            <a:r>
              <a:rPr lang="en-US" dirty="0"/>
              <a:t> </a:t>
            </a:r>
            <a:r>
              <a:rPr lang="en-US" dirty="0" err="1"/>
              <a:t>rằng</a:t>
            </a:r>
            <a:r>
              <a:rPr lang="en-US" dirty="0"/>
              <a:t> </a:t>
            </a:r>
            <a:r>
              <a:rPr lang="en-US" dirty="0" err="1"/>
              <a:t>người</a:t>
            </a:r>
            <a:r>
              <a:rPr lang="en-US" dirty="0"/>
              <a:t> </a:t>
            </a:r>
            <a:r>
              <a:rPr lang="en-US" dirty="0" err="1"/>
              <a:t>dùng</a:t>
            </a:r>
            <a:r>
              <a:rPr lang="en-US" dirty="0"/>
              <a:t> </a:t>
            </a:r>
            <a:r>
              <a:rPr lang="en-US" dirty="0" err="1"/>
              <a:t>phải</a:t>
            </a:r>
            <a:r>
              <a:rPr lang="en-US" dirty="0"/>
              <a:t> </a:t>
            </a:r>
            <a:r>
              <a:rPr lang="en-US" dirty="0" err="1"/>
              <a:t>được</a:t>
            </a:r>
            <a:r>
              <a:rPr lang="en-US" dirty="0"/>
              <a:t> </a:t>
            </a:r>
            <a:r>
              <a:rPr lang="en-US" dirty="0" err="1"/>
              <a:t>một</a:t>
            </a:r>
            <a:r>
              <a:rPr lang="en-US" dirty="0"/>
              <a:t> </a:t>
            </a:r>
            <a:r>
              <a:rPr lang="en-US" dirty="0" err="1"/>
              <a:t>nguồn</a:t>
            </a:r>
            <a:r>
              <a:rPr lang="en-US" dirty="0"/>
              <a:t> </a:t>
            </a:r>
            <a:r>
              <a:rPr lang="en-US" dirty="0" err="1"/>
              <a:t>bên</a:t>
            </a:r>
            <a:r>
              <a:rPr lang="en-US" dirty="0"/>
              <a:t> </a:t>
            </a:r>
            <a:r>
              <a:rPr lang="en-US" dirty="0" err="1"/>
              <a:t>ngoài</a:t>
            </a:r>
            <a:r>
              <a:rPr lang="en-US" dirty="0"/>
              <a:t> </a:t>
            </a:r>
            <a:r>
              <a:rPr lang="en-US" dirty="0" err="1"/>
              <a:t>ủy</a:t>
            </a:r>
            <a:r>
              <a:rPr lang="en-US" dirty="0"/>
              <a:t> </a:t>
            </a:r>
            <a:r>
              <a:rPr lang="en-US" dirty="0" err="1"/>
              <a:t>quyền</a:t>
            </a:r>
            <a:r>
              <a:rPr lang="en-US" dirty="0"/>
              <a:t> </a:t>
            </a:r>
            <a:r>
              <a:rPr lang="en-US" dirty="0" err="1"/>
              <a:t>trước</a:t>
            </a:r>
            <a:r>
              <a:rPr lang="en-US" dirty="0"/>
              <a:t> </a:t>
            </a:r>
            <a:r>
              <a:rPr lang="en-US" dirty="0" err="1"/>
              <a:t>khi</a:t>
            </a:r>
            <a:r>
              <a:rPr lang="en-US" dirty="0"/>
              <a:t> </a:t>
            </a:r>
            <a:r>
              <a:rPr lang="en-US" dirty="0" err="1"/>
              <a:t>bật</a:t>
            </a:r>
            <a:r>
              <a:rPr lang="en-US" dirty="0"/>
              <a:t> </a:t>
            </a:r>
            <a:r>
              <a:rPr lang="en-US" dirty="0" err="1"/>
              <a:t>vai</a:t>
            </a:r>
            <a:r>
              <a:rPr lang="en-US" dirty="0"/>
              <a:t> </a:t>
            </a:r>
            <a:r>
              <a:rPr lang="en-US" dirty="0" err="1" smtClean="0"/>
              <a:t>trò</a:t>
            </a:r>
            <a:r>
              <a:rPr lang="en-US" dirty="0" smtClean="0"/>
              <a:t>.</a:t>
            </a:r>
          </a:p>
          <a:p>
            <a:pPr marL="0" indent="0">
              <a:buNone/>
            </a:pPr>
            <a:r>
              <a:rPr lang="en-US" b="1" i="1" dirty="0" err="1" smtClean="0"/>
              <a:t>Ví</a:t>
            </a:r>
            <a:r>
              <a:rPr lang="en-US" b="1" i="1" dirty="0" smtClean="0"/>
              <a:t> </a:t>
            </a:r>
            <a:r>
              <a:rPr lang="en-US" b="1" i="1" dirty="0" err="1"/>
              <a:t>dụ</a:t>
            </a:r>
            <a:r>
              <a:rPr lang="en-US" b="1" i="1" dirty="0"/>
              <a:t> </a:t>
            </a:r>
            <a:r>
              <a:rPr lang="en-US" b="1" i="1" dirty="0" err="1" smtClean="0"/>
              <a:t>sau</a:t>
            </a:r>
            <a:r>
              <a:rPr lang="en-US" b="1" i="1" dirty="0" smtClean="0"/>
              <a:t> </a:t>
            </a:r>
            <a:r>
              <a:rPr lang="en-US" b="1" i="1" dirty="0" err="1"/>
              <a:t>Thay</a:t>
            </a:r>
            <a:r>
              <a:rPr lang="en-US" b="1" i="1" dirty="0"/>
              <a:t> </a:t>
            </a:r>
            <a:r>
              <a:rPr lang="en-US" b="1" i="1" dirty="0" err="1"/>
              <a:t>đổi</a:t>
            </a:r>
            <a:r>
              <a:rPr lang="en-US" b="1" i="1" dirty="0"/>
              <a:t> </a:t>
            </a:r>
            <a:r>
              <a:rPr lang="en-US" b="1" i="1" dirty="0" err="1"/>
              <a:t>vai</a:t>
            </a:r>
            <a:r>
              <a:rPr lang="en-US" b="1" i="1" dirty="0"/>
              <a:t> </a:t>
            </a:r>
            <a:r>
              <a:rPr lang="en-US" b="1" i="1" dirty="0" err="1"/>
              <a:t>trò</a:t>
            </a:r>
            <a:r>
              <a:rPr lang="en-US" b="1" i="1" dirty="0"/>
              <a:t> </a:t>
            </a:r>
            <a:r>
              <a:rPr lang="en-US" b="1" i="1" dirty="0" err="1"/>
              <a:t>để</a:t>
            </a:r>
            <a:r>
              <a:rPr lang="en-US" b="1" i="1" dirty="0"/>
              <a:t> </a:t>
            </a:r>
            <a:r>
              <a:rPr lang="en-US" b="1" i="1" dirty="0" err="1"/>
              <a:t>được</a:t>
            </a:r>
            <a:r>
              <a:rPr lang="en-US" b="1" i="1" dirty="0"/>
              <a:t> </a:t>
            </a:r>
            <a:r>
              <a:rPr lang="en-US" b="1" i="1" dirty="0" err="1"/>
              <a:t>cấp</a:t>
            </a:r>
            <a:r>
              <a:rPr lang="en-US" b="1" i="1" dirty="0"/>
              <a:t> </a:t>
            </a:r>
            <a:r>
              <a:rPr lang="en-US" b="1" i="1" dirty="0" err="1"/>
              <a:t>phép</a:t>
            </a:r>
            <a:r>
              <a:rPr lang="en-US" b="1" i="1" dirty="0"/>
              <a:t> </a:t>
            </a:r>
            <a:r>
              <a:rPr lang="en-US" b="1" i="1" dirty="0" err="1"/>
              <a:t>bởi</a:t>
            </a:r>
            <a:r>
              <a:rPr lang="en-US" b="1" i="1" dirty="0"/>
              <a:t> </a:t>
            </a:r>
            <a:r>
              <a:rPr lang="en-US" b="1" i="1" dirty="0" err="1"/>
              <a:t>một</a:t>
            </a:r>
            <a:r>
              <a:rPr lang="en-US" b="1" i="1" dirty="0"/>
              <a:t> </a:t>
            </a:r>
            <a:r>
              <a:rPr lang="en-US" b="1" i="1" dirty="0" err="1"/>
              <a:t>nguồn</a:t>
            </a:r>
            <a:r>
              <a:rPr lang="en-US" b="1" i="1" dirty="0"/>
              <a:t> </a:t>
            </a:r>
            <a:r>
              <a:rPr lang="en-US" b="1" i="1" dirty="0" err="1"/>
              <a:t>bên</a:t>
            </a:r>
            <a:r>
              <a:rPr lang="en-US" b="1" i="1" dirty="0"/>
              <a:t> </a:t>
            </a:r>
            <a:r>
              <a:rPr lang="en-US" b="1" i="1" dirty="0" err="1"/>
              <a:t>ngoài</a:t>
            </a:r>
            <a:endParaRPr lang="en-US" dirty="0"/>
          </a:p>
          <a:p>
            <a:pPr marL="0" indent="0">
              <a:buNone/>
            </a:pPr>
            <a:r>
              <a:rPr lang="en-US" dirty="0"/>
              <a:t>ALTER ROLE clerk IDENTIFIED EXTERNALLY;</a:t>
            </a:r>
          </a:p>
          <a:p>
            <a:pPr marL="0" indent="0">
              <a:buNone/>
            </a:pPr>
            <a:r>
              <a:rPr lang="en-US" dirty="0" err="1" smtClean="0"/>
              <a:t>Để</a:t>
            </a:r>
            <a:r>
              <a:rPr lang="en-US" dirty="0" smtClean="0"/>
              <a:t> </a:t>
            </a:r>
            <a:r>
              <a:rPr lang="en-US" dirty="0" err="1"/>
              <a:t>thay</a:t>
            </a:r>
            <a:r>
              <a:rPr lang="en-US" dirty="0"/>
              <a:t> </a:t>
            </a:r>
            <a:r>
              <a:rPr lang="en-US" dirty="0" err="1"/>
              <a:t>đổi</a:t>
            </a:r>
            <a:r>
              <a:rPr lang="en-US" dirty="0"/>
              <a:t> </a:t>
            </a:r>
            <a:r>
              <a:rPr lang="en-US" dirty="0" err="1"/>
              <a:t>phương</a:t>
            </a:r>
            <a:r>
              <a:rPr lang="en-US" dirty="0"/>
              <a:t> </a:t>
            </a:r>
            <a:r>
              <a:rPr lang="en-US" dirty="0" err="1"/>
              <a:t>thức</a:t>
            </a:r>
            <a:r>
              <a:rPr lang="en-US" dirty="0"/>
              <a:t> </a:t>
            </a:r>
            <a:r>
              <a:rPr lang="en-US" dirty="0" err="1"/>
              <a:t>ủy</a:t>
            </a:r>
            <a:r>
              <a:rPr lang="en-US" dirty="0"/>
              <a:t> </a:t>
            </a:r>
            <a:r>
              <a:rPr lang="en-US" dirty="0" err="1"/>
              <a:t>quyền</a:t>
            </a:r>
            <a:r>
              <a:rPr lang="en-US" dirty="0"/>
              <a:t> </a:t>
            </a:r>
            <a:r>
              <a:rPr lang="en-US" dirty="0" err="1"/>
              <a:t>cho</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bạn</a:t>
            </a:r>
            <a:r>
              <a:rPr lang="en-US" dirty="0"/>
              <a:t> </a:t>
            </a:r>
            <a:r>
              <a:rPr lang="en-US" dirty="0" err="1"/>
              <a:t>phải</a:t>
            </a:r>
            <a:r>
              <a:rPr lang="en-US" dirty="0"/>
              <a:t> </a:t>
            </a:r>
            <a:r>
              <a:rPr lang="en-US" dirty="0" err="1"/>
              <a:t>có</a:t>
            </a:r>
            <a:r>
              <a:rPr lang="en-US" dirty="0"/>
              <a:t> ALTER ANY ROLE </a:t>
            </a:r>
            <a:r>
              <a:rPr lang="en-US" dirty="0" err="1"/>
              <a:t>đặc</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hoặc</a:t>
            </a:r>
            <a:r>
              <a:rPr lang="en-US" dirty="0"/>
              <a:t> </a:t>
            </a:r>
            <a:r>
              <a:rPr lang="en-US" dirty="0" err="1"/>
              <a:t>đã</a:t>
            </a:r>
            <a:r>
              <a:rPr lang="en-US" dirty="0"/>
              <a:t> </a:t>
            </a:r>
            <a:r>
              <a:rPr lang="en-US" dirty="0" err="1"/>
              <a:t>được</a:t>
            </a:r>
            <a:r>
              <a:rPr lang="en-US" dirty="0"/>
              <a:t> </a:t>
            </a:r>
            <a:r>
              <a:rPr lang="en-US" dirty="0" err="1"/>
              <a:t>cấp</a:t>
            </a:r>
            <a:r>
              <a:rPr lang="en-US" dirty="0"/>
              <a:t> </a:t>
            </a:r>
            <a:r>
              <a:rPr lang="en-US" dirty="0" err="1"/>
              <a:t>vai</a:t>
            </a:r>
            <a:r>
              <a:rPr lang="en-US" dirty="0"/>
              <a:t> </a:t>
            </a:r>
            <a:r>
              <a:rPr lang="en-US" dirty="0" err="1"/>
              <a:t>trò</a:t>
            </a:r>
            <a:r>
              <a:rPr lang="en-US" dirty="0"/>
              <a:t> </a:t>
            </a:r>
            <a:r>
              <a:rPr lang="en-US" dirty="0" err="1"/>
              <a:t>với</a:t>
            </a:r>
            <a:r>
              <a:rPr lang="en-US" dirty="0"/>
              <a:t> </a:t>
            </a:r>
            <a:r>
              <a:rPr lang="en-US" dirty="0" err="1"/>
              <a:t>tùy</a:t>
            </a:r>
            <a:r>
              <a:rPr lang="en-US" dirty="0"/>
              <a:t> </a:t>
            </a:r>
            <a:r>
              <a:rPr lang="en-US" dirty="0" err="1"/>
              <a:t>chọn</a:t>
            </a:r>
            <a:r>
              <a:rPr lang="en-US" dirty="0"/>
              <a:t> ADMIN.</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382770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Specifying the Type of Role Authorization</a:t>
            </a:r>
          </a:p>
          <a:p>
            <a:pPr marL="0" indent="0">
              <a:buNone/>
            </a:pPr>
            <a:r>
              <a:rPr lang="en-US" dirty="0" err="1"/>
              <a:t>Các</a:t>
            </a:r>
            <a:r>
              <a:rPr lang="en-US" dirty="0"/>
              <a:t> </a:t>
            </a:r>
            <a:r>
              <a:rPr lang="en-US" dirty="0" err="1"/>
              <a:t>phương</a:t>
            </a:r>
            <a:r>
              <a:rPr lang="en-US" dirty="0"/>
              <a:t> </a:t>
            </a:r>
            <a:r>
              <a:rPr lang="en-US" dirty="0" err="1"/>
              <a:t>thức</a:t>
            </a:r>
            <a:r>
              <a:rPr lang="en-US" dirty="0"/>
              <a:t> </a:t>
            </a:r>
            <a:r>
              <a:rPr lang="en-US" dirty="0" err="1"/>
              <a:t>ủy</a:t>
            </a:r>
            <a:r>
              <a:rPr lang="en-US" dirty="0"/>
              <a:t> </a:t>
            </a:r>
            <a:r>
              <a:rPr lang="en-US" dirty="0" err="1"/>
              <a:t>quyền</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trình</a:t>
            </a:r>
            <a:r>
              <a:rPr lang="en-US" dirty="0"/>
              <a:t> </a:t>
            </a:r>
            <a:r>
              <a:rPr lang="en-US" dirty="0" err="1"/>
              <a:t>bày</a:t>
            </a:r>
            <a:r>
              <a:rPr lang="en-US" dirty="0"/>
              <a:t> </a:t>
            </a:r>
            <a:r>
              <a:rPr lang="en-US" dirty="0" err="1"/>
              <a:t>trong</a:t>
            </a:r>
            <a:r>
              <a:rPr lang="en-US" dirty="0"/>
              <a:t> </a:t>
            </a:r>
            <a:r>
              <a:rPr lang="en-US" dirty="0" err="1"/>
              <a:t>phần</a:t>
            </a:r>
            <a:r>
              <a:rPr lang="en-US" dirty="0"/>
              <a:t> </a:t>
            </a:r>
            <a:r>
              <a:rPr lang="en-US" dirty="0" err="1"/>
              <a:t>này</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phải</a:t>
            </a:r>
            <a:r>
              <a:rPr lang="en-US" dirty="0"/>
              <a:t> </a:t>
            </a:r>
            <a:r>
              <a:rPr lang="en-US" dirty="0" err="1"/>
              <a:t>được</a:t>
            </a:r>
            <a:r>
              <a:rPr lang="en-US" dirty="0"/>
              <a:t> </a:t>
            </a:r>
            <a:r>
              <a:rPr lang="en-US" dirty="0" err="1"/>
              <a:t>kích</a:t>
            </a:r>
            <a:r>
              <a:rPr lang="en-US" dirty="0"/>
              <a:t> </a:t>
            </a:r>
            <a:r>
              <a:rPr lang="en-US" dirty="0" err="1"/>
              <a:t>hoạt</a:t>
            </a:r>
            <a:r>
              <a:rPr lang="en-US" dirty="0"/>
              <a:t> </a:t>
            </a:r>
            <a:r>
              <a:rPr lang="en-US" dirty="0" err="1"/>
              <a:t>để</a:t>
            </a:r>
            <a:r>
              <a:rPr lang="en-US" dirty="0"/>
              <a:t> </a:t>
            </a:r>
            <a:r>
              <a:rPr lang="en-US" dirty="0" err="1"/>
              <a:t>bạn</a:t>
            </a:r>
            <a:r>
              <a:rPr lang="en-US" dirty="0"/>
              <a:t> </a:t>
            </a:r>
            <a:r>
              <a:rPr lang="en-US" dirty="0" err="1"/>
              <a:t>sử</a:t>
            </a:r>
            <a:r>
              <a:rPr lang="en-US" dirty="0"/>
              <a:t> </a:t>
            </a:r>
            <a:r>
              <a:rPr lang="en-US" dirty="0" err="1"/>
              <a:t>dụng</a:t>
            </a:r>
            <a:r>
              <a:rPr lang="en-US" dirty="0"/>
              <a:t> </a:t>
            </a:r>
            <a:r>
              <a:rPr lang="en-US" dirty="0" err="1"/>
              <a:t>nó</a:t>
            </a:r>
            <a:r>
              <a:rPr lang="en-US" dirty="0"/>
              <a:t>.</a:t>
            </a:r>
          </a:p>
          <a:p>
            <a:pPr lvl="1"/>
            <a:r>
              <a:rPr lang="en-US" dirty="0"/>
              <a:t>Authorizing a Role by Using the </a:t>
            </a:r>
            <a:r>
              <a:rPr lang="en-US" dirty="0" smtClean="0"/>
              <a:t>Database</a:t>
            </a:r>
          </a:p>
          <a:p>
            <a:pPr lvl="1"/>
            <a:r>
              <a:rPr lang="en-US" dirty="0"/>
              <a:t>Authorizing a Role by Using an </a:t>
            </a:r>
            <a:r>
              <a:rPr lang="en-US" dirty="0" smtClean="0"/>
              <a:t>Application</a:t>
            </a:r>
          </a:p>
          <a:p>
            <a:pPr lvl="1"/>
            <a:r>
              <a:rPr lang="en-US" dirty="0"/>
              <a:t>Authorizing a Role by Using an External Source</a:t>
            </a:r>
          </a:p>
        </p:txBody>
      </p:sp>
    </p:spTree>
    <p:extLst>
      <p:ext uri="{BB962C8B-B14F-4D97-AF65-F5344CB8AC3E}">
        <p14:creationId xmlns:p14="http://schemas.microsoft.com/office/powerpoint/2010/main" val="185959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92500" lnSpcReduction="20000"/>
          </a:bodyPr>
          <a:lstStyle/>
          <a:p>
            <a:pPr>
              <a:lnSpc>
                <a:spcPct val="110000"/>
              </a:lnSpc>
            </a:pPr>
            <a:r>
              <a:rPr lang="en-US" dirty="0"/>
              <a:t>Authorizing a Role by Using the </a:t>
            </a:r>
            <a:r>
              <a:rPr lang="en-US" dirty="0" smtClean="0"/>
              <a:t>Database</a:t>
            </a:r>
          </a:p>
          <a:p>
            <a:pPr marL="0" indent="0">
              <a:lnSpc>
                <a:spcPct val="110000"/>
              </a:lnSpc>
              <a:buNone/>
            </a:pPr>
            <a:r>
              <a:rPr lang="en-US" dirty="0" err="1"/>
              <a:t>Bạn</a:t>
            </a:r>
            <a:r>
              <a:rPr lang="en-US" dirty="0"/>
              <a:t> </a:t>
            </a:r>
            <a:r>
              <a:rPr lang="en-US" dirty="0" err="1"/>
              <a:t>có</a:t>
            </a:r>
            <a:r>
              <a:rPr lang="en-US" dirty="0"/>
              <a:t> </a:t>
            </a:r>
            <a:r>
              <a:rPr lang="en-US" dirty="0" err="1"/>
              <a:t>thể</a:t>
            </a:r>
            <a:r>
              <a:rPr lang="en-US" dirty="0"/>
              <a:t> </a:t>
            </a:r>
            <a:r>
              <a:rPr lang="en-US" dirty="0" err="1"/>
              <a:t>bảo</a:t>
            </a:r>
            <a:r>
              <a:rPr lang="en-US" dirty="0"/>
              <a:t> </a:t>
            </a:r>
            <a:r>
              <a:rPr lang="en-US" dirty="0" err="1"/>
              <a:t>vệ</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ủy</a:t>
            </a:r>
            <a:r>
              <a:rPr lang="en-US" dirty="0"/>
              <a:t> </a:t>
            </a:r>
            <a:r>
              <a:rPr lang="en-US" dirty="0" err="1"/>
              <a:t>quyền</a:t>
            </a:r>
            <a:r>
              <a:rPr lang="en-US" dirty="0"/>
              <a:t> </a:t>
            </a:r>
            <a:r>
              <a:rPr lang="en-US" dirty="0" err="1"/>
              <a:t>bằng</a:t>
            </a:r>
            <a:r>
              <a:rPr lang="en-US" dirty="0"/>
              <a:t> </a:t>
            </a:r>
            <a:r>
              <a:rPr lang="en-US" dirty="0" err="1"/>
              <a:t>cách</a:t>
            </a:r>
            <a:r>
              <a:rPr lang="en-US" dirty="0"/>
              <a:t> </a:t>
            </a:r>
            <a:r>
              <a:rPr lang="en-US" dirty="0" err="1"/>
              <a:t>gán</a:t>
            </a:r>
            <a:r>
              <a:rPr lang="en-US" dirty="0"/>
              <a:t> </a:t>
            </a:r>
            <a:r>
              <a:rPr lang="en-US" dirty="0" err="1"/>
              <a:t>vai</a:t>
            </a:r>
            <a:r>
              <a:rPr lang="en-US" dirty="0"/>
              <a:t> </a:t>
            </a:r>
            <a:r>
              <a:rPr lang="en-US" dirty="0" err="1"/>
              <a:t>trò</a:t>
            </a:r>
            <a:r>
              <a:rPr lang="en-US" dirty="0"/>
              <a:t> </a:t>
            </a:r>
            <a:r>
              <a:rPr lang="en-US" dirty="0" err="1"/>
              <a:t>mật</a:t>
            </a:r>
            <a:r>
              <a:rPr lang="en-US" dirty="0"/>
              <a:t> </a:t>
            </a:r>
            <a:r>
              <a:rPr lang="en-US" dirty="0" err="1"/>
              <a:t>khẩu</a:t>
            </a:r>
            <a:r>
              <a:rPr lang="en-US" dirty="0"/>
              <a:t>. </a:t>
            </a:r>
            <a:r>
              <a:rPr lang="en-US" dirty="0" err="1"/>
              <a:t>Nếu</a:t>
            </a:r>
            <a:r>
              <a:rPr lang="en-US" dirty="0"/>
              <a:t> </a:t>
            </a:r>
            <a:r>
              <a:rPr lang="en-US" dirty="0" err="1"/>
              <a:t>người</a:t>
            </a:r>
            <a:r>
              <a:rPr lang="en-US" dirty="0"/>
              <a:t> </a:t>
            </a:r>
            <a:r>
              <a:rPr lang="en-US" dirty="0" err="1"/>
              <a:t>dùng</a:t>
            </a:r>
            <a:r>
              <a:rPr lang="en-US" dirty="0"/>
              <a:t> </a:t>
            </a:r>
            <a:r>
              <a:rPr lang="en-US" dirty="0" err="1"/>
              <a:t>được</a:t>
            </a:r>
            <a:r>
              <a:rPr lang="en-US" dirty="0"/>
              <a:t> </a:t>
            </a:r>
            <a:r>
              <a:rPr lang="en-US" dirty="0" err="1"/>
              <a:t>cấp</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bảo</a:t>
            </a:r>
            <a:r>
              <a:rPr lang="en-US" dirty="0"/>
              <a:t> </a:t>
            </a:r>
            <a:r>
              <a:rPr lang="en-US" dirty="0" err="1"/>
              <a:t>vệ</a:t>
            </a:r>
            <a:r>
              <a:rPr lang="en-US" dirty="0"/>
              <a:t> </a:t>
            </a:r>
            <a:r>
              <a:rPr lang="en-US" dirty="0" err="1"/>
              <a:t>bằng</a:t>
            </a:r>
            <a:r>
              <a:rPr lang="en-US" dirty="0"/>
              <a:t> </a:t>
            </a:r>
            <a:r>
              <a:rPr lang="en-US" dirty="0" err="1"/>
              <a:t>mật</a:t>
            </a:r>
            <a:r>
              <a:rPr lang="en-US" dirty="0"/>
              <a:t> </a:t>
            </a:r>
            <a:r>
              <a:rPr lang="en-US" dirty="0" err="1"/>
              <a:t>khẩu</a:t>
            </a:r>
            <a:r>
              <a:rPr lang="en-US" dirty="0"/>
              <a:t>, </a:t>
            </a:r>
            <a:r>
              <a:rPr lang="en-US" dirty="0" err="1"/>
              <a:t>thì</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bật</a:t>
            </a:r>
            <a:r>
              <a:rPr lang="en-US" dirty="0"/>
              <a:t> </a:t>
            </a:r>
            <a:r>
              <a:rPr lang="en-US" dirty="0" err="1"/>
              <a:t>hoặc</a:t>
            </a:r>
            <a:r>
              <a:rPr lang="en-US" dirty="0"/>
              <a:t> </a:t>
            </a:r>
            <a:r>
              <a:rPr lang="en-US" dirty="0" err="1"/>
              <a:t>tắt</a:t>
            </a:r>
            <a:r>
              <a:rPr lang="en-US" dirty="0"/>
              <a:t> </a:t>
            </a:r>
            <a:r>
              <a:rPr lang="en-US" dirty="0" err="1"/>
              <a:t>vai</a:t>
            </a:r>
            <a:r>
              <a:rPr lang="en-US" dirty="0"/>
              <a:t> </a:t>
            </a:r>
            <a:r>
              <a:rPr lang="en-US" dirty="0" err="1"/>
              <a:t>trò</a:t>
            </a:r>
            <a:r>
              <a:rPr lang="en-US" dirty="0"/>
              <a:t> </a:t>
            </a:r>
            <a:r>
              <a:rPr lang="en-US" dirty="0" err="1"/>
              <a:t>bằng</a:t>
            </a:r>
            <a:r>
              <a:rPr lang="en-US" dirty="0"/>
              <a:t> </a:t>
            </a:r>
            <a:r>
              <a:rPr lang="en-US" dirty="0" err="1"/>
              <a:t>cách</a:t>
            </a:r>
            <a:r>
              <a:rPr lang="en-US" dirty="0"/>
              <a:t> </a:t>
            </a:r>
            <a:r>
              <a:rPr lang="en-US" dirty="0" err="1"/>
              <a:t>cung</a:t>
            </a:r>
            <a:r>
              <a:rPr lang="en-US" dirty="0"/>
              <a:t> </a:t>
            </a:r>
            <a:r>
              <a:rPr lang="en-US" dirty="0" err="1"/>
              <a:t>cấp</a:t>
            </a:r>
            <a:r>
              <a:rPr lang="en-US" dirty="0"/>
              <a:t> </a:t>
            </a:r>
            <a:r>
              <a:rPr lang="en-US" dirty="0" err="1"/>
              <a:t>mật</a:t>
            </a:r>
            <a:r>
              <a:rPr lang="en-US" dirty="0"/>
              <a:t> </a:t>
            </a:r>
            <a:r>
              <a:rPr lang="en-US" dirty="0" err="1"/>
              <a:t>khẩu</a:t>
            </a:r>
            <a:r>
              <a:rPr lang="en-US" dirty="0"/>
              <a:t> </a:t>
            </a:r>
            <a:r>
              <a:rPr lang="en-US" dirty="0" err="1"/>
              <a:t>thích</a:t>
            </a:r>
            <a:r>
              <a:rPr lang="en-US" dirty="0"/>
              <a:t> </a:t>
            </a:r>
            <a:r>
              <a:rPr lang="en-US" dirty="0" err="1"/>
              <a:t>hợp</a:t>
            </a:r>
            <a:r>
              <a:rPr lang="en-US" dirty="0"/>
              <a:t> </a:t>
            </a:r>
            <a:r>
              <a:rPr lang="en-US" dirty="0" err="1"/>
              <a:t>cho</a:t>
            </a:r>
            <a:r>
              <a:rPr lang="en-US" dirty="0"/>
              <a:t> </a:t>
            </a:r>
            <a:r>
              <a:rPr lang="en-US" dirty="0" err="1"/>
              <a:t>vai</a:t>
            </a:r>
            <a:r>
              <a:rPr lang="en-US" dirty="0"/>
              <a:t> </a:t>
            </a:r>
            <a:r>
              <a:rPr lang="en-US" dirty="0" err="1"/>
              <a:t>trò</a:t>
            </a:r>
            <a:r>
              <a:rPr lang="en-US" dirty="0"/>
              <a:t> </a:t>
            </a:r>
            <a:r>
              <a:rPr lang="en-US" dirty="0" err="1"/>
              <a:t>trong</a:t>
            </a:r>
            <a:r>
              <a:rPr lang="en-US" dirty="0"/>
              <a:t> </a:t>
            </a:r>
            <a:r>
              <a:rPr lang="en-US" dirty="0" err="1"/>
              <a:t>câu</a:t>
            </a:r>
            <a:r>
              <a:rPr lang="en-US" dirty="0"/>
              <a:t> </a:t>
            </a:r>
            <a:r>
              <a:rPr lang="en-US" dirty="0" err="1"/>
              <a:t>lệnh</a:t>
            </a:r>
            <a:r>
              <a:rPr lang="en-US" dirty="0"/>
              <a:t> SET ROLE. </a:t>
            </a:r>
            <a:r>
              <a:rPr lang="en-US" dirty="0" err="1"/>
              <a:t>Bạn</a:t>
            </a:r>
            <a:r>
              <a:rPr lang="en-US" dirty="0"/>
              <a:t> </a:t>
            </a:r>
            <a:r>
              <a:rPr lang="en-US" dirty="0" err="1"/>
              <a:t>không</a:t>
            </a:r>
            <a:r>
              <a:rPr lang="en-US" dirty="0"/>
              <a:t> </a:t>
            </a:r>
            <a:r>
              <a:rPr lang="en-US" dirty="0" err="1"/>
              <a:t>thể</a:t>
            </a:r>
            <a:r>
              <a:rPr lang="en-US" dirty="0"/>
              <a:t> </a:t>
            </a:r>
            <a:r>
              <a:rPr lang="en-US" dirty="0" err="1"/>
              <a:t>xác</a:t>
            </a:r>
            <a:r>
              <a:rPr lang="en-US" dirty="0"/>
              <a:t> </a:t>
            </a:r>
            <a:r>
              <a:rPr lang="en-US" dirty="0" err="1"/>
              <a:t>thực</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xác</a:t>
            </a:r>
            <a:r>
              <a:rPr lang="en-US" dirty="0"/>
              <a:t> </a:t>
            </a:r>
            <a:r>
              <a:rPr lang="en-US" dirty="0" err="1"/>
              <a:t>thực</a:t>
            </a:r>
            <a:r>
              <a:rPr lang="en-US" dirty="0"/>
              <a:t> </a:t>
            </a:r>
            <a:r>
              <a:rPr lang="en-US" dirty="0" err="1"/>
              <a:t>mật</a:t>
            </a:r>
            <a:r>
              <a:rPr lang="en-US" dirty="0"/>
              <a:t> </a:t>
            </a:r>
            <a:r>
              <a:rPr lang="en-US" dirty="0" err="1"/>
              <a:t>khẩu</a:t>
            </a:r>
            <a:r>
              <a:rPr lang="en-US" dirty="0"/>
              <a:t> </a:t>
            </a:r>
            <a:r>
              <a:rPr lang="en-US" dirty="0" err="1"/>
              <a:t>khi</a:t>
            </a:r>
            <a:r>
              <a:rPr lang="en-US" dirty="0"/>
              <a:t> </a:t>
            </a:r>
            <a:r>
              <a:rPr lang="en-US" dirty="0" err="1"/>
              <a:t>đăng</a:t>
            </a:r>
            <a:r>
              <a:rPr lang="en-US" dirty="0"/>
              <a:t> </a:t>
            </a:r>
            <a:r>
              <a:rPr lang="en-US" dirty="0" err="1"/>
              <a:t>nhập</a:t>
            </a:r>
            <a:r>
              <a:rPr lang="en-US" dirty="0"/>
              <a:t>, </a:t>
            </a:r>
            <a:r>
              <a:rPr lang="en-US" dirty="0" err="1"/>
              <a:t>ngay</a:t>
            </a:r>
            <a:r>
              <a:rPr lang="en-US" dirty="0"/>
              <a:t> </a:t>
            </a:r>
            <a:r>
              <a:rPr lang="en-US" dirty="0" err="1"/>
              <a:t>cả</a:t>
            </a:r>
            <a:r>
              <a:rPr lang="en-US" dirty="0"/>
              <a:t> </a:t>
            </a:r>
            <a:r>
              <a:rPr lang="en-US" dirty="0" err="1"/>
              <a:t>khi</a:t>
            </a:r>
            <a:r>
              <a:rPr lang="en-US" dirty="0"/>
              <a:t> </a:t>
            </a:r>
            <a:r>
              <a:rPr lang="en-US" dirty="0" err="1"/>
              <a:t>bạn</a:t>
            </a:r>
            <a:r>
              <a:rPr lang="en-US" dirty="0"/>
              <a:t> </a:t>
            </a:r>
            <a:r>
              <a:rPr lang="en-US" dirty="0" err="1"/>
              <a:t>thêm</a:t>
            </a:r>
            <a:r>
              <a:rPr lang="en-US" dirty="0"/>
              <a:t> </a:t>
            </a:r>
            <a:r>
              <a:rPr lang="en-US" dirty="0" err="1"/>
              <a:t>vai</a:t>
            </a:r>
            <a:r>
              <a:rPr lang="en-US" dirty="0"/>
              <a:t> </a:t>
            </a:r>
            <a:r>
              <a:rPr lang="en-US" dirty="0" err="1"/>
              <a:t>trò</a:t>
            </a:r>
            <a:r>
              <a:rPr lang="en-US" dirty="0"/>
              <a:t> </a:t>
            </a:r>
            <a:r>
              <a:rPr lang="en-US" dirty="0" err="1"/>
              <a:t>đó</a:t>
            </a:r>
            <a:r>
              <a:rPr lang="en-US" dirty="0"/>
              <a:t> </a:t>
            </a:r>
            <a:r>
              <a:rPr lang="en-US" dirty="0" err="1"/>
              <a:t>vào</a:t>
            </a:r>
            <a:r>
              <a:rPr lang="en-US" dirty="0"/>
              <a:t> </a:t>
            </a:r>
            <a:r>
              <a:rPr lang="en-US" dirty="0" err="1"/>
              <a:t>danh</a:t>
            </a:r>
            <a:r>
              <a:rPr lang="en-US" dirty="0"/>
              <a:t> </a:t>
            </a:r>
            <a:r>
              <a:rPr lang="en-US" dirty="0" err="1"/>
              <a:t>sách</a:t>
            </a:r>
            <a:r>
              <a:rPr lang="en-US" dirty="0"/>
              <a:t> </a:t>
            </a:r>
            <a:r>
              <a:rPr lang="en-US" dirty="0" err="1"/>
              <a:t>vai</a:t>
            </a:r>
            <a:r>
              <a:rPr lang="en-US" dirty="0"/>
              <a:t> </a:t>
            </a:r>
            <a:r>
              <a:rPr lang="en-US" dirty="0" err="1"/>
              <a:t>trò</a:t>
            </a:r>
            <a:r>
              <a:rPr lang="en-US" dirty="0"/>
              <a:t> </a:t>
            </a:r>
            <a:r>
              <a:rPr lang="en-US" dirty="0" err="1"/>
              <a:t>mặc</a:t>
            </a:r>
            <a:r>
              <a:rPr lang="en-US" dirty="0"/>
              <a:t> </a:t>
            </a:r>
            <a:r>
              <a:rPr lang="en-US" dirty="0" err="1"/>
              <a:t>định</a:t>
            </a:r>
            <a:r>
              <a:rPr lang="en-US" dirty="0"/>
              <a:t>. </a:t>
            </a:r>
            <a:r>
              <a:rPr lang="en-US" dirty="0" err="1"/>
              <a:t>Bạn</a:t>
            </a:r>
            <a:r>
              <a:rPr lang="en-US" dirty="0"/>
              <a:t> </a:t>
            </a:r>
            <a:r>
              <a:rPr lang="en-US" dirty="0" err="1"/>
              <a:t>phải</a:t>
            </a:r>
            <a:r>
              <a:rPr lang="en-US" dirty="0"/>
              <a:t> </a:t>
            </a:r>
            <a:r>
              <a:rPr lang="en-US" dirty="0" err="1"/>
              <a:t>kích</a:t>
            </a:r>
            <a:r>
              <a:rPr lang="en-US" dirty="0"/>
              <a:t> </a:t>
            </a:r>
            <a:r>
              <a:rPr lang="en-US" dirty="0" err="1"/>
              <a:t>hoạt</a:t>
            </a:r>
            <a:r>
              <a:rPr lang="en-US" dirty="0"/>
              <a:t> </a:t>
            </a:r>
            <a:r>
              <a:rPr lang="en-US" dirty="0" err="1"/>
              <a:t>nó</a:t>
            </a:r>
            <a:r>
              <a:rPr lang="en-US" dirty="0"/>
              <a:t> </a:t>
            </a:r>
            <a:r>
              <a:rPr lang="en-US" dirty="0" err="1"/>
              <a:t>một</a:t>
            </a:r>
            <a:r>
              <a:rPr lang="en-US" dirty="0"/>
              <a:t> </a:t>
            </a:r>
            <a:r>
              <a:rPr lang="en-US" dirty="0" err="1"/>
              <a:t>cách</a:t>
            </a:r>
            <a:r>
              <a:rPr lang="en-US" dirty="0"/>
              <a:t> </a:t>
            </a:r>
            <a:r>
              <a:rPr lang="en-US" dirty="0" err="1"/>
              <a:t>rõ</a:t>
            </a:r>
            <a:r>
              <a:rPr lang="en-US" dirty="0"/>
              <a:t> </a:t>
            </a:r>
            <a:r>
              <a:rPr lang="en-US" dirty="0" err="1"/>
              <a:t>ràng</a:t>
            </a:r>
            <a:r>
              <a:rPr lang="en-US" dirty="0"/>
              <a:t> </a:t>
            </a:r>
            <a:r>
              <a:rPr lang="en-US" dirty="0" err="1"/>
              <a:t>bằng</a:t>
            </a:r>
            <a:r>
              <a:rPr lang="en-US" dirty="0"/>
              <a:t> </a:t>
            </a:r>
            <a:r>
              <a:rPr lang="en-US" dirty="0" err="1"/>
              <a:t>câu</a:t>
            </a:r>
            <a:r>
              <a:rPr lang="en-US" dirty="0"/>
              <a:t> </a:t>
            </a:r>
            <a:r>
              <a:rPr lang="en-US" dirty="0" err="1"/>
              <a:t>lệnh</a:t>
            </a:r>
            <a:r>
              <a:rPr lang="en-US" dirty="0"/>
              <a:t> SET ROLE </a:t>
            </a:r>
            <a:r>
              <a:rPr lang="en-US" dirty="0" err="1"/>
              <a:t>bằng</a:t>
            </a:r>
            <a:r>
              <a:rPr lang="en-US" dirty="0"/>
              <a:t> </a:t>
            </a:r>
            <a:r>
              <a:rPr lang="en-US" dirty="0" err="1"/>
              <a:t>mật</a:t>
            </a:r>
            <a:r>
              <a:rPr lang="en-US" dirty="0"/>
              <a:t> </a:t>
            </a:r>
            <a:r>
              <a:rPr lang="en-US" dirty="0" err="1"/>
              <a:t>khẩu</a:t>
            </a:r>
            <a:r>
              <a:rPr lang="en-US" dirty="0"/>
              <a:t> </a:t>
            </a:r>
            <a:r>
              <a:rPr lang="en-US" dirty="0" err="1"/>
              <a:t>cần</a:t>
            </a:r>
            <a:r>
              <a:rPr lang="en-US" dirty="0"/>
              <a:t> </a:t>
            </a:r>
            <a:r>
              <a:rPr lang="en-US" dirty="0" err="1"/>
              <a:t>thiết</a:t>
            </a:r>
            <a:r>
              <a:rPr lang="en-US" dirty="0"/>
              <a:t>.</a:t>
            </a:r>
          </a:p>
          <a:p>
            <a:pPr marL="0" indent="0">
              <a:lnSpc>
                <a:spcPct val="110000"/>
              </a:lnSpc>
              <a:buNone/>
            </a:pPr>
            <a:r>
              <a:rPr lang="en-US" dirty="0" err="1"/>
              <a:t>Ví</a:t>
            </a:r>
            <a:r>
              <a:rPr lang="en-US" dirty="0"/>
              <a:t> </a:t>
            </a:r>
            <a:r>
              <a:rPr lang="en-US" dirty="0" err="1"/>
              <a:t>dụ</a:t>
            </a:r>
            <a:r>
              <a:rPr lang="en-US" dirty="0"/>
              <a:t> </a:t>
            </a:r>
            <a:r>
              <a:rPr lang="en-US" dirty="0" err="1" smtClean="0"/>
              <a:t>sau</a:t>
            </a:r>
            <a:r>
              <a:rPr lang="en-US" dirty="0" smtClean="0"/>
              <a:t> </a:t>
            </a:r>
            <a:r>
              <a:rPr lang="en-US" dirty="0" err="1"/>
              <a:t>cho</a:t>
            </a:r>
            <a:r>
              <a:rPr lang="en-US" dirty="0"/>
              <a:t> </a:t>
            </a:r>
            <a:r>
              <a:rPr lang="en-US" dirty="0" err="1"/>
              <a:t>thấy</a:t>
            </a:r>
            <a:r>
              <a:rPr lang="en-US" dirty="0"/>
              <a:t> </a:t>
            </a:r>
            <a:r>
              <a:rPr lang="en-US" dirty="0" err="1"/>
              <a:t>cách</a:t>
            </a:r>
            <a:r>
              <a:rPr lang="en-US" dirty="0"/>
              <a:t> </a:t>
            </a:r>
            <a:r>
              <a:rPr lang="en-US" dirty="0" err="1"/>
              <a:t>đặt</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xác</a:t>
            </a:r>
            <a:r>
              <a:rPr lang="en-US" dirty="0"/>
              <a:t> </a:t>
            </a:r>
            <a:r>
              <a:rPr lang="en-US" dirty="0" err="1"/>
              <a:t>thực</a:t>
            </a:r>
            <a:r>
              <a:rPr lang="en-US" dirty="0"/>
              <a:t> </a:t>
            </a:r>
            <a:r>
              <a:rPr lang="en-US" dirty="0" err="1"/>
              <a:t>mật</a:t>
            </a:r>
            <a:r>
              <a:rPr lang="en-US" dirty="0"/>
              <a:t> </a:t>
            </a:r>
            <a:r>
              <a:rPr lang="en-US" dirty="0" err="1"/>
              <a:t>khẩu</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smtClean="0"/>
              <a:t>câu</a:t>
            </a:r>
            <a:r>
              <a:rPr lang="en-US" dirty="0" smtClean="0"/>
              <a:t> </a:t>
            </a:r>
            <a:r>
              <a:rPr lang="en-US" dirty="0" err="1" smtClean="0"/>
              <a:t>lệnh</a:t>
            </a:r>
            <a:r>
              <a:rPr lang="en-US" dirty="0" smtClean="0"/>
              <a:t> SET </a:t>
            </a:r>
            <a:r>
              <a:rPr lang="en-US" dirty="0"/>
              <a:t>ROLE</a:t>
            </a:r>
          </a:p>
          <a:p>
            <a:pPr marL="0" indent="0">
              <a:lnSpc>
                <a:spcPct val="110000"/>
              </a:lnSpc>
              <a:buNone/>
            </a:pPr>
            <a:r>
              <a:rPr lang="en-US" b="1" i="1" dirty="0" err="1" smtClean="0"/>
              <a:t>Ví</a:t>
            </a:r>
            <a:r>
              <a:rPr lang="en-US" b="1" i="1" dirty="0" smtClean="0"/>
              <a:t> </a:t>
            </a:r>
            <a:r>
              <a:rPr lang="en-US" b="1" i="1" dirty="0" err="1"/>
              <a:t>dụ</a:t>
            </a:r>
            <a:r>
              <a:rPr lang="en-US" b="1" i="1" dirty="0"/>
              <a:t> </a:t>
            </a:r>
            <a:r>
              <a:rPr lang="en-US" b="1" i="1" dirty="0" err="1" smtClean="0"/>
              <a:t>sau</a:t>
            </a:r>
            <a:r>
              <a:rPr lang="en-US" b="1" i="1" dirty="0" smtClean="0"/>
              <a:t> </a:t>
            </a:r>
            <a:r>
              <a:rPr lang="en-US" b="1" i="1" dirty="0" err="1"/>
              <a:t>Sử</a:t>
            </a:r>
            <a:r>
              <a:rPr lang="en-US" b="1" i="1" dirty="0"/>
              <a:t> </a:t>
            </a:r>
            <a:r>
              <a:rPr lang="en-US" b="1" i="1" dirty="0" err="1"/>
              <a:t>dụng</a:t>
            </a:r>
            <a:r>
              <a:rPr lang="en-US" b="1" i="1" dirty="0"/>
              <a:t> SET ROLE </a:t>
            </a:r>
            <a:r>
              <a:rPr lang="en-US" b="1" i="1" dirty="0" err="1"/>
              <a:t>cho</a:t>
            </a:r>
            <a:r>
              <a:rPr lang="en-US" b="1" i="1" dirty="0"/>
              <a:t> </a:t>
            </a:r>
            <a:r>
              <a:rPr lang="en-US" b="1" i="1" dirty="0" err="1"/>
              <a:t>vai</a:t>
            </a:r>
            <a:r>
              <a:rPr lang="en-US" b="1" i="1" dirty="0"/>
              <a:t> </a:t>
            </a:r>
            <a:r>
              <a:rPr lang="en-US" b="1" i="1" dirty="0" err="1"/>
              <a:t>trò</a:t>
            </a:r>
            <a:r>
              <a:rPr lang="en-US" b="1" i="1" dirty="0"/>
              <a:t> </a:t>
            </a:r>
            <a:r>
              <a:rPr lang="en-US" b="1" i="1" dirty="0" err="1"/>
              <a:t>xác</a:t>
            </a:r>
            <a:r>
              <a:rPr lang="en-US" b="1" i="1" dirty="0"/>
              <a:t> </a:t>
            </a:r>
            <a:r>
              <a:rPr lang="en-US" b="1" i="1" dirty="0" err="1"/>
              <a:t>thực</a:t>
            </a:r>
            <a:r>
              <a:rPr lang="en-US" b="1" i="1" dirty="0"/>
              <a:t> </a:t>
            </a:r>
            <a:r>
              <a:rPr lang="en-US" b="1" i="1" dirty="0" err="1"/>
              <a:t>mật</a:t>
            </a:r>
            <a:r>
              <a:rPr lang="en-US" b="1" i="1" dirty="0"/>
              <a:t> </a:t>
            </a:r>
            <a:r>
              <a:rPr lang="en-US" b="1" i="1" dirty="0" err="1"/>
              <a:t>khẩu</a:t>
            </a:r>
            <a:endParaRPr lang="en-US" dirty="0"/>
          </a:p>
          <a:p>
            <a:pPr marL="0" indent="0">
              <a:lnSpc>
                <a:spcPct val="110000"/>
              </a:lnSpc>
              <a:buNone/>
            </a:pPr>
            <a:r>
              <a:rPr lang="en-US" dirty="0"/>
              <a:t>SET ROLE clerk IDENTIFIED BY </a:t>
            </a:r>
            <a:r>
              <a:rPr lang="en-US" i="1" dirty="0"/>
              <a:t>password</a:t>
            </a:r>
            <a:r>
              <a:rPr lang="en-US" dirty="0" smtClean="0"/>
              <a:t>;</a:t>
            </a:r>
            <a:endParaRPr lang="en-US" dirty="0"/>
          </a:p>
        </p:txBody>
      </p:sp>
    </p:spTree>
    <p:extLst>
      <p:ext uri="{BB962C8B-B14F-4D97-AF65-F5344CB8AC3E}">
        <p14:creationId xmlns:p14="http://schemas.microsoft.com/office/powerpoint/2010/main" val="2795144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77500" lnSpcReduction="20000"/>
          </a:bodyPr>
          <a:lstStyle/>
          <a:p>
            <a:pPr>
              <a:lnSpc>
                <a:spcPct val="120000"/>
              </a:lnSpc>
            </a:pPr>
            <a:r>
              <a:rPr lang="en-US" dirty="0"/>
              <a:t>Authorizing a Role by Using an </a:t>
            </a:r>
            <a:r>
              <a:rPr lang="en-US" dirty="0" smtClean="0"/>
              <a:t>Application</a:t>
            </a:r>
          </a:p>
          <a:p>
            <a:pPr marL="0" indent="0">
              <a:lnSpc>
                <a:spcPct val="120000"/>
              </a:lnSpc>
              <a:buNone/>
            </a:pPr>
            <a:r>
              <a:rPr lang="en-US" dirty="0" err="1"/>
              <a:t>Vai</a:t>
            </a:r>
            <a:r>
              <a:rPr lang="en-US" dirty="0"/>
              <a:t> </a:t>
            </a:r>
            <a:r>
              <a:rPr lang="en-US" dirty="0" err="1"/>
              <a:t>trò</a:t>
            </a:r>
            <a:r>
              <a:rPr lang="en-US" dirty="0"/>
              <a:t> </a:t>
            </a:r>
            <a:r>
              <a:rPr lang="en-US" dirty="0" err="1"/>
              <a:t>ứng</a:t>
            </a:r>
            <a:r>
              <a:rPr lang="en-US" dirty="0"/>
              <a:t> </a:t>
            </a:r>
            <a:r>
              <a:rPr lang="en-US" dirty="0" err="1"/>
              <a:t>dụng</a:t>
            </a:r>
            <a:r>
              <a:rPr lang="en-US" dirty="0"/>
              <a:t> (</a:t>
            </a:r>
            <a:r>
              <a:rPr lang="en-US" dirty="0" err="1"/>
              <a:t>vai</a:t>
            </a:r>
            <a:r>
              <a:rPr lang="en-US" dirty="0"/>
              <a:t> </a:t>
            </a:r>
            <a:r>
              <a:rPr lang="en-US" dirty="0" err="1"/>
              <a:t>trò</a:t>
            </a:r>
            <a:r>
              <a:rPr lang="en-US" dirty="0"/>
              <a:t> </a:t>
            </a:r>
            <a:r>
              <a:rPr lang="en-US" dirty="0" err="1"/>
              <a:t>ứng</a:t>
            </a:r>
            <a:r>
              <a:rPr lang="en-US" dirty="0"/>
              <a:t> </a:t>
            </a:r>
            <a:r>
              <a:rPr lang="en-US" dirty="0" err="1"/>
              <a:t>dụng</a:t>
            </a:r>
            <a:r>
              <a:rPr lang="en-US" dirty="0"/>
              <a:t> an </a:t>
            </a:r>
            <a:r>
              <a:rPr lang="en-US" dirty="0" err="1"/>
              <a:t>toàn</a:t>
            </a:r>
            <a:r>
              <a:rPr lang="en-US" dirty="0"/>
              <a:t>) </a:t>
            </a:r>
            <a:r>
              <a:rPr lang="en-US" dirty="0" err="1"/>
              <a:t>chỉ</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kích</a:t>
            </a:r>
            <a:r>
              <a:rPr lang="en-US" dirty="0"/>
              <a:t> </a:t>
            </a:r>
            <a:r>
              <a:rPr lang="en-US" dirty="0" err="1"/>
              <a:t>hoạt</a:t>
            </a:r>
            <a:r>
              <a:rPr lang="en-US" dirty="0"/>
              <a:t> </a:t>
            </a:r>
            <a:r>
              <a:rPr lang="en-US" dirty="0" err="1"/>
              <a:t>bởi</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sử</a:t>
            </a:r>
            <a:r>
              <a:rPr lang="en-US" dirty="0"/>
              <a:t> </a:t>
            </a:r>
            <a:r>
              <a:rPr lang="en-US" dirty="0" err="1"/>
              <a:t>dụng</a:t>
            </a:r>
            <a:r>
              <a:rPr lang="en-US" dirty="0"/>
              <a:t> </a:t>
            </a:r>
            <a:r>
              <a:rPr lang="en-US" dirty="0" err="1"/>
              <a:t>gói</a:t>
            </a:r>
            <a:r>
              <a:rPr lang="en-US" dirty="0"/>
              <a:t> PL / SQL </a:t>
            </a:r>
            <a:r>
              <a:rPr lang="en-US" dirty="0" err="1"/>
              <a:t>được</a:t>
            </a:r>
            <a:r>
              <a:rPr lang="en-US" dirty="0"/>
              <a:t> </a:t>
            </a:r>
            <a:r>
              <a:rPr lang="en-US" dirty="0" err="1"/>
              <a:t>ủy</a:t>
            </a:r>
            <a:r>
              <a:rPr lang="en-US" dirty="0"/>
              <a:t> </a:t>
            </a:r>
            <a:r>
              <a:rPr lang="en-US" dirty="0" err="1"/>
              <a:t>quyền</a:t>
            </a:r>
            <a:r>
              <a:rPr lang="en-US" dirty="0"/>
              <a:t>. </a:t>
            </a:r>
            <a:r>
              <a:rPr lang="en-US" dirty="0" err="1"/>
              <a:t>Các</a:t>
            </a:r>
            <a:r>
              <a:rPr lang="en-US" dirty="0"/>
              <a:t> </a:t>
            </a:r>
            <a:r>
              <a:rPr lang="en-US" dirty="0" err="1"/>
              <a:t>nhà</a:t>
            </a:r>
            <a:r>
              <a:rPr lang="en-US" dirty="0"/>
              <a:t> </a:t>
            </a:r>
            <a:r>
              <a:rPr lang="en-US" dirty="0" err="1"/>
              <a:t>phát</a:t>
            </a:r>
            <a:r>
              <a:rPr lang="en-US" dirty="0"/>
              <a:t> </a:t>
            </a:r>
            <a:r>
              <a:rPr lang="en-US" dirty="0" err="1"/>
              <a:t>triển</a:t>
            </a:r>
            <a:r>
              <a:rPr lang="en-US" dirty="0"/>
              <a:t> </a:t>
            </a:r>
            <a:r>
              <a:rPr lang="en-US" dirty="0" err="1"/>
              <a:t>ứng</a:t>
            </a:r>
            <a:r>
              <a:rPr lang="en-US" dirty="0"/>
              <a:t> </a:t>
            </a:r>
            <a:r>
              <a:rPr lang="en-US" dirty="0" err="1"/>
              <a:t>dụng</a:t>
            </a:r>
            <a:r>
              <a:rPr lang="en-US" dirty="0"/>
              <a:t> </a:t>
            </a:r>
            <a:r>
              <a:rPr lang="en-US" dirty="0" err="1"/>
              <a:t>không</a:t>
            </a:r>
            <a:r>
              <a:rPr lang="en-US" dirty="0"/>
              <a:t> </a:t>
            </a:r>
            <a:r>
              <a:rPr lang="en-US" dirty="0" err="1"/>
              <a:t>cần</a:t>
            </a:r>
            <a:r>
              <a:rPr lang="en-US" dirty="0"/>
              <a:t> </a:t>
            </a:r>
            <a:r>
              <a:rPr lang="en-US" dirty="0" err="1"/>
              <a:t>phải</a:t>
            </a:r>
            <a:r>
              <a:rPr lang="en-US" dirty="0"/>
              <a:t> </a:t>
            </a:r>
            <a:r>
              <a:rPr lang="en-US" dirty="0" err="1"/>
              <a:t>đảm</a:t>
            </a:r>
            <a:r>
              <a:rPr lang="en-US" dirty="0"/>
              <a:t> </a:t>
            </a:r>
            <a:r>
              <a:rPr lang="en-US" dirty="0" err="1"/>
              <a:t>bảo</a:t>
            </a:r>
            <a:r>
              <a:rPr lang="en-US" dirty="0"/>
              <a:t> </a:t>
            </a:r>
            <a:r>
              <a:rPr lang="en-US" dirty="0" err="1"/>
              <a:t>vai</a:t>
            </a:r>
            <a:r>
              <a:rPr lang="en-US" dirty="0"/>
              <a:t> </a:t>
            </a:r>
            <a:r>
              <a:rPr lang="en-US" dirty="0" err="1"/>
              <a:t>trò</a:t>
            </a:r>
            <a:r>
              <a:rPr lang="en-US" dirty="0"/>
              <a:t> </a:t>
            </a:r>
            <a:r>
              <a:rPr lang="en-US" dirty="0" err="1"/>
              <a:t>bằng</a:t>
            </a:r>
            <a:r>
              <a:rPr lang="en-US" dirty="0"/>
              <a:t> </a:t>
            </a:r>
            <a:r>
              <a:rPr lang="en-US" dirty="0" err="1"/>
              <a:t>cách</a:t>
            </a:r>
            <a:r>
              <a:rPr lang="en-US" dirty="0"/>
              <a:t> </a:t>
            </a:r>
            <a:r>
              <a:rPr lang="en-US" dirty="0" err="1"/>
              <a:t>nhúng</a:t>
            </a:r>
            <a:r>
              <a:rPr lang="en-US" dirty="0"/>
              <a:t> </a:t>
            </a:r>
            <a:r>
              <a:rPr lang="en-US" dirty="0" err="1"/>
              <a:t>mật</a:t>
            </a:r>
            <a:r>
              <a:rPr lang="en-US" dirty="0"/>
              <a:t> </a:t>
            </a:r>
            <a:r>
              <a:rPr lang="en-US" dirty="0" err="1"/>
              <a:t>khẩu</a:t>
            </a:r>
            <a:r>
              <a:rPr lang="en-US" dirty="0"/>
              <a:t> </a:t>
            </a:r>
            <a:r>
              <a:rPr lang="en-US" dirty="0" err="1"/>
              <a:t>vào</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Thay</a:t>
            </a:r>
            <a:r>
              <a:rPr lang="en-US" dirty="0"/>
              <a:t> </a:t>
            </a:r>
            <a:r>
              <a:rPr lang="en-US" dirty="0" err="1"/>
              <a:t>vào</a:t>
            </a:r>
            <a:r>
              <a:rPr lang="en-US" dirty="0"/>
              <a:t> </a:t>
            </a:r>
            <a:r>
              <a:rPr lang="en-US" dirty="0" err="1"/>
              <a:t>đó</a:t>
            </a:r>
            <a:r>
              <a:rPr lang="en-US" dirty="0"/>
              <a:t>, </a:t>
            </a:r>
            <a:r>
              <a:rPr lang="en-US" dirty="0" err="1"/>
              <a:t>họ</a:t>
            </a:r>
            <a:r>
              <a:rPr lang="en-US" dirty="0"/>
              <a:t> </a:t>
            </a:r>
            <a:r>
              <a:rPr lang="en-US" dirty="0" err="1"/>
              <a:t>có</a:t>
            </a:r>
            <a:r>
              <a:rPr lang="en-US" dirty="0"/>
              <a:t> </a:t>
            </a:r>
            <a:r>
              <a:rPr lang="en-US" dirty="0" err="1"/>
              <a:t>thể</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ứng</a:t>
            </a:r>
            <a:r>
              <a:rPr lang="en-US" dirty="0"/>
              <a:t> </a:t>
            </a:r>
            <a:r>
              <a:rPr lang="en-US" dirty="0" err="1"/>
              <a:t>dụng</a:t>
            </a:r>
            <a:r>
              <a:rPr lang="en-US" dirty="0"/>
              <a:t> </a:t>
            </a:r>
            <a:r>
              <a:rPr lang="en-US" dirty="0" err="1"/>
              <a:t>và</a:t>
            </a:r>
            <a:r>
              <a:rPr lang="en-US" dirty="0"/>
              <a:t> </a:t>
            </a:r>
            <a:r>
              <a:rPr lang="en-US" dirty="0" err="1"/>
              <a:t>chỉ</a:t>
            </a:r>
            <a:r>
              <a:rPr lang="en-US" dirty="0"/>
              <a:t> </a:t>
            </a:r>
            <a:r>
              <a:rPr lang="en-US" dirty="0" err="1"/>
              <a:t>định</a:t>
            </a:r>
            <a:r>
              <a:rPr lang="en-US" dirty="0"/>
              <a:t> </a:t>
            </a:r>
            <a:r>
              <a:rPr lang="en-US" dirty="0" err="1"/>
              <a:t>gói</a:t>
            </a:r>
            <a:r>
              <a:rPr lang="en-US" dirty="0"/>
              <a:t> PL / SQL </a:t>
            </a:r>
            <a:r>
              <a:rPr lang="en-US" dirty="0" err="1"/>
              <a:t>nào</a:t>
            </a:r>
            <a:r>
              <a:rPr lang="en-US" dirty="0"/>
              <a:t> </a:t>
            </a:r>
            <a:r>
              <a:rPr lang="en-US" dirty="0" err="1"/>
              <a:t>được</a:t>
            </a:r>
            <a:r>
              <a:rPr lang="en-US" dirty="0"/>
              <a:t> </a:t>
            </a:r>
            <a:r>
              <a:rPr lang="en-US" dirty="0" err="1"/>
              <a:t>cho</a:t>
            </a:r>
            <a:r>
              <a:rPr lang="en-US" dirty="0"/>
              <a:t> </a:t>
            </a:r>
            <a:r>
              <a:rPr lang="en-US" dirty="0" err="1"/>
              <a:t>phép</a:t>
            </a:r>
            <a:r>
              <a:rPr lang="en-US" dirty="0"/>
              <a:t> </a:t>
            </a:r>
            <a:r>
              <a:rPr lang="en-US" dirty="0" err="1"/>
              <a:t>để</a:t>
            </a:r>
            <a:r>
              <a:rPr lang="en-US" dirty="0"/>
              <a:t> </a:t>
            </a:r>
            <a:r>
              <a:rPr lang="en-US" dirty="0" err="1"/>
              <a:t>kích</a:t>
            </a:r>
            <a:r>
              <a:rPr lang="en-US" dirty="0"/>
              <a:t> </a:t>
            </a:r>
            <a:r>
              <a:rPr lang="en-US" dirty="0" err="1"/>
              <a:t>hoạt</a:t>
            </a:r>
            <a:r>
              <a:rPr lang="en-US" dirty="0"/>
              <a:t> </a:t>
            </a:r>
            <a:r>
              <a:rPr lang="en-US" dirty="0" err="1"/>
              <a:t>vai</a:t>
            </a:r>
            <a:r>
              <a:rPr lang="en-US" dirty="0"/>
              <a:t> </a:t>
            </a:r>
            <a:r>
              <a:rPr lang="en-US" dirty="0" err="1"/>
              <a:t>trò</a:t>
            </a:r>
            <a:r>
              <a:rPr lang="en-US" dirty="0"/>
              <a:t> </a:t>
            </a:r>
            <a:r>
              <a:rPr lang="en-US" dirty="0" err="1"/>
              <a:t>đó</a:t>
            </a:r>
            <a:r>
              <a:rPr lang="en-US" dirty="0"/>
              <a:t>.</a:t>
            </a:r>
            <a:endParaRPr lang="en-US" b="1" dirty="0"/>
          </a:p>
          <a:p>
            <a:pPr marL="0" indent="0">
              <a:lnSpc>
                <a:spcPct val="120000"/>
              </a:lnSpc>
              <a:buNone/>
            </a:pPr>
            <a:r>
              <a:rPr lang="en-US" dirty="0" err="1"/>
              <a:t>Để</a:t>
            </a:r>
            <a:r>
              <a:rPr lang="en-US" dirty="0"/>
              <a:t> </a:t>
            </a:r>
            <a:r>
              <a:rPr lang="en-US" dirty="0" err="1"/>
              <a:t>tạo</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kích</a:t>
            </a:r>
            <a:r>
              <a:rPr lang="en-US" dirty="0"/>
              <a:t> </a:t>
            </a:r>
            <a:r>
              <a:rPr lang="en-US" dirty="0" err="1"/>
              <a:t>hoạt</a:t>
            </a:r>
            <a:r>
              <a:rPr lang="en-US" dirty="0"/>
              <a:t> </a:t>
            </a:r>
            <a:r>
              <a:rPr lang="en-US" dirty="0" err="1"/>
              <a:t>bởi</a:t>
            </a:r>
            <a:r>
              <a:rPr lang="en-US" dirty="0"/>
              <a:t> </a:t>
            </a:r>
            <a:r>
              <a:rPr lang="en-US" dirty="0" err="1"/>
              <a:t>một</a:t>
            </a:r>
            <a:r>
              <a:rPr lang="en-US" dirty="0"/>
              <a:t> </a:t>
            </a:r>
            <a:r>
              <a:rPr lang="en-US" dirty="0" err="1"/>
              <a:t>gói</a:t>
            </a:r>
            <a:r>
              <a:rPr lang="en-US" dirty="0"/>
              <a:t> PL / SQL </a:t>
            </a:r>
            <a:r>
              <a:rPr lang="en-US" dirty="0" err="1"/>
              <a:t>được</a:t>
            </a:r>
            <a:r>
              <a:rPr lang="en-US" dirty="0"/>
              <a:t> </a:t>
            </a:r>
            <a:r>
              <a:rPr lang="en-US" dirty="0" err="1"/>
              <a:t>ủy</a:t>
            </a:r>
            <a:r>
              <a:rPr lang="en-US" dirty="0"/>
              <a:t> </a:t>
            </a:r>
            <a:r>
              <a:rPr lang="en-US" dirty="0" err="1"/>
              <a:t>quyền</a:t>
            </a:r>
            <a:r>
              <a:rPr lang="en-US" dirty="0"/>
              <a:t>, </a:t>
            </a:r>
            <a:r>
              <a:rPr lang="en-US" dirty="0" err="1"/>
              <a:t>hãy</a:t>
            </a:r>
            <a:r>
              <a:rPr lang="en-US" dirty="0"/>
              <a:t> </a:t>
            </a:r>
            <a:r>
              <a:rPr lang="en-US" dirty="0" err="1"/>
              <a:t>sử</a:t>
            </a:r>
            <a:r>
              <a:rPr lang="en-US" dirty="0"/>
              <a:t> </a:t>
            </a:r>
            <a:r>
              <a:rPr lang="en-US" dirty="0" err="1"/>
              <a:t>dụng</a:t>
            </a:r>
            <a:r>
              <a:rPr lang="en-US" dirty="0"/>
              <a:t> </a:t>
            </a:r>
            <a:r>
              <a:rPr lang="en-US" dirty="0" err="1"/>
              <a:t>việc</a:t>
            </a:r>
            <a:r>
              <a:rPr lang="en-US" dirty="0"/>
              <a:t> </a:t>
            </a:r>
            <a:r>
              <a:rPr lang="en-US" dirty="0" err="1"/>
              <a:t>sử</a:t>
            </a:r>
            <a:r>
              <a:rPr lang="en-US" dirty="0"/>
              <a:t> </a:t>
            </a:r>
            <a:r>
              <a:rPr lang="en-US" dirty="0" err="1"/>
              <a:t>dụng</a:t>
            </a:r>
            <a:r>
              <a:rPr lang="en-US" dirty="0"/>
              <a:t> </a:t>
            </a:r>
            <a:r>
              <a:rPr lang="en-US" dirty="0" err="1" smtClean="0"/>
              <a:t>mệnh</a:t>
            </a:r>
            <a:r>
              <a:rPr lang="en-US" dirty="0" smtClean="0"/>
              <a:t> </a:t>
            </a:r>
            <a:r>
              <a:rPr lang="en-US" dirty="0" err="1" smtClean="0"/>
              <a:t>đề</a:t>
            </a:r>
            <a:r>
              <a:rPr lang="en-US" dirty="0" smtClean="0"/>
              <a:t> IDENTIFIED</a:t>
            </a:r>
            <a:r>
              <a:rPr lang="en-US" b="1" dirty="0" smtClean="0"/>
              <a:t> </a:t>
            </a:r>
            <a:r>
              <a:rPr lang="en-US" dirty="0" err="1" smtClean="0"/>
              <a:t>package_name</a:t>
            </a:r>
            <a:r>
              <a:rPr lang="en-US" dirty="0" smtClean="0"/>
              <a:t> </a:t>
            </a:r>
            <a:r>
              <a:rPr lang="en-US" dirty="0" err="1"/>
              <a:t>trong</a:t>
            </a:r>
            <a:r>
              <a:rPr lang="en-US" dirty="0"/>
              <a:t> </a:t>
            </a:r>
            <a:r>
              <a:rPr lang="en-US" dirty="0" err="1"/>
              <a:t>câu</a:t>
            </a:r>
            <a:r>
              <a:rPr lang="en-US" dirty="0"/>
              <a:t> </a:t>
            </a:r>
            <a:r>
              <a:rPr lang="en-US" dirty="0" err="1"/>
              <a:t>lệnh</a:t>
            </a:r>
            <a:r>
              <a:rPr lang="en-US" dirty="0"/>
              <a:t> SQL CREATE </a:t>
            </a:r>
            <a:r>
              <a:rPr lang="en-US" dirty="0" smtClean="0"/>
              <a:t>ROLE.</a:t>
            </a:r>
          </a:p>
          <a:p>
            <a:pPr marL="0" indent="0">
              <a:lnSpc>
                <a:spcPct val="120000"/>
              </a:lnSpc>
              <a:buNone/>
            </a:pPr>
            <a:r>
              <a:rPr lang="en-US" dirty="0" err="1" smtClean="0"/>
              <a:t>Ví</a:t>
            </a:r>
            <a:r>
              <a:rPr lang="en-US" dirty="0" smtClean="0"/>
              <a:t> </a:t>
            </a:r>
            <a:r>
              <a:rPr lang="en-US" dirty="0" err="1" smtClean="0"/>
              <a:t>dụ</a:t>
            </a:r>
            <a:r>
              <a:rPr lang="en-US" dirty="0" smtClean="0"/>
              <a:t> </a:t>
            </a:r>
            <a:r>
              <a:rPr lang="en-US" dirty="0" err="1" smtClean="0"/>
              <a:t>sau</a:t>
            </a:r>
            <a:r>
              <a:rPr lang="en-US" dirty="0" smtClean="0"/>
              <a:t> </a:t>
            </a:r>
            <a:r>
              <a:rPr lang="en-US" dirty="0" err="1" smtClean="0"/>
              <a:t>chỉ</a:t>
            </a:r>
            <a:r>
              <a:rPr lang="en-US" dirty="0" smtClean="0"/>
              <a:t> </a:t>
            </a:r>
            <a:r>
              <a:rPr lang="en-US" dirty="0" err="1" smtClean="0"/>
              <a:t>ra</a:t>
            </a:r>
            <a:r>
              <a:rPr lang="en-US" dirty="0" smtClean="0"/>
              <a:t> </a:t>
            </a:r>
            <a:r>
              <a:rPr lang="en-US" dirty="0" err="1" smtClean="0"/>
              <a:t>rằng</a:t>
            </a:r>
            <a:r>
              <a:rPr lang="en-US" dirty="0" smtClean="0"/>
              <a:t> </a:t>
            </a:r>
            <a:r>
              <a:rPr lang="en-US" dirty="0" err="1" smtClean="0"/>
              <a:t>vai</a:t>
            </a:r>
            <a:r>
              <a:rPr lang="en-US" dirty="0" smtClean="0"/>
              <a:t> </a:t>
            </a:r>
            <a:r>
              <a:rPr lang="en-US" dirty="0" err="1" smtClean="0"/>
              <a:t>trò</a:t>
            </a:r>
            <a:r>
              <a:rPr lang="en-US" dirty="0" smtClean="0"/>
              <a:t> </a:t>
            </a:r>
            <a:r>
              <a:rPr lang="en-US" dirty="0" err="1" smtClean="0"/>
              <a:t>admin_role</a:t>
            </a:r>
            <a:r>
              <a:rPr lang="en-US" dirty="0" smtClean="0"/>
              <a:t> </a:t>
            </a:r>
            <a:r>
              <a:rPr lang="en-US" dirty="0" err="1" smtClean="0"/>
              <a:t>là</a:t>
            </a:r>
            <a:r>
              <a:rPr lang="en-US" dirty="0" smtClean="0"/>
              <a:t> </a:t>
            </a:r>
            <a:r>
              <a:rPr lang="en-US" dirty="0" err="1" smtClean="0"/>
              <a:t>một</a:t>
            </a:r>
            <a:r>
              <a:rPr lang="en-US" dirty="0" smtClean="0"/>
              <a:t> </a:t>
            </a:r>
            <a:r>
              <a:rPr lang="en-US" dirty="0" err="1" smtClean="0"/>
              <a:t>vai</a:t>
            </a:r>
            <a:r>
              <a:rPr lang="en-US" dirty="0" smtClean="0"/>
              <a:t> </a:t>
            </a:r>
            <a:r>
              <a:rPr lang="en-US" dirty="0" err="1" smtClean="0"/>
              <a:t>trò</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và</a:t>
            </a:r>
            <a:r>
              <a:rPr lang="en-US" dirty="0" smtClean="0"/>
              <a:t> </a:t>
            </a:r>
            <a:r>
              <a:rPr lang="en-US" dirty="0" err="1" smtClean="0"/>
              <a:t>vai</a:t>
            </a:r>
            <a:r>
              <a:rPr lang="en-US" dirty="0" smtClean="0"/>
              <a:t> </a:t>
            </a:r>
            <a:r>
              <a:rPr lang="en-US" dirty="0" err="1" smtClean="0"/>
              <a:t>trò</a:t>
            </a:r>
            <a:r>
              <a:rPr lang="en-US" dirty="0" smtClean="0"/>
              <a:t> </a:t>
            </a:r>
            <a:r>
              <a:rPr lang="en-US" dirty="0" err="1" smtClean="0"/>
              <a:t>chỉ</a:t>
            </a:r>
            <a:r>
              <a:rPr lang="en-US" dirty="0" smtClean="0"/>
              <a:t> </a:t>
            </a:r>
            <a:r>
              <a:rPr lang="en-US" dirty="0" err="1" smtClean="0"/>
              <a:t>có</a:t>
            </a:r>
            <a:r>
              <a:rPr lang="en-US" dirty="0" smtClean="0"/>
              <a:t> </a:t>
            </a:r>
            <a:r>
              <a:rPr lang="en-US" dirty="0" err="1" smtClean="0"/>
              <a:t>thể</a:t>
            </a:r>
            <a:r>
              <a:rPr lang="en-US" dirty="0" smtClean="0"/>
              <a:t> </a:t>
            </a:r>
            <a:r>
              <a:rPr lang="en-US" dirty="0" err="1" smtClean="0"/>
              <a:t>được</a:t>
            </a:r>
            <a:r>
              <a:rPr lang="en-US" dirty="0" smtClean="0"/>
              <a:t> </a:t>
            </a:r>
            <a:r>
              <a:rPr lang="en-US" dirty="0" err="1" smtClean="0"/>
              <a:t>kích</a:t>
            </a:r>
            <a:r>
              <a:rPr lang="en-US" dirty="0" smtClean="0"/>
              <a:t> </a:t>
            </a:r>
            <a:r>
              <a:rPr lang="en-US" dirty="0" err="1" smtClean="0"/>
              <a:t>hoạt</a:t>
            </a:r>
            <a:r>
              <a:rPr lang="en-US" dirty="0" smtClean="0"/>
              <a:t> </a:t>
            </a:r>
            <a:r>
              <a:rPr lang="en-US" dirty="0" err="1" smtClean="0"/>
              <a:t>bởi</a:t>
            </a:r>
            <a:r>
              <a:rPr lang="en-US" dirty="0" smtClean="0"/>
              <a:t> </a:t>
            </a:r>
            <a:r>
              <a:rPr lang="en-US" dirty="0" err="1" smtClean="0"/>
              <a:t>bất</a:t>
            </a:r>
            <a:r>
              <a:rPr lang="en-US" dirty="0" smtClean="0"/>
              <a:t> </a:t>
            </a:r>
            <a:r>
              <a:rPr lang="en-US" dirty="0" err="1" smtClean="0"/>
              <a:t>kỳ</a:t>
            </a:r>
            <a:r>
              <a:rPr lang="en-US" dirty="0" smtClean="0"/>
              <a:t> </a:t>
            </a:r>
            <a:r>
              <a:rPr lang="en-US" dirty="0" err="1" smtClean="0"/>
              <a:t>mô-đun</a:t>
            </a:r>
            <a:r>
              <a:rPr lang="en-US" dirty="0" smtClean="0"/>
              <a:t> </a:t>
            </a:r>
            <a:r>
              <a:rPr lang="en-US" dirty="0" err="1" smtClean="0"/>
              <a:t>nào</a:t>
            </a:r>
            <a:r>
              <a:rPr lang="en-US" dirty="0" smtClean="0"/>
              <a:t> </a:t>
            </a:r>
            <a:r>
              <a:rPr lang="en-US" dirty="0" err="1" smtClean="0"/>
              <a:t>được</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bên</a:t>
            </a:r>
            <a:r>
              <a:rPr lang="en-US" dirty="0" smtClean="0"/>
              <a:t> </a:t>
            </a:r>
            <a:r>
              <a:rPr lang="en-US" dirty="0" err="1" smtClean="0"/>
              <a:t>trong</a:t>
            </a:r>
            <a:r>
              <a:rPr lang="en-US" dirty="0" smtClean="0"/>
              <a:t> </a:t>
            </a:r>
            <a:r>
              <a:rPr lang="en-US" dirty="0" err="1" smtClean="0"/>
              <a:t>gói</a:t>
            </a:r>
            <a:r>
              <a:rPr lang="en-US" dirty="0" smtClean="0"/>
              <a:t> PL / SQL </a:t>
            </a:r>
            <a:r>
              <a:rPr lang="en-US" dirty="0" err="1" smtClean="0"/>
              <a:t>hr.admin</a:t>
            </a:r>
            <a:r>
              <a:rPr lang="en-US" dirty="0" smtClean="0"/>
              <a:t>.</a:t>
            </a:r>
          </a:p>
          <a:p>
            <a:pPr marL="0" indent="0">
              <a:lnSpc>
                <a:spcPct val="120000"/>
              </a:lnSpc>
              <a:buNone/>
            </a:pPr>
            <a:r>
              <a:rPr lang="en-US" b="1" i="1" dirty="0" err="1" smtClean="0"/>
              <a:t>Ví</a:t>
            </a:r>
            <a:r>
              <a:rPr lang="en-US" b="1" i="1" dirty="0" smtClean="0"/>
              <a:t> </a:t>
            </a:r>
            <a:r>
              <a:rPr lang="en-US" b="1" i="1" dirty="0" err="1"/>
              <a:t>dụ</a:t>
            </a:r>
            <a:r>
              <a:rPr lang="en-US" b="1" i="1" dirty="0"/>
              <a:t> </a:t>
            </a:r>
            <a:r>
              <a:rPr lang="en-US" b="1" i="1" dirty="0" err="1" smtClean="0"/>
              <a:t>sau</a:t>
            </a:r>
            <a:r>
              <a:rPr lang="en-US" b="1" i="1" dirty="0" smtClean="0"/>
              <a:t> </a:t>
            </a:r>
            <a:r>
              <a:rPr lang="en-US" b="1" i="1" dirty="0" err="1"/>
              <a:t>Tạo</a:t>
            </a:r>
            <a:r>
              <a:rPr lang="en-US" b="1" i="1" dirty="0"/>
              <a:t> </a:t>
            </a:r>
            <a:r>
              <a:rPr lang="en-US" b="1" i="1" dirty="0" err="1"/>
              <a:t>một</a:t>
            </a:r>
            <a:r>
              <a:rPr lang="en-US" b="1" i="1" dirty="0"/>
              <a:t> </a:t>
            </a:r>
            <a:r>
              <a:rPr lang="en-US" b="1" i="1" dirty="0" err="1"/>
              <a:t>vai</a:t>
            </a:r>
            <a:r>
              <a:rPr lang="en-US" b="1" i="1" dirty="0"/>
              <a:t> </a:t>
            </a:r>
            <a:r>
              <a:rPr lang="en-US" b="1" i="1" dirty="0" err="1"/>
              <a:t>trò</a:t>
            </a:r>
            <a:r>
              <a:rPr lang="en-US" b="1" i="1" dirty="0"/>
              <a:t> </a:t>
            </a:r>
            <a:r>
              <a:rPr lang="en-US" b="1" i="1" dirty="0" err="1"/>
              <a:t>được</a:t>
            </a:r>
            <a:r>
              <a:rPr lang="en-US" b="1" i="1" dirty="0"/>
              <a:t> </a:t>
            </a:r>
            <a:r>
              <a:rPr lang="en-US" b="1" i="1" dirty="0" err="1"/>
              <a:t>cấp</a:t>
            </a:r>
            <a:r>
              <a:rPr lang="en-US" b="1" i="1" dirty="0"/>
              <a:t> </a:t>
            </a:r>
            <a:r>
              <a:rPr lang="en-US" b="1" i="1" dirty="0" err="1"/>
              <a:t>phép</a:t>
            </a:r>
            <a:r>
              <a:rPr lang="en-US" b="1" i="1" dirty="0"/>
              <a:t> </a:t>
            </a:r>
            <a:r>
              <a:rPr lang="en-US" b="1" i="1" dirty="0" err="1"/>
              <a:t>bởi</a:t>
            </a:r>
            <a:r>
              <a:rPr lang="en-US" b="1" i="1" dirty="0"/>
              <a:t> </a:t>
            </a:r>
            <a:r>
              <a:rPr lang="en-US" b="1" i="1" dirty="0" err="1"/>
              <a:t>một</a:t>
            </a:r>
            <a:r>
              <a:rPr lang="en-US" b="1" i="1" dirty="0"/>
              <a:t> </a:t>
            </a:r>
            <a:r>
              <a:rPr lang="en-US" b="1" i="1" dirty="0" err="1"/>
              <a:t>gói</a:t>
            </a:r>
            <a:r>
              <a:rPr lang="en-US" b="1" i="1" dirty="0"/>
              <a:t> PL / SQL </a:t>
            </a:r>
            <a:r>
              <a:rPr lang="en-US" b="1" i="1" dirty="0" err="1"/>
              <a:t>cho</a:t>
            </a:r>
            <a:r>
              <a:rPr lang="en-US" b="1" i="1" dirty="0"/>
              <a:t> </a:t>
            </a:r>
            <a:r>
              <a:rPr lang="en-US" b="1" i="1" dirty="0" err="1"/>
              <a:t>một</a:t>
            </a:r>
            <a:r>
              <a:rPr lang="en-US" b="1" i="1" dirty="0"/>
              <a:t> </a:t>
            </a:r>
            <a:r>
              <a:rPr lang="en-US" b="1" i="1" dirty="0" err="1"/>
              <a:t>ứng</a:t>
            </a:r>
            <a:r>
              <a:rPr lang="en-US" b="1" i="1" dirty="0"/>
              <a:t> </a:t>
            </a:r>
            <a:r>
              <a:rPr lang="en-US" b="1" i="1" dirty="0" err="1"/>
              <a:t>dụng</a:t>
            </a:r>
            <a:endParaRPr lang="en-US" dirty="0"/>
          </a:p>
          <a:p>
            <a:pPr marL="0" indent="0">
              <a:lnSpc>
                <a:spcPct val="120000"/>
              </a:lnSpc>
              <a:buNone/>
            </a:pPr>
            <a:r>
              <a:rPr lang="en-US" dirty="0"/>
              <a:t>C</a:t>
            </a:r>
            <a:r>
              <a:rPr lang="en-US" dirty="0" smtClean="0"/>
              <a:t>REATE </a:t>
            </a:r>
            <a:r>
              <a:rPr lang="en-US" dirty="0"/>
              <a:t>ROLE </a:t>
            </a:r>
            <a:r>
              <a:rPr lang="en-US" dirty="0" err="1"/>
              <a:t>admin_role</a:t>
            </a:r>
            <a:r>
              <a:rPr lang="en-US" dirty="0"/>
              <a:t> IDENTIFIED USING </a:t>
            </a:r>
            <a:r>
              <a:rPr lang="en-US" dirty="0" err="1"/>
              <a:t>hr.admin</a:t>
            </a:r>
            <a:r>
              <a:rPr lang="en-US" dirty="0" smtClean="0"/>
              <a:t>;</a:t>
            </a:r>
            <a:endParaRPr lang="en-US" dirty="0"/>
          </a:p>
        </p:txBody>
      </p:sp>
    </p:spTree>
    <p:extLst>
      <p:ext uri="{BB962C8B-B14F-4D97-AF65-F5344CB8AC3E}">
        <p14:creationId xmlns:p14="http://schemas.microsoft.com/office/powerpoint/2010/main" val="425014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92500" lnSpcReduction="10000"/>
          </a:bodyPr>
          <a:lstStyle/>
          <a:p>
            <a:pPr>
              <a:lnSpc>
                <a:spcPct val="120000"/>
              </a:lnSpc>
            </a:pPr>
            <a:r>
              <a:rPr lang="en-US" dirty="0"/>
              <a:t>Authorizing a Role by Using an External </a:t>
            </a:r>
            <a:r>
              <a:rPr lang="en-US" dirty="0" smtClean="0"/>
              <a:t>Source</a:t>
            </a:r>
          </a:p>
          <a:p>
            <a:pPr marL="0" indent="0">
              <a:lnSpc>
                <a:spcPct val="120000"/>
              </a:lnSpc>
              <a:buNone/>
            </a:pPr>
            <a:r>
              <a:rPr lang="en-US" dirty="0" err="1"/>
              <a:t>Bạn</a:t>
            </a:r>
            <a:r>
              <a:rPr lang="en-US" dirty="0"/>
              <a:t> </a:t>
            </a:r>
            <a:r>
              <a:rPr lang="en-US" dirty="0" err="1"/>
              <a:t>có</a:t>
            </a:r>
            <a:r>
              <a:rPr lang="en-US" dirty="0"/>
              <a:t> </a:t>
            </a:r>
            <a:r>
              <a:rPr lang="en-US" dirty="0" err="1"/>
              <a:t>thể</a:t>
            </a:r>
            <a:r>
              <a:rPr lang="en-US" dirty="0"/>
              <a:t> </a:t>
            </a:r>
            <a:r>
              <a:rPr lang="en-US" dirty="0" err="1"/>
              <a:t>xác</a:t>
            </a:r>
            <a:r>
              <a:rPr lang="en-US" dirty="0"/>
              <a:t> </a:t>
            </a:r>
            <a:r>
              <a:rPr lang="en-US" dirty="0" err="1"/>
              <a:t>định</a:t>
            </a:r>
            <a:r>
              <a:rPr lang="en-US" dirty="0"/>
              <a:t> </a:t>
            </a:r>
            <a:r>
              <a:rPr lang="en-US" dirty="0" err="1"/>
              <a:t>vai</a:t>
            </a:r>
            <a:r>
              <a:rPr lang="en-US" dirty="0"/>
              <a:t> </a:t>
            </a:r>
            <a:r>
              <a:rPr lang="en-US" dirty="0" err="1"/>
              <a:t>trò</a:t>
            </a:r>
            <a:r>
              <a:rPr lang="en-US" dirty="0"/>
              <a:t> </a:t>
            </a:r>
            <a:r>
              <a:rPr lang="en-US" dirty="0" err="1"/>
              <a:t>bên</a:t>
            </a:r>
            <a:r>
              <a:rPr lang="en-US" dirty="0"/>
              <a:t> </a:t>
            </a:r>
            <a:r>
              <a:rPr lang="en-US" dirty="0" err="1" smtClean="0"/>
              <a:t>ngoài</a:t>
            </a:r>
            <a:r>
              <a:rPr lang="en-US" dirty="0" smtClean="0"/>
              <a:t> </a:t>
            </a:r>
            <a:r>
              <a:rPr lang="en-US" dirty="0" err="1" smtClean="0"/>
              <a:t>một</a:t>
            </a:r>
            <a:r>
              <a:rPr lang="en-US" dirty="0" smtClean="0"/>
              <a:t> </a:t>
            </a:r>
            <a:r>
              <a:rPr lang="en-US" dirty="0" err="1" smtClean="0"/>
              <a:t>cách</a:t>
            </a:r>
            <a:r>
              <a:rPr lang="en-US" dirty="0" smtClean="0"/>
              <a:t> </a:t>
            </a:r>
            <a:r>
              <a:rPr lang="en-US" dirty="0" err="1"/>
              <a:t>cục</a:t>
            </a:r>
            <a:r>
              <a:rPr lang="en-US" dirty="0"/>
              <a:t> </a:t>
            </a:r>
            <a:r>
              <a:rPr lang="en-US" dirty="0" err="1"/>
              <a:t>bộ</a:t>
            </a:r>
            <a:r>
              <a:rPr lang="en-US" dirty="0"/>
              <a:t> </a:t>
            </a:r>
            <a:r>
              <a:rPr lang="en-US" dirty="0" err="1"/>
              <a:t>trong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nhưng</a:t>
            </a:r>
            <a:r>
              <a:rPr lang="en-US" dirty="0"/>
              <a:t> </a:t>
            </a:r>
            <a:r>
              <a:rPr lang="en-US" dirty="0" err="1"/>
              <a:t>bạn</a:t>
            </a:r>
            <a:r>
              <a:rPr lang="en-US" dirty="0"/>
              <a:t> </a:t>
            </a:r>
            <a:r>
              <a:rPr lang="en-US" dirty="0" err="1"/>
              <a:t>không</a:t>
            </a:r>
            <a:r>
              <a:rPr lang="en-US" dirty="0"/>
              <a:t> </a:t>
            </a:r>
            <a:r>
              <a:rPr lang="en-US" dirty="0" err="1"/>
              <a:t>thể</a:t>
            </a:r>
            <a:r>
              <a:rPr lang="en-US" dirty="0"/>
              <a:t> </a:t>
            </a:r>
            <a:r>
              <a:rPr lang="en-US" dirty="0" err="1"/>
              <a:t>cấp</a:t>
            </a:r>
            <a:r>
              <a:rPr lang="en-US" dirty="0"/>
              <a:t> </a:t>
            </a:r>
            <a:r>
              <a:rPr lang="en-US" dirty="0" err="1"/>
              <a:t>vai</a:t>
            </a:r>
            <a:r>
              <a:rPr lang="en-US" dirty="0"/>
              <a:t> </a:t>
            </a:r>
            <a:r>
              <a:rPr lang="en-US" dirty="0" err="1"/>
              <a:t>trò</a:t>
            </a:r>
            <a:r>
              <a:rPr lang="en-US" dirty="0"/>
              <a:t> </a:t>
            </a:r>
            <a:r>
              <a:rPr lang="en-US" dirty="0" err="1"/>
              <a:t>bên</a:t>
            </a:r>
            <a:r>
              <a:rPr lang="en-US" dirty="0"/>
              <a:t> </a:t>
            </a:r>
            <a:r>
              <a:rPr lang="en-US" dirty="0" err="1"/>
              <a:t>ngoài</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toàn</a:t>
            </a:r>
            <a:r>
              <a:rPr lang="en-US" dirty="0"/>
              <a:t> </a:t>
            </a:r>
            <a:r>
              <a:rPr lang="en-US" dirty="0" err="1"/>
              <a:t>cục</a:t>
            </a:r>
            <a:r>
              <a:rPr lang="en-US" dirty="0"/>
              <a:t>, </a:t>
            </a:r>
            <a:r>
              <a:rPr lang="en-US" dirty="0" err="1"/>
              <a:t>cho</a:t>
            </a:r>
            <a:r>
              <a:rPr lang="en-US" dirty="0"/>
              <a:t> </a:t>
            </a:r>
            <a:r>
              <a:rPr lang="en-US" dirty="0" err="1"/>
              <a:t>vai</a:t>
            </a:r>
            <a:r>
              <a:rPr lang="en-US" dirty="0"/>
              <a:t> </a:t>
            </a:r>
            <a:r>
              <a:rPr lang="en-US" dirty="0" err="1"/>
              <a:t>trò</a:t>
            </a:r>
            <a:r>
              <a:rPr lang="en-US" dirty="0"/>
              <a:t> </a:t>
            </a:r>
            <a:r>
              <a:rPr lang="en-US" dirty="0" err="1"/>
              <a:t>toàn</a:t>
            </a:r>
            <a:r>
              <a:rPr lang="en-US" dirty="0"/>
              <a:t> </a:t>
            </a:r>
            <a:r>
              <a:rPr lang="en-US" dirty="0" err="1"/>
              <a:t>cục</a:t>
            </a:r>
            <a:r>
              <a:rPr lang="en-US" dirty="0"/>
              <a:t> </a:t>
            </a:r>
            <a:r>
              <a:rPr lang="en-US" dirty="0" err="1"/>
              <a:t>hoặc</a:t>
            </a:r>
            <a:r>
              <a:rPr lang="en-US" dirty="0"/>
              <a:t> </a:t>
            </a:r>
            <a:r>
              <a:rPr lang="en-US" dirty="0" err="1"/>
              <a:t>cho</a:t>
            </a:r>
            <a:r>
              <a:rPr lang="en-US" dirty="0"/>
              <a:t> </a:t>
            </a:r>
            <a:r>
              <a:rPr lang="en-US" dirty="0" err="1"/>
              <a:t>bất</a:t>
            </a:r>
            <a:r>
              <a:rPr lang="en-US" dirty="0"/>
              <a:t> </a:t>
            </a:r>
            <a:r>
              <a:rPr lang="en-US" dirty="0" err="1"/>
              <a:t>kỳ</a:t>
            </a:r>
            <a:r>
              <a:rPr lang="en-US" dirty="0"/>
              <a:t> </a:t>
            </a:r>
            <a:r>
              <a:rPr lang="en-US" dirty="0" err="1"/>
              <a:t>vai</a:t>
            </a:r>
            <a:r>
              <a:rPr lang="en-US" dirty="0"/>
              <a:t> </a:t>
            </a:r>
            <a:r>
              <a:rPr lang="en-US" dirty="0" err="1"/>
              <a:t>trò</a:t>
            </a:r>
            <a:r>
              <a:rPr lang="en-US" dirty="0"/>
              <a:t> </a:t>
            </a:r>
            <a:r>
              <a:rPr lang="en-US" dirty="0" err="1"/>
              <a:t>nào</a:t>
            </a:r>
            <a:r>
              <a:rPr lang="en-US" dirty="0"/>
              <a:t> </a:t>
            </a:r>
            <a:r>
              <a:rPr lang="en-US" dirty="0" err="1"/>
              <a:t>khác</a:t>
            </a:r>
            <a:r>
              <a:rPr lang="en-US" dirty="0"/>
              <a:t> </a:t>
            </a:r>
            <a:r>
              <a:rPr lang="en-US" dirty="0" err="1"/>
              <a:t>trong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tạo</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ủy</a:t>
            </a:r>
            <a:r>
              <a:rPr lang="en-US" dirty="0"/>
              <a:t> </a:t>
            </a:r>
            <a:r>
              <a:rPr lang="en-US" dirty="0" err="1"/>
              <a:t>quyền</a:t>
            </a:r>
            <a:r>
              <a:rPr lang="en-US" dirty="0"/>
              <a:t> </a:t>
            </a:r>
            <a:r>
              <a:rPr lang="en-US" dirty="0" err="1"/>
              <a:t>bởi</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hoặc</a:t>
            </a:r>
            <a:r>
              <a:rPr lang="en-US" dirty="0"/>
              <a:t> </a:t>
            </a:r>
            <a:r>
              <a:rPr lang="en-US" dirty="0" err="1"/>
              <a:t>các</a:t>
            </a:r>
            <a:r>
              <a:rPr lang="en-US" dirty="0"/>
              <a:t> </a:t>
            </a:r>
            <a:r>
              <a:rPr lang="en-US" dirty="0" err="1"/>
              <a:t>máy</a:t>
            </a:r>
            <a:r>
              <a:rPr lang="en-US" dirty="0"/>
              <a:t> </a:t>
            </a:r>
            <a:r>
              <a:rPr lang="en-US" dirty="0" err="1"/>
              <a:t>khách</a:t>
            </a:r>
            <a:r>
              <a:rPr lang="en-US" dirty="0"/>
              <a:t> </a:t>
            </a:r>
            <a:r>
              <a:rPr lang="en-US" dirty="0" err="1"/>
              <a:t>mạng</a:t>
            </a:r>
            <a:r>
              <a:rPr lang="en-US" dirty="0"/>
              <a:t>.</a:t>
            </a:r>
          </a:p>
          <a:p>
            <a:pPr marL="0" indent="0">
              <a:lnSpc>
                <a:spcPct val="120000"/>
              </a:lnSpc>
              <a:buNone/>
            </a:pPr>
            <a:r>
              <a:rPr lang="en-US" dirty="0" err="1" smtClean="0"/>
              <a:t>Ví</a:t>
            </a:r>
            <a:r>
              <a:rPr lang="en-US" dirty="0" smtClean="0"/>
              <a:t> </a:t>
            </a:r>
            <a:r>
              <a:rPr lang="en-US" dirty="0" err="1" smtClean="0"/>
              <a:t>dụ</a:t>
            </a:r>
            <a:r>
              <a:rPr lang="en-US" dirty="0" smtClean="0"/>
              <a:t> </a:t>
            </a:r>
            <a:r>
              <a:rPr lang="en-US" dirty="0" err="1" smtClean="0"/>
              <a:t>sau</a:t>
            </a:r>
            <a:r>
              <a:rPr lang="en-US" dirty="0" smtClean="0"/>
              <a:t> </a:t>
            </a:r>
            <a:r>
              <a:rPr lang="en-US" dirty="0" err="1"/>
              <a:t>tạo</a:t>
            </a:r>
            <a:r>
              <a:rPr lang="en-US" dirty="0"/>
              <a:t> </a:t>
            </a:r>
            <a:r>
              <a:rPr lang="en-US" dirty="0" err="1"/>
              <a:t>vai</a:t>
            </a:r>
            <a:r>
              <a:rPr lang="en-US" dirty="0"/>
              <a:t> </a:t>
            </a:r>
            <a:r>
              <a:rPr lang="en-US" dirty="0" err="1"/>
              <a:t>trò</a:t>
            </a:r>
            <a:r>
              <a:rPr lang="en-US" dirty="0"/>
              <a:t> </a:t>
            </a:r>
            <a:r>
              <a:rPr lang="en-US" dirty="0" err="1"/>
              <a:t>có</a:t>
            </a:r>
            <a:r>
              <a:rPr lang="en-US" dirty="0"/>
              <a:t> </a:t>
            </a:r>
            <a:r>
              <a:rPr lang="en-US" dirty="0" err="1"/>
              <a:t>tên</a:t>
            </a:r>
            <a:r>
              <a:rPr lang="en-US" dirty="0"/>
              <a:t> </a:t>
            </a:r>
            <a:r>
              <a:rPr lang="en-US" dirty="0" err="1"/>
              <a:t>accts_rec</a:t>
            </a:r>
            <a:r>
              <a:rPr lang="en-US" dirty="0"/>
              <a:t> </a:t>
            </a:r>
            <a:r>
              <a:rPr lang="en-US" dirty="0" err="1"/>
              <a:t>và</a:t>
            </a:r>
            <a:r>
              <a:rPr lang="en-US" dirty="0"/>
              <a:t> </a:t>
            </a:r>
            <a:r>
              <a:rPr lang="en-US" dirty="0" err="1"/>
              <a:t>yêu</a:t>
            </a:r>
            <a:r>
              <a:rPr lang="en-US" dirty="0"/>
              <a:t> </a:t>
            </a:r>
            <a:r>
              <a:rPr lang="en-US" dirty="0" err="1"/>
              <a:t>cầu</a:t>
            </a:r>
            <a:r>
              <a:rPr lang="en-US" dirty="0"/>
              <a:t> </a:t>
            </a:r>
            <a:r>
              <a:rPr lang="en-US" dirty="0" err="1"/>
              <a:t>người</a:t>
            </a:r>
            <a:r>
              <a:rPr lang="en-US" dirty="0"/>
              <a:t> </a:t>
            </a:r>
            <a:r>
              <a:rPr lang="en-US" dirty="0" err="1"/>
              <a:t>dùng</a:t>
            </a:r>
            <a:r>
              <a:rPr lang="en-US" dirty="0"/>
              <a:t> </a:t>
            </a:r>
            <a:r>
              <a:rPr lang="en-US" dirty="0" err="1"/>
              <a:t>phải</a:t>
            </a:r>
            <a:r>
              <a:rPr lang="en-US" dirty="0"/>
              <a:t> </a:t>
            </a:r>
            <a:r>
              <a:rPr lang="en-US" dirty="0" err="1"/>
              <a:t>được</a:t>
            </a:r>
            <a:r>
              <a:rPr lang="en-US" dirty="0"/>
              <a:t> </a:t>
            </a:r>
            <a:r>
              <a:rPr lang="en-US" dirty="0" err="1"/>
              <a:t>một</a:t>
            </a:r>
            <a:r>
              <a:rPr lang="en-US" dirty="0"/>
              <a:t> </a:t>
            </a:r>
            <a:r>
              <a:rPr lang="en-US" dirty="0" err="1"/>
              <a:t>nguồn</a:t>
            </a:r>
            <a:r>
              <a:rPr lang="en-US" dirty="0"/>
              <a:t> </a:t>
            </a:r>
            <a:r>
              <a:rPr lang="en-US" dirty="0" err="1"/>
              <a:t>bên</a:t>
            </a:r>
            <a:r>
              <a:rPr lang="en-US" dirty="0"/>
              <a:t> </a:t>
            </a:r>
            <a:r>
              <a:rPr lang="en-US" dirty="0" err="1"/>
              <a:t>ngoài</a:t>
            </a:r>
            <a:r>
              <a:rPr lang="en-US" dirty="0"/>
              <a:t> </a:t>
            </a:r>
            <a:r>
              <a:rPr lang="en-US" dirty="0" err="1"/>
              <a:t>ủy</a:t>
            </a:r>
            <a:r>
              <a:rPr lang="en-US" dirty="0"/>
              <a:t> </a:t>
            </a:r>
            <a:r>
              <a:rPr lang="en-US" dirty="0" err="1"/>
              <a:t>quyền</a:t>
            </a:r>
            <a:r>
              <a:rPr lang="en-US" dirty="0"/>
              <a:t> </a:t>
            </a:r>
            <a:r>
              <a:rPr lang="en-US" dirty="0" err="1"/>
              <a:t>trước</a:t>
            </a:r>
            <a:r>
              <a:rPr lang="en-US" dirty="0"/>
              <a:t> </a:t>
            </a:r>
            <a:r>
              <a:rPr lang="en-US" dirty="0" err="1"/>
              <a:t>khi</a:t>
            </a:r>
            <a:r>
              <a:rPr lang="en-US" dirty="0"/>
              <a:t> </a:t>
            </a:r>
            <a:r>
              <a:rPr lang="en-US" dirty="0" err="1"/>
              <a:t>có</a:t>
            </a:r>
            <a:r>
              <a:rPr lang="en-US" dirty="0"/>
              <a:t> </a:t>
            </a:r>
            <a:r>
              <a:rPr lang="en-US" dirty="0" err="1"/>
              <a:t>thể</a:t>
            </a:r>
            <a:r>
              <a:rPr lang="en-US" dirty="0"/>
              <a:t> </a:t>
            </a:r>
            <a:r>
              <a:rPr lang="en-US" dirty="0" err="1" smtClean="0"/>
              <a:t>bật</a:t>
            </a:r>
            <a:r>
              <a:rPr lang="en-US" dirty="0" smtClean="0"/>
              <a:t>:</a:t>
            </a:r>
          </a:p>
          <a:p>
            <a:pPr marL="0" indent="0">
              <a:lnSpc>
                <a:spcPct val="120000"/>
              </a:lnSpc>
              <a:buNone/>
            </a:pPr>
            <a:r>
              <a:rPr lang="en-US" b="1" i="1" dirty="0" err="1" smtClean="0"/>
              <a:t>Ví</a:t>
            </a:r>
            <a:r>
              <a:rPr lang="en-US" b="1" i="1" dirty="0" smtClean="0"/>
              <a:t> </a:t>
            </a:r>
            <a:r>
              <a:rPr lang="en-US" b="1" i="1" dirty="0" err="1" smtClean="0"/>
              <a:t>dụ</a:t>
            </a:r>
            <a:r>
              <a:rPr lang="en-US" b="1" i="1" dirty="0" smtClean="0"/>
              <a:t> </a:t>
            </a:r>
            <a:r>
              <a:rPr lang="en-US" b="1" i="1" dirty="0" err="1" smtClean="0"/>
              <a:t>sau</a:t>
            </a:r>
            <a:r>
              <a:rPr lang="en-US" b="1" i="1" dirty="0" smtClean="0"/>
              <a:t> </a:t>
            </a:r>
            <a:r>
              <a:rPr lang="en-US" b="1" i="1" dirty="0" err="1" smtClean="0"/>
              <a:t>Tạo</a:t>
            </a:r>
            <a:r>
              <a:rPr lang="en-US" b="1" i="1" dirty="0" smtClean="0"/>
              <a:t> </a:t>
            </a:r>
            <a:r>
              <a:rPr lang="en-US" b="1" i="1" dirty="0" err="1" smtClean="0"/>
              <a:t>vai</a:t>
            </a:r>
            <a:r>
              <a:rPr lang="en-US" b="1" i="1" dirty="0" smtClean="0"/>
              <a:t> </a:t>
            </a:r>
            <a:r>
              <a:rPr lang="en-US" b="1" i="1" dirty="0" err="1" smtClean="0"/>
              <a:t>trò</a:t>
            </a:r>
            <a:r>
              <a:rPr lang="en-US" b="1" i="1" dirty="0" smtClean="0"/>
              <a:t> </a:t>
            </a:r>
            <a:r>
              <a:rPr lang="en-US" b="1" i="1" dirty="0" err="1" smtClean="0"/>
              <a:t>được</a:t>
            </a:r>
            <a:r>
              <a:rPr lang="en-US" b="1" i="1" dirty="0" smtClean="0"/>
              <a:t> </a:t>
            </a:r>
            <a:r>
              <a:rPr lang="en-US" b="1" i="1" dirty="0" err="1" smtClean="0"/>
              <a:t>cấp</a:t>
            </a:r>
            <a:r>
              <a:rPr lang="en-US" b="1" i="1" dirty="0" smtClean="0"/>
              <a:t> </a:t>
            </a:r>
            <a:r>
              <a:rPr lang="en-US" b="1" i="1" dirty="0" err="1" smtClean="0"/>
              <a:t>phép</a:t>
            </a:r>
            <a:r>
              <a:rPr lang="en-US" b="1" i="1" dirty="0" smtClean="0"/>
              <a:t> </a:t>
            </a:r>
            <a:r>
              <a:rPr lang="en-US" b="1" i="1" dirty="0" err="1" smtClean="0"/>
              <a:t>bởi</a:t>
            </a:r>
            <a:r>
              <a:rPr lang="en-US" b="1" i="1" dirty="0" smtClean="0"/>
              <a:t> </a:t>
            </a:r>
            <a:r>
              <a:rPr lang="en-US" b="1" i="1" dirty="0" err="1" smtClean="0"/>
              <a:t>nguồn</a:t>
            </a:r>
            <a:r>
              <a:rPr lang="en-US" b="1" i="1" dirty="0" smtClean="0"/>
              <a:t> </a:t>
            </a:r>
            <a:r>
              <a:rPr lang="en-US" b="1" i="1" dirty="0" err="1" smtClean="0"/>
              <a:t>bên</a:t>
            </a:r>
            <a:r>
              <a:rPr lang="en-US" b="1" i="1" dirty="0" smtClean="0"/>
              <a:t> </a:t>
            </a:r>
            <a:r>
              <a:rPr lang="en-US" b="1" i="1" dirty="0" err="1" smtClean="0"/>
              <a:t>ngoài</a:t>
            </a:r>
            <a:endParaRPr lang="en-US" dirty="0" smtClean="0"/>
          </a:p>
          <a:p>
            <a:pPr marL="0" indent="0">
              <a:lnSpc>
                <a:spcPct val="120000"/>
              </a:lnSpc>
              <a:buNone/>
            </a:pPr>
            <a:r>
              <a:rPr lang="en-US" dirty="0" smtClean="0"/>
              <a:t>CREATE </a:t>
            </a:r>
            <a:r>
              <a:rPr lang="en-US" dirty="0"/>
              <a:t>ROLE </a:t>
            </a:r>
            <a:r>
              <a:rPr lang="en-US" dirty="0" err="1"/>
              <a:t>accts_rec</a:t>
            </a:r>
            <a:r>
              <a:rPr lang="en-US" dirty="0"/>
              <a:t> IDENTIFIED EXTERNALLY</a:t>
            </a:r>
            <a:r>
              <a:rPr lang="en-US" dirty="0" smtClean="0"/>
              <a:t>;</a:t>
            </a:r>
            <a:endParaRPr lang="en-US" dirty="0"/>
          </a:p>
        </p:txBody>
      </p:sp>
    </p:spTree>
    <p:extLst>
      <p:ext uri="{BB962C8B-B14F-4D97-AF65-F5344CB8AC3E}">
        <p14:creationId xmlns:p14="http://schemas.microsoft.com/office/powerpoint/2010/main" val="225309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85000" lnSpcReduction="20000"/>
          </a:bodyPr>
          <a:lstStyle/>
          <a:p>
            <a:pPr>
              <a:lnSpc>
                <a:spcPct val="120000"/>
              </a:lnSpc>
            </a:pPr>
            <a:r>
              <a:rPr lang="en-US" dirty="0"/>
              <a:t>Authorizing a Role by Using the Operating System </a:t>
            </a:r>
            <a:endParaRPr lang="en-US" dirty="0" smtClean="0"/>
          </a:p>
          <a:p>
            <a:pPr marL="0" indent="0">
              <a:lnSpc>
                <a:spcPct val="120000"/>
              </a:lnSpc>
              <a:buNone/>
            </a:pPr>
            <a:r>
              <a:rPr lang="en-US" dirty="0" err="1"/>
              <a:t>Xác</a:t>
            </a:r>
            <a:r>
              <a:rPr lang="en-US" dirty="0"/>
              <a:t> </a:t>
            </a:r>
            <a:r>
              <a:rPr lang="en-US" dirty="0" err="1"/>
              <a:t>thực</a:t>
            </a:r>
            <a:r>
              <a:rPr lang="en-US" dirty="0"/>
              <a:t> </a:t>
            </a:r>
            <a:r>
              <a:rPr lang="en-US" dirty="0" err="1"/>
              <a:t>vai</a:t>
            </a:r>
            <a:r>
              <a:rPr lang="en-US" dirty="0"/>
              <a:t> </a:t>
            </a:r>
            <a:r>
              <a:rPr lang="en-US" dirty="0" err="1"/>
              <a:t>trò</a:t>
            </a:r>
            <a:r>
              <a:rPr lang="en-US" dirty="0"/>
              <a:t> </a:t>
            </a:r>
            <a:r>
              <a:rPr lang="en-US" dirty="0" err="1"/>
              <a:t>thông</a:t>
            </a:r>
            <a:r>
              <a:rPr lang="en-US" dirty="0"/>
              <a:t> qua </a:t>
            </a:r>
            <a:r>
              <a:rPr lang="en-US" dirty="0" err="1"/>
              <a:t>hệ</a:t>
            </a:r>
            <a:r>
              <a:rPr lang="en-US" dirty="0"/>
              <a:t> </a:t>
            </a:r>
            <a:r>
              <a:rPr lang="en-US" dirty="0" err="1"/>
              <a:t>điều</a:t>
            </a:r>
            <a:r>
              <a:rPr lang="en-US" dirty="0"/>
              <a:t> </a:t>
            </a:r>
            <a:r>
              <a:rPr lang="en-US" dirty="0" err="1"/>
              <a:t>hành</a:t>
            </a:r>
            <a:r>
              <a:rPr lang="en-US" dirty="0"/>
              <a:t> </a:t>
            </a:r>
            <a:r>
              <a:rPr lang="en-US" dirty="0" err="1"/>
              <a:t>chỉ</a:t>
            </a:r>
            <a:r>
              <a:rPr lang="en-US" dirty="0"/>
              <a:t> </a:t>
            </a:r>
            <a:r>
              <a:rPr lang="en-US" dirty="0" err="1"/>
              <a:t>hữu</a:t>
            </a:r>
            <a:r>
              <a:rPr lang="en-US" dirty="0"/>
              <a:t> </a:t>
            </a:r>
            <a:r>
              <a:rPr lang="en-US" dirty="0" err="1"/>
              <a:t>ích</a:t>
            </a:r>
            <a:r>
              <a:rPr lang="en-US" dirty="0"/>
              <a:t> </a:t>
            </a:r>
            <a:r>
              <a:rPr lang="en-US" dirty="0" err="1"/>
              <a:t>khi</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có</a:t>
            </a:r>
            <a:r>
              <a:rPr lang="en-US" dirty="0"/>
              <a:t> </a:t>
            </a:r>
            <a:r>
              <a:rPr lang="en-US" dirty="0" err="1"/>
              <a:t>thể</a:t>
            </a:r>
            <a:r>
              <a:rPr lang="en-US" dirty="0"/>
              <a:t> </a:t>
            </a:r>
            <a:r>
              <a:rPr lang="en-US" dirty="0" err="1"/>
              <a:t>liên</a:t>
            </a:r>
            <a:r>
              <a:rPr lang="en-US" dirty="0"/>
              <a:t> </a:t>
            </a:r>
            <a:r>
              <a:rPr lang="en-US" dirty="0" err="1"/>
              <a:t>kết</a:t>
            </a:r>
            <a:r>
              <a:rPr lang="en-US" dirty="0"/>
              <a:t> </a:t>
            </a:r>
            <a:r>
              <a:rPr lang="en-US" dirty="0" err="1"/>
              <a:t>động</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của</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với</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Khi</a:t>
            </a:r>
            <a:r>
              <a:rPr lang="en-US" dirty="0"/>
              <a:t> </a:t>
            </a:r>
            <a:r>
              <a:rPr lang="en-US" dirty="0" err="1"/>
              <a:t>người</a:t>
            </a:r>
            <a:r>
              <a:rPr lang="en-US" dirty="0"/>
              <a:t> </a:t>
            </a:r>
            <a:r>
              <a:rPr lang="en-US" dirty="0" err="1"/>
              <a:t>dùng</a:t>
            </a:r>
            <a:r>
              <a:rPr lang="en-US" dirty="0"/>
              <a:t> </a:t>
            </a:r>
            <a:r>
              <a:rPr lang="en-US" dirty="0" err="1"/>
              <a:t>khởi</a:t>
            </a:r>
            <a:r>
              <a:rPr lang="en-US" dirty="0"/>
              <a:t> </a:t>
            </a:r>
            <a:r>
              <a:rPr lang="en-US" dirty="0" err="1"/>
              <a:t>động</a:t>
            </a:r>
            <a:r>
              <a:rPr lang="en-US" dirty="0"/>
              <a:t> </a:t>
            </a:r>
            <a:r>
              <a:rPr lang="en-US" dirty="0" err="1"/>
              <a:t>một</a:t>
            </a:r>
            <a:r>
              <a:rPr lang="en-US" dirty="0"/>
              <a:t> </a:t>
            </a:r>
            <a:r>
              <a:rPr lang="en-US" dirty="0" err="1"/>
              <a:t>ứng</a:t>
            </a:r>
            <a:r>
              <a:rPr lang="en-US" dirty="0"/>
              <a:t> </a:t>
            </a:r>
            <a:r>
              <a:rPr lang="en-US" dirty="0" err="1"/>
              <a:t>dụng</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sẽ</a:t>
            </a:r>
            <a:r>
              <a:rPr lang="en-US" dirty="0"/>
              <a:t> </a:t>
            </a:r>
            <a:r>
              <a:rPr lang="en-US" dirty="0" err="1"/>
              <a:t>cấp</a:t>
            </a:r>
            <a:r>
              <a:rPr lang="en-US" dirty="0"/>
              <a:t> </a:t>
            </a:r>
            <a:r>
              <a:rPr lang="en-US" dirty="0" err="1"/>
              <a:t>một</a:t>
            </a:r>
            <a:r>
              <a:rPr lang="en-US" dirty="0"/>
              <a:t> </a:t>
            </a:r>
            <a:r>
              <a:rPr lang="en-US" dirty="0" err="1"/>
              <a:t>đặc</a:t>
            </a:r>
            <a:r>
              <a:rPr lang="en-US" dirty="0"/>
              <a:t> </a:t>
            </a:r>
            <a:r>
              <a:rPr lang="en-US" dirty="0" err="1"/>
              <a:t>quyền</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Đặc</a:t>
            </a:r>
            <a:r>
              <a:rPr lang="en-US" dirty="0"/>
              <a:t> </a:t>
            </a:r>
            <a:r>
              <a:rPr lang="en-US" dirty="0" err="1"/>
              <a:t>quyền</a:t>
            </a:r>
            <a:r>
              <a:rPr lang="en-US" dirty="0"/>
              <a:t> </a:t>
            </a:r>
            <a:r>
              <a:rPr lang="en-US" dirty="0" err="1"/>
              <a:t>của</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được</a:t>
            </a:r>
            <a:r>
              <a:rPr lang="en-US" dirty="0"/>
              <a:t> </a:t>
            </a:r>
            <a:r>
              <a:rPr lang="en-US" dirty="0" err="1"/>
              <a:t>cấp</a:t>
            </a:r>
            <a:r>
              <a:rPr lang="en-US" dirty="0"/>
              <a:t> </a:t>
            </a:r>
            <a:r>
              <a:rPr lang="en-US" dirty="0" err="1"/>
              <a:t>tương</a:t>
            </a:r>
            <a:r>
              <a:rPr lang="en-US" dirty="0"/>
              <a:t> </a:t>
            </a:r>
            <a:r>
              <a:rPr lang="en-US" dirty="0" err="1"/>
              <a:t>ứng</a:t>
            </a:r>
            <a:r>
              <a:rPr lang="en-US" dirty="0"/>
              <a:t> </a:t>
            </a:r>
            <a:r>
              <a:rPr lang="en-US" dirty="0" err="1"/>
              <a:t>với</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liên</a:t>
            </a:r>
            <a:r>
              <a:rPr lang="en-US" dirty="0"/>
              <a:t> </a:t>
            </a:r>
            <a:r>
              <a:rPr lang="en-US" dirty="0" err="1"/>
              <a:t>kết</a:t>
            </a:r>
            <a:r>
              <a:rPr lang="en-US" dirty="0"/>
              <a:t> </a:t>
            </a:r>
            <a:r>
              <a:rPr lang="en-US" dirty="0" err="1"/>
              <a:t>với</a:t>
            </a:r>
            <a:r>
              <a:rPr lang="en-US" dirty="0"/>
              <a:t> </a:t>
            </a:r>
            <a:r>
              <a:rPr lang="en-US" dirty="0" err="1"/>
              <a:t>ứng</a:t>
            </a:r>
            <a:r>
              <a:rPr lang="en-US" dirty="0"/>
              <a:t> </a:t>
            </a:r>
            <a:r>
              <a:rPr lang="en-US" dirty="0" err="1"/>
              <a:t>dụng</a:t>
            </a:r>
            <a:r>
              <a:rPr lang="en-US" dirty="0"/>
              <a:t>.</a:t>
            </a:r>
          </a:p>
          <a:p>
            <a:pPr marL="0" indent="0">
              <a:lnSpc>
                <a:spcPct val="120000"/>
              </a:lnSpc>
              <a:buNone/>
            </a:pPr>
            <a:r>
              <a:rPr lang="en-US" dirty="0" err="1" smtClean="0"/>
              <a:t>Tại</a:t>
            </a:r>
            <a:r>
              <a:rPr lang="en-US" dirty="0" smtClean="0"/>
              <a:t> </a:t>
            </a:r>
            <a:r>
              <a:rPr lang="en-US" dirty="0" err="1"/>
              <a:t>thời</a:t>
            </a:r>
            <a:r>
              <a:rPr lang="en-US" dirty="0"/>
              <a:t> </a:t>
            </a:r>
            <a:r>
              <a:rPr lang="en-US" dirty="0" err="1"/>
              <a:t>điểm</a:t>
            </a:r>
            <a:r>
              <a:rPr lang="en-US" dirty="0"/>
              <a:t> </a:t>
            </a:r>
            <a:r>
              <a:rPr lang="en-US" dirty="0" err="1"/>
              <a:t>này</a:t>
            </a:r>
            <a:r>
              <a:rPr lang="en-US" dirty="0"/>
              <a:t>, </a:t>
            </a:r>
            <a:r>
              <a:rPr lang="en-US" dirty="0" err="1"/>
              <a:t>ứng</a:t>
            </a:r>
            <a:r>
              <a:rPr lang="en-US" dirty="0"/>
              <a:t> </a:t>
            </a:r>
            <a:r>
              <a:rPr lang="en-US" dirty="0" err="1"/>
              <a:t>dụng</a:t>
            </a:r>
            <a:r>
              <a:rPr lang="en-US" dirty="0"/>
              <a:t> </a:t>
            </a:r>
            <a:r>
              <a:rPr lang="en-US" dirty="0" err="1"/>
              <a:t>có</a:t>
            </a:r>
            <a:r>
              <a:rPr lang="en-US" dirty="0"/>
              <a:t> </a:t>
            </a:r>
            <a:r>
              <a:rPr lang="en-US" dirty="0" err="1"/>
              <a:t>thể</a:t>
            </a:r>
            <a:r>
              <a:rPr lang="en-US" dirty="0"/>
              <a:t> </a:t>
            </a:r>
            <a:r>
              <a:rPr lang="en-US" dirty="0" err="1"/>
              <a:t>kích</a:t>
            </a:r>
            <a:r>
              <a:rPr lang="en-US" dirty="0"/>
              <a:t> </a:t>
            </a:r>
            <a:r>
              <a:rPr lang="en-US" dirty="0" err="1"/>
              <a:t>hoạt</a:t>
            </a:r>
            <a:r>
              <a:rPr lang="en-US" dirty="0"/>
              <a:t> </a:t>
            </a:r>
            <a:r>
              <a:rPr lang="en-US" dirty="0" err="1"/>
              <a:t>vai</a:t>
            </a:r>
            <a:r>
              <a:rPr lang="en-US" dirty="0"/>
              <a:t> </a:t>
            </a:r>
            <a:r>
              <a:rPr lang="en-US" dirty="0" err="1"/>
              <a:t>trò</a:t>
            </a:r>
            <a:r>
              <a:rPr lang="en-US" dirty="0"/>
              <a:t> </a:t>
            </a:r>
            <a:r>
              <a:rPr lang="en-US" dirty="0" err="1"/>
              <a:t>ứng</a:t>
            </a:r>
            <a:r>
              <a:rPr lang="en-US" dirty="0"/>
              <a:t> </a:t>
            </a:r>
            <a:r>
              <a:rPr lang="en-US" dirty="0" err="1"/>
              <a:t>dụng</a:t>
            </a:r>
            <a:r>
              <a:rPr lang="en-US" dirty="0"/>
              <a:t>. </a:t>
            </a:r>
            <a:r>
              <a:rPr lang="en-US" dirty="0" err="1"/>
              <a:t>Khi</a:t>
            </a:r>
            <a:r>
              <a:rPr lang="en-US" dirty="0"/>
              <a:t> </a:t>
            </a:r>
            <a:r>
              <a:rPr lang="en-US" dirty="0" err="1"/>
              <a:t>ứng</a:t>
            </a:r>
            <a:r>
              <a:rPr lang="en-US" dirty="0"/>
              <a:t> </a:t>
            </a:r>
            <a:r>
              <a:rPr lang="en-US" dirty="0" err="1"/>
              <a:t>dụng</a:t>
            </a:r>
            <a:r>
              <a:rPr lang="en-US" dirty="0"/>
              <a:t> </a:t>
            </a:r>
            <a:r>
              <a:rPr lang="en-US" dirty="0" err="1"/>
              <a:t>bị</a:t>
            </a:r>
            <a:r>
              <a:rPr lang="en-US" dirty="0"/>
              <a:t> </a:t>
            </a:r>
            <a:r>
              <a:rPr lang="en-US" dirty="0" err="1"/>
              <a:t>chấm</a:t>
            </a:r>
            <a:r>
              <a:rPr lang="en-US" dirty="0"/>
              <a:t> </a:t>
            </a:r>
            <a:r>
              <a:rPr lang="en-US" dirty="0" err="1"/>
              <a:t>dứt</a:t>
            </a:r>
            <a:r>
              <a:rPr lang="en-US" dirty="0"/>
              <a:t>, </a:t>
            </a:r>
            <a:r>
              <a:rPr lang="en-US" dirty="0" err="1"/>
              <a:t>đặc</a:t>
            </a:r>
            <a:r>
              <a:rPr lang="en-US" dirty="0"/>
              <a:t> </a:t>
            </a:r>
            <a:r>
              <a:rPr lang="en-US" dirty="0" err="1"/>
              <a:t>quyền</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được</a:t>
            </a:r>
            <a:r>
              <a:rPr lang="en-US" dirty="0"/>
              <a:t> </a:t>
            </a:r>
            <a:r>
              <a:rPr lang="en-US" dirty="0" err="1"/>
              <a:t>cấp</a:t>
            </a:r>
            <a:r>
              <a:rPr lang="en-US" dirty="0"/>
              <a:t> </a:t>
            </a:r>
            <a:r>
              <a:rPr lang="en-US" dirty="0" err="1"/>
              <a:t>trước</a:t>
            </a:r>
            <a:r>
              <a:rPr lang="en-US" dirty="0"/>
              <a:t> </a:t>
            </a:r>
            <a:r>
              <a:rPr lang="en-US" dirty="0" err="1"/>
              <a:t>đó</a:t>
            </a:r>
            <a:r>
              <a:rPr lang="en-US" dirty="0"/>
              <a:t> </a:t>
            </a:r>
            <a:r>
              <a:rPr lang="en-US" dirty="0" err="1"/>
              <a:t>bị</a:t>
            </a:r>
            <a:r>
              <a:rPr lang="en-US" dirty="0"/>
              <a:t> </a:t>
            </a:r>
            <a:r>
              <a:rPr lang="en-US" dirty="0" err="1"/>
              <a:t>thu</a:t>
            </a:r>
            <a:r>
              <a:rPr lang="en-US" dirty="0"/>
              <a:t> </a:t>
            </a:r>
            <a:r>
              <a:rPr lang="en-US" dirty="0" err="1"/>
              <a:t>hồi</a:t>
            </a:r>
            <a:r>
              <a:rPr lang="en-US" dirty="0"/>
              <a:t> </a:t>
            </a:r>
            <a:r>
              <a:rPr lang="en-US" dirty="0" err="1"/>
              <a:t>từ</a:t>
            </a:r>
            <a:r>
              <a:rPr lang="en-US" dirty="0"/>
              <a:t> </a:t>
            </a:r>
            <a:r>
              <a:rPr lang="en-US" dirty="0" err="1"/>
              <a:t>tài</a:t>
            </a:r>
            <a:r>
              <a:rPr lang="en-US" dirty="0"/>
              <a:t> </a:t>
            </a:r>
            <a:r>
              <a:rPr lang="en-US" dirty="0" err="1"/>
              <a:t>khoản</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của</a:t>
            </a:r>
            <a:r>
              <a:rPr lang="en-US" dirty="0"/>
              <a:t> </a:t>
            </a:r>
            <a:r>
              <a:rPr lang="en-US" dirty="0" err="1"/>
              <a:t>người</a:t>
            </a:r>
            <a:r>
              <a:rPr lang="en-US" dirty="0"/>
              <a:t> </a:t>
            </a:r>
            <a:r>
              <a:rPr lang="en-US" dirty="0" err="1"/>
              <a:t>dùng</a:t>
            </a:r>
            <a:r>
              <a:rPr lang="en-US" dirty="0"/>
              <a:t>.</a:t>
            </a:r>
          </a:p>
          <a:p>
            <a:pPr marL="0" indent="0">
              <a:lnSpc>
                <a:spcPct val="120000"/>
              </a:lnSpc>
              <a:buNone/>
            </a:pPr>
            <a:r>
              <a:rPr lang="en-US" dirty="0" err="1"/>
              <a:t>Nếu</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ủy</a:t>
            </a:r>
            <a:r>
              <a:rPr lang="en-US" dirty="0"/>
              <a:t> </a:t>
            </a:r>
            <a:r>
              <a:rPr lang="en-US" dirty="0" err="1"/>
              <a:t>quyền</a:t>
            </a:r>
            <a:r>
              <a:rPr lang="en-US" dirty="0"/>
              <a:t>, </a:t>
            </a:r>
            <a:r>
              <a:rPr lang="en-US" dirty="0" err="1"/>
              <a:t>thì</a:t>
            </a:r>
            <a:r>
              <a:rPr lang="en-US" dirty="0"/>
              <a:t> </a:t>
            </a:r>
            <a:r>
              <a:rPr lang="en-US" dirty="0" err="1"/>
              <a:t>bạn</a:t>
            </a:r>
            <a:r>
              <a:rPr lang="en-US" dirty="0"/>
              <a:t> </a:t>
            </a:r>
            <a:r>
              <a:rPr lang="en-US" dirty="0" err="1"/>
              <a:t>phải</a:t>
            </a:r>
            <a:r>
              <a:rPr lang="en-US" dirty="0"/>
              <a:t> </a:t>
            </a:r>
            <a:r>
              <a:rPr lang="en-US" dirty="0" err="1"/>
              <a:t>định</a:t>
            </a:r>
            <a:r>
              <a:rPr lang="en-US" dirty="0"/>
              <a:t> </a:t>
            </a:r>
            <a:r>
              <a:rPr lang="en-US" dirty="0" err="1"/>
              <a:t>cấu</a:t>
            </a:r>
            <a:r>
              <a:rPr lang="en-US" dirty="0"/>
              <a:t> </a:t>
            </a:r>
            <a:r>
              <a:rPr lang="en-US" dirty="0" err="1"/>
              <a:t>hình</a:t>
            </a:r>
            <a:r>
              <a:rPr lang="en-US" dirty="0"/>
              <a:t> </a:t>
            </a:r>
            <a:r>
              <a:rPr lang="en-US" dirty="0" err="1"/>
              <a:t>thông</a:t>
            </a:r>
            <a:r>
              <a:rPr lang="en-US" dirty="0"/>
              <a:t> tin </a:t>
            </a:r>
            <a:r>
              <a:rPr lang="en-US" dirty="0" err="1"/>
              <a:t>cho</a:t>
            </a:r>
            <a:r>
              <a:rPr lang="en-US" dirty="0"/>
              <a:t> </a:t>
            </a:r>
            <a:r>
              <a:rPr lang="en-US" dirty="0" err="1"/>
              <a:t>mỗi</a:t>
            </a:r>
            <a:r>
              <a:rPr lang="en-US" dirty="0"/>
              <a:t> </a:t>
            </a:r>
            <a:r>
              <a:rPr lang="en-US" dirty="0" err="1"/>
              <a:t>người</a:t>
            </a:r>
            <a:r>
              <a:rPr lang="en-US" dirty="0"/>
              <a:t> </a:t>
            </a:r>
            <a:r>
              <a:rPr lang="en-US" dirty="0" err="1"/>
              <a:t>dùng</a:t>
            </a:r>
            <a:r>
              <a:rPr lang="en-US" dirty="0"/>
              <a:t> ở </a:t>
            </a:r>
            <a:r>
              <a:rPr lang="en-US" dirty="0" err="1"/>
              <a:t>cấp</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Hoạt</a:t>
            </a:r>
            <a:r>
              <a:rPr lang="en-US" dirty="0"/>
              <a:t> </a:t>
            </a:r>
            <a:r>
              <a:rPr lang="en-US" dirty="0" err="1"/>
              <a:t>động</a:t>
            </a:r>
            <a:r>
              <a:rPr lang="en-US" dirty="0"/>
              <a:t> </a:t>
            </a:r>
            <a:r>
              <a:rPr lang="en-US" dirty="0" err="1"/>
              <a:t>này</a:t>
            </a:r>
            <a:r>
              <a:rPr lang="en-US" dirty="0"/>
              <a:t> </a:t>
            </a:r>
            <a:r>
              <a:rPr lang="en-US" dirty="0" err="1"/>
              <a:t>phụ</a:t>
            </a:r>
            <a:r>
              <a:rPr lang="en-US" dirty="0"/>
              <a:t> </a:t>
            </a:r>
            <a:r>
              <a:rPr lang="en-US" dirty="0" err="1"/>
              <a:t>thuộc</a:t>
            </a:r>
            <a:r>
              <a:rPr lang="en-US" dirty="0"/>
              <a:t> </a:t>
            </a:r>
            <a:r>
              <a:rPr lang="en-US" dirty="0" err="1"/>
              <a:t>vào</a:t>
            </a:r>
            <a:r>
              <a:rPr lang="en-US" dirty="0"/>
              <a:t> </a:t>
            </a:r>
            <a:r>
              <a:rPr lang="en-US" dirty="0" err="1"/>
              <a:t>hệ</a:t>
            </a:r>
            <a:r>
              <a:rPr lang="en-US" dirty="0"/>
              <a:t> </a:t>
            </a:r>
            <a:r>
              <a:rPr lang="en-US" dirty="0" err="1"/>
              <a:t>điều</a:t>
            </a:r>
            <a:r>
              <a:rPr lang="en-US" dirty="0"/>
              <a:t> </a:t>
            </a:r>
            <a:r>
              <a:rPr lang="en-US" dirty="0" err="1"/>
              <a:t>hành</a:t>
            </a:r>
            <a:r>
              <a:rPr lang="en-US" dirty="0"/>
              <a:t>.</a:t>
            </a:r>
          </a:p>
          <a:p>
            <a:pPr marL="0" indent="0">
              <a:lnSpc>
                <a:spcPct val="120000"/>
              </a:lnSpc>
              <a:buNone/>
            </a:pPr>
            <a:r>
              <a:rPr lang="en-US" dirty="0" err="1"/>
              <a:t>Nếu</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cấp</a:t>
            </a:r>
            <a:r>
              <a:rPr lang="en-US" dirty="0"/>
              <a:t> </a:t>
            </a:r>
            <a:r>
              <a:rPr lang="en-US" dirty="0" err="1"/>
              <a:t>bởi</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thì</a:t>
            </a:r>
            <a:r>
              <a:rPr lang="en-US" dirty="0"/>
              <a:t> </a:t>
            </a:r>
            <a:r>
              <a:rPr lang="en-US" dirty="0" err="1"/>
              <a:t>bạn</a:t>
            </a:r>
            <a:r>
              <a:rPr lang="en-US" dirty="0"/>
              <a:t> </a:t>
            </a:r>
            <a:r>
              <a:rPr lang="en-US" dirty="0" err="1"/>
              <a:t>không</a:t>
            </a:r>
            <a:r>
              <a:rPr lang="en-US" dirty="0"/>
              <a:t> </a:t>
            </a:r>
            <a:r>
              <a:rPr lang="en-US" dirty="0" err="1"/>
              <a:t>cần</a:t>
            </a:r>
            <a:r>
              <a:rPr lang="en-US" dirty="0"/>
              <a:t> </a:t>
            </a:r>
            <a:r>
              <a:rPr lang="en-US" dirty="0" err="1"/>
              <a:t>phải</a:t>
            </a:r>
            <a:r>
              <a:rPr lang="en-US" dirty="0"/>
              <a:t> </a:t>
            </a:r>
            <a:r>
              <a:rPr lang="en-US" dirty="0" err="1"/>
              <a:t>có</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cho</a:t>
            </a:r>
            <a:r>
              <a:rPr lang="en-US" dirty="0"/>
              <a:t> </a:t>
            </a:r>
            <a:r>
              <a:rPr lang="en-US" dirty="0" err="1"/>
              <a:t>phép</a:t>
            </a:r>
            <a:r>
              <a:rPr lang="en-US" dirty="0"/>
              <a:t> </a:t>
            </a:r>
            <a:r>
              <a:rPr lang="en-US" dirty="0" err="1"/>
              <a:t>chúng</a:t>
            </a:r>
            <a:r>
              <a:rPr lang="en-US" dirty="0"/>
              <a:t>.</a:t>
            </a:r>
          </a:p>
          <a:p>
            <a:pPr marL="0" indent="0">
              <a:lnSpc>
                <a:spcPct val="120000"/>
              </a:lnSpc>
              <a:buNone/>
            </a:pPr>
            <a:endParaRPr lang="en-US" dirty="0" smtClean="0"/>
          </a:p>
        </p:txBody>
      </p:sp>
    </p:spTree>
    <p:extLst>
      <p:ext uri="{BB962C8B-B14F-4D97-AF65-F5344CB8AC3E}">
        <p14:creationId xmlns:p14="http://schemas.microsoft.com/office/powerpoint/2010/main" val="184503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en-GB" dirty="0" err="1" smtClean="0"/>
              <a:t>Thiết</a:t>
            </a:r>
            <a:r>
              <a:rPr lang="en-GB" dirty="0" smtClean="0"/>
              <a:t> </a:t>
            </a:r>
            <a:r>
              <a:rPr lang="en-GB" dirty="0" err="1" smtClean="0"/>
              <a:t>lập</a:t>
            </a:r>
            <a:r>
              <a:rPr lang="en-GB" dirty="0" smtClean="0"/>
              <a:t> </a:t>
            </a:r>
            <a:r>
              <a:rPr lang="en-GB" dirty="0" err="1" smtClean="0"/>
              <a:t>Tablespace</a:t>
            </a:r>
            <a:r>
              <a:rPr lang="en-GB" dirty="0" smtClean="0"/>
              <a:t> Quota </a:t>
            </a:r>
            <a:r>
              <a:rPr lang="en-GB" dirty="0" err="1" smtClean="0"/>
              <a:t>trong</a:t>
            </a:r>
            <a:r>
              <a:rPr lang="en-GB" dirty="0" smtClean="0"/>
              <a:t> </a:t>
            </a:r>
            <a:r>
              <a:rPr lang="en-GB" dirty="0" err="1" smtClean="0"/>
              <a:t>câu</a:t>
            </a:r>
            <a:r>
              <a:rPr lang="en-GB" dirty="0" smtClean="0"/>
              <a:t> </a:t>
            </a:r>
            <a:r>
              <a:rPr lang="en-GB" dirty="0" err="1" smtClean="0"/>
              <a:t>lệnh</a:t>
            </a:r>
            <a:r>
              <a:rPr lang="en-GB" dirty="0" smtClean="0"/>
              <a:t> CREATE USER</a:t>
            </a:r>
          </a:p>
          <a:p>
            <a:pPr marL="0" indent="0">
              <a:buNone/>
            </a:pPr>
            <a:r>
              <a:rPr lang="fr-FR" dirty="0"/>
              <a:t/>
            </a:r>
            <a:br>
              <a:rPr lang="fr-FR" dirty="0"/>
            </a:br>
            <a:r>
              <a:rPr lang="en-US" dirty="0"/>
              <a:t/>
            </a:r>
            <a:br>
              <a:rPr lang="en-US" dirty="0"/>
            </a:br>
            <a:endParaRPr lang="en-GB" dirty="0" smtClean="0"/>
          </a:p>
        </p:txBody>
      </p:sp>
      <p:pic>
        <p:nvPicPr>
          <p:cNvPr id="2" name="Picture 1"/>
          <p:cNvPicPr>
            <a:picLocks noChangeAspect="1"/>
          </p:cNvPicPr>
          <p:nvPr/>
        </p:nvPicPr>
        <p:blipFill>
          <a:blip r:embed="rId3"/>
          <a:stretch>
            <a:fillRect/>
          </a:stretch>
        </p:blipFill>
        <p:spPr>
          <a:xfrm>
            <a:off x="2186201" y="2948330"/>
            <a:ext cx="4429125" cy="3590925"/>
          </a:xfrm>
          <a:prstGeom prst="rect">
            <a:avLst/>
          </a:prstGeom>
        </p:spPr>
      </p:pic>
    </p:spTree>
    <p:extLst>
      <p:ext uri="{BB962C8B-B14F-4D97-AF65-F5344CB8AC3E}">
        <p14:creationId xmlns:p14="http://schemas.microsoft.com/office/powerpoint/2010/main" val="311746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92500"/>
          </a:bodyPr>
          <a:lstStyle/>
          <a:p>
            <a:pPr>
              <a:lnSpc>
                <a:spcPct val="110000"/>
              </a:lnSpc>
            </a:pPr>
            <a:r>
              <a:rPr lang="en-US" dirty="0"/>
              <a:t>Authorizing a Role by Using a Network Client </a:t>
            </a:r>
            <a:endParaRPr lang="en-US" dirty="0" smtClean="0"/>
          </a:p>
          <a:p>
            <a:pPr marL="0" indent="0">
              <a:lnSpc>
                <a:spcPct val="110000"/>
              </a:lnSpc>
              <a:buNone/>
            </a:pPr>
            <a:r>
              <a:rPr lang="en-US" dirty="0" err="1"/>
              <a:t>Nếu</a:t>
            </a:r>
            <a:r>
              <a:rPr lang="en-US" dirty="0"/>
              <a:t> </a:t>
            </a:r>
            <a:r>
              <a:rPr lang="en-US" dirty="0" err="1"/>
              <a:t>người</a:t>
            </a:r>
            <a:r>
              <a:rPr lang="en-US" dirty="0"/>
              <a:t> </a:t>
            </a:r>
            <a:r>
              <a:rPr lang="en-US" dirty="0" err="1"/>
              <a:t>dùng</a:t>
            </a:r>
            <a:r>
              <a:rPr lang="en-US" dirty="0"/>
              <a:t> </a:t>
            </a:r>
            <a:r>
              <a:rPr lang="en-US" dirty="0" err="1"/>
              <a:t>kết</a:t>
            </a:r>
            <a:r>
              <a:rPr lang="en-US" dirty="0"/>
              <a:t> </a:t>
            </a:r>
            <a:r>
              <a:rPr lang="en-US" dirty="0" err="1"/>
              <a:t>nối</a:t>
            </a:r>
            <a:r>
              <a:rPr lang="en-US" dirty="0"/>
              <a:t> </a:t>
            </a:r>
            <a:r>
              <a:rPr lang="en-US" dirty="0" err="1"/>
              <a:t>với</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trên</a:t>
            </a:r>
            <a:r>
              <a:rPr lang="en-US" dirty="0"/>
              <a:t> Oracle Net, </a:t>
            </a:r>
            <a:r>
              <a:rPr lang="en-US" dirty="0" err="1"/>
              <a:t>thì</a:t>
            </a:r>
            <a:r>
              <a:rPr lang="en-US" dirty="0"/>
              <a:t> </a:t>
            </a:r>
            <a:r>
              <a:rPr lang="en-US" dirty="0" err="1"/>
              <a:t>theo</a:t>
            </a:r>
            <a:r>
              <a:rPr lang="en-US" dirty="0"/>
              <a:t> </a:t>
            </a:r>
            <a:r>
              <a:rPr lang="en-US" dirty="0" err="1"/>
              <a:t>mặc</a:t>
            </a:r>
            <a:r>
              <a:rPr lang="en-US" dirty="0"/>
              <a:t> </a:t>
            </a:r>
            <a:r>
              <a:rPr lang="en-US" dirty="0" err="1"/>
              <a:t>định</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không</a:t>
            </a:r>
            <a:r>
              <a:rPr lang="en-US" dirty="0"/>
              <a:t> </a:t>
            </a:r>
            <a:r>
              <a:rPr lang="en-US" dirty="0" err="1"/>
              <a:t>thể</a:t>
            </a:r>
            <a:r>
              <a:rPr lang="en-US" dirty="0"/>
              <a:t> </a:t>
            </a:r>
            <a:r>
              <a:rPr lang="en-US" dirty="0" err="1"/>
              <a:t>xác</a:t>
            </a:r>
            <a:r>
              <a:rPr lang="en-US" dirty="0"/>
              <a:t> </a:t>
            </a:r>
            <a:r>
              <a:rPr lang="en-US" dirty="0" err="1"/>
              <a:t>thực</a:t>
            </a:r>
            <a:r>
              <a:rPr lang="en-US" dirty="0"/>
              <a:t> </a:t>
            </a:r>
            <a:r>
              <a:rPr lang="en-US" dirty="0" err="1"/>
              <a:t>vai</a:t>
            </a:r>
            <a:r>
              <a:rPr lang="en-US" dirty="0"/>
              <a:t> </a:t>
            </a:r>
            <a:r>
              <a:rPr lang="en-US" dirty="0" err="1"/>
              <a:t>trò</a:t>
            </a:r>
            <a:r>
              <a:rPr lang="en-US" dirty="0"/>
              <a:t> </a:t>
            </a:r>
            <a:r>
              <a:rPr lang="en-US" dirty="0" err="1"/>
              <a:t>của</a:t>
            </a:r>
            <a:r>
              <a:rPr lang="en-US" dirty="0"/>
              <a:t> </a:t>
            </a:r>
            <a:r>
              <a:rPr lang="en-US" dirty="0" err="1"/>
              <a:t>họ</a:t>
            </a:r>
            <a:r>
              <a:rPr lang="en-US" dirty="0"/>
              <a:t>. </a:t>
            </a:r>
            <a:r>
              <a:rPr lang="en-US" dirty="0" err="1"/>
              <a:t>Điều</a:t>
            </a:r>
            <a:r>
              <a:rPr lang="en-US" dirty="0"/>
              <a:t> </a:t>
            </a:r>
            <a:r>
              <a:rPr lang="en-US" dirty="0" err="1"/>
              <a:t>này</a:t>
            </a:r>
            <a:r>
              <a:rPr lang="en-US" dirty="0"/>
              <a:t> </a:t>
            </a:r>
            <a:r>
              <a:rPr lang="en-US" dirty="0" err="1"/>
              <a:t>bao</a:t>
            </a:r>
            <a:r>
              <a:rPr lang="en-US" dirty="0"/>
              <a:t> </a:t>
            </a:r>
            <a:r>
              <a:rPr lang="en-US" dirty="0" err="1"/>
              <a:t>gồm</a:t>
            </a:r>
            <a:r>
              <a:rPr lang="en-US" dirty="0"/>
              <a:t> </a:t>
            </a:r>
            <a:r>
              <a:rPr lang="en-US" dirty="0" err="1"/>
              <a:t>các</a:t>
            </a:r>
            <a:r>
              <a:rPr lang="en-US" dirty="0"/>
              <a:t> </a:t>
            </a:r>
            <a:r>
              <a:rPr lang="en-US" dirty="0" err="1"/>
              <a:t>kết</a:t>
            </a:r>
            <a:r>
              <a:rPr lang="en-US" dirty="0"/>
              <a:t> </a:t>
            </a:r>
            <a:r>
              <a:rPr lang="en-US" dirty="0" err="1"/>
              <a:t>nối</a:t>
            </a:r>
            <a:r>
              <a:rPr lang="en-US" dirty="0"/>
              <a:t> </a:t>
            </a:r>
            <a:r>
              <a:rPr lang="en-US" dirty="0" err="1"/>
              <a:t>thông</a:t>
            </a:r>
            <a:r>
              <a:rPr lang="en-US" dirty="0"/>
              <a:t> qua </a:t>
            </a:r>
            <a:r>
              <a:rPr lang="en-US" dirty="0" err="1"/>
              <a:t>một</a:t>
            </a:r>
            <a:r>
              <a:rPr lang="en-US" dirty="0"/>
              <a:t> </a:t>
            </a:r>
            <a:r>
              <a:rPr lang="en-US" dirty="0" err="1"/>
              <a:t>cấu</a:t>
            </a:r>
            <a:r>
              <a:rPr lang="en-US" dirty="0"/>
              <a:t> </a:t>
            </a:r>
            <a:r>
              <a:rPr lang="en-US" dirty="0" err="1"/>
              <a:t>hình</a:t>
            </a:r>
            <a:r>
              <a:rPr lang="en-US" dirty="0"/>
              <a:t> </a:t>
            </a:r>
            <a:r>
              <a:rPr lang="en-US" dirty="0" err="1"/>
              <a:t>máy</a:t>
            </a:r>
            <a:r>
              <a:rPr lang="en-US" dirty="0"/>
              <a:t> </a:t>
            </a:r>
            <a:r>
              <a:rPr lang="en-US" dirty="0" err="1"/>
              <a:t>chủ</a:t>
            </a:r>
            <a:r>
              <a:rPr lang="en-US" dirty="0"/>
              <a:t> chia </a:t>
            </a:r>
            <a:r>
              <a:rPr lang="en-US" dirty="0" err="1"/>
              <a:t>sẻ</a:t>
            </a:r>
            <a:r>
              <a:rPr lang="en-US" dirty="0"/>
              <a:t>, </a:t>
            </a:r>
            <a:r>
              <a:rPr lang="en-US" dirty="0" err="1"/>
              <a:t>vì</a:t>
            </a:r>
            <a:r>
              <a:rPr lang="en-US" dirty="0"/>
              <a:t> </a:t>
            </a:r>
            <a:r>
              <a:rPr lang="en-US" dirty="0" err="1"/>
              <a:t>kết</a:t>
            </a:r>
            <a:r>
              <a:rPr lang="en-US" dirty="0"/>
              <a:t> </a:t>
            </a:r>
            <a:r>
              <a:rPr lang="en-US" dirty="0" err="1"/>
              <a:t>nối</a:t>
            </a:r>
            <a:r>
              <a:rPr lang="en-US" dirty="0"/>
              <a:t> </a:t>
            </a:r>
            <a:r>
              <a:rPr lang="en-US" dirty="0" err="1"/>
              <a:t>này</a:t>
            </a:r>
            <a:r>
              <a:rPr lang="en-US" dirty="0"/>
              <a:t> </a:t>
            </a:r>
            <a:r>
              <a:rPr lang="en-US" dirty="0" err="1"/>
              <a:t>yêu</a:t>
            </a:r>
            <a:r>
              <a:rPr lang="en-US" dirty="0"/>
              <a:t> </a:t>
            </a:r>
            <a:r>
              <a:rPr lang="en-US" dirty="0" err="1"/>
              <a:t>cầu</a:t>
            </a:r>
            <a:r>
              <a:rPr lang="en-US" dirty="0"/>
              <a:t> Oracle Net. </a:t>
            </a:r>
            <a:r>
              <a:rPr lang="en-US" dirty="0" err="1"/>
              <a:t>Hạn</a:t>
            </a:r>
            <a:r>
              <a:rPr lang="en-US" dirty="0"/>
              <a:t> </a:t>
            </a:r>
            <a:r>
              <a:rPr lang="en-US" dirty="0" err="1"/>
              <a:t>chế</a:t>
            </a:r>
            <a:r>
              <a:rPr lang="en-US" dirty="0"/>
              <a:t> </a:t>
            </a:r>
            <a:r>
              <a:rPr lang="en-US" dirty="0" err="1"/>
              <a:t>này</a:t>
            </a:r>
            <a:r>
              <a:rPr lang="en-US" dirty="0"/>
              <a:t> </a:t>
            </a:r>
            <a:r>
              <a:rPr lang="en-US" dirty="0" err="1"/>
              <a:t>là</a:t>
            </a:r>
            <a:r>
              <a:rPr lang="en-US" dirty="0"/>
              <a:t> </a:t>
            </a:r>
            <a:r>
              <a:rPr lang="en-US" dirty="0" err="1"/>
              <a:t>mặc</a:t>
            </a:r>
            <a:r>
              <a:rPr lang="en-US" dirty="0"/>
              <a:t> </a:t>
            </a:r>
            <a:r>
              <a:rPr lang="en-US" dirty="0" err="1"/>
              <a:t>định</a:t>
            </a:r>
            <a:r>
              <a:rPr lang="en-US" dirty="0"/>
              <a:t> </a:t>
            </a:r>
            <a:r>
              <a:rPr lang="en-US" dirty="0" err="1"/>
              <a:t>vì</a:t>
            </a:r>
            <a:r>
              <a:rPr lang="en-US" dirty="0"/>
              <a:t> </a:t>
            </a:r>
            <a:r>
              <a:rPr lang="en-US" dirty="0" err="1"/>
              <a:t>người</a:t>
            </a:r>
            <a:r>
              <a:rPr lang="en-US" dirty="0"/>
              <a:t> </a:t>
            </a:r>
            <a:r>
              <a:rPr lang="en-US" dirty="0" err="1"/>
              <a:t>dùng</a:t>
            </a:r>
            <a:r>
              <a:rPr lang="en-US" dirty="0"/>
              <a:t> </a:t>
            </a:r>
            <a:r>
              <a:rPr lang="en-US" dirty="0" err="1"/>
              <a:t>từ</a:t>
            </a:r>
            <a:r>
              <a:rPr lang="en-US" dirty="0"/>
              <a:t> </a:t>
            </a:r>
            <a:r>
              <a:rPr lang="en-US" dirty="0" err="1"/>
              <a:t>xa</a:t>
            </a:r>
            <a:r>
              <a:rPr lang="en-US" dirty="0"/>
              <a:t> </a:t>
            </a:r>
            <a:r>
              <a:rPr lang="en-US" dirty="0" err="1"/>
              <a:t>có</a:t>
            </a:r>
            <a:r>
              <a:rPr lang="en-US" dirty="0"/>
              <a:t> </a:t>
            </a:r>
            <a:r>
              <a:rPr lang="en-US" dirty="0" err="1"/>
              <a:t>thể</a:t>
            </a:r>
            <a:r>
              <a:rPr lang="en-US" dirty="0"/>
              <a:t> </a:t>
            </a:r>
            <a:r>
              <a:rPr lang="en-US" dirty="0" err="1"/>
              <a:t>mạo</a:t>
            </a:r>
            <a:r>
              <a:rPr lang="en-US" dirty="0"/>
              <a:t> </a:t>
            </a:r>
            <a:r>
              <a:rPr lang="en-US" dirty="0" err="1"/>
              <a:t>danh</a:t>
            </a:r>
            <a:r>
              <a:rPr lang="en-US" dirty="0"/>
              <a:t> </a:t>
            </a:r>
            <a:r>
              <a:rPr lang="en-US" dirty="0" err="1"/>
              <a:t>người</a:t>
            </a:r>
            <a:r>
              <a:rPr lang="en-US" dirty="0"/>
              <a:t> </a:t>
            </a:r>
            <a:r>
              <a:rPr lang="en-US" dirty="0" err="1"/>
              <a:t>dùng</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khác</a:t>
            </a:r>
            <a:r>
              <a:rPr lang="en-US" dirty="0"/>
              <a:t> qua </a:t>
            </a:r>
            <a:r>
              <a:rPr lang="en-US" dirty="0" err="1"/>
              <a:t>kết</a:t>
            </a:r>
            <a:r>
              <a:rPr lang="en-US" dirty="0"/>
              <a:t> </a:t>
            </a:r>
            <a:r>
              <a:rPr lang="en-US" dirty="0" err="1"/>
              <a:t>nối</a:t>
            </a:r>
            <a:r>
              <a:rPr lang="en-US" dirty="0"/>
              <a:t> </a:t>
            </a:r>
            <a:r>
              <a:rPr lang="en-US" dirty="0" err="1"/>
              <a:t>mạng</a:t>
            </a:r>
            <a:r>
              <a:rPr lang="en-US" dirty="0"/>
              <a:t>. Oracle </a:t>
            </a:r>
            <a:r>
              <a:rPr lang="en-US" dirty="0" err="1"/>
              <a:t>khuyên</a:t>
            </a:r>
            <a:r>
              <a:rPr lang="en-US" dirty="0"/>
              <a:t> </a:t>
            </a:r>
            <a:r>
              <a:rPr lang="en-US" dirty="0" err="1"/>
              <a:t>bạn</a:t>
            </a:r>
            <a:r>
              <a:rPr lang="en-US" dirty="0"/>
              <a:t> </a:t>
            </a:r>
            <a:r>
              <a:rPr lang="en-US" dirty="0" err="1"/>
              <a:t>nên</a:t>
            </a:r>
            <a:r>
              <a:rPr lang="en-US" dirty="0"/>
              <a:t> </a:t>
            </a:r>
            <a:r>
              <a:rPr lang="en-US" dirty="0" err="1"/>
              <a:t>đặt</a:t>
            </a:r>
            <a:r>
              <a:rPr lang="en-US" dirty="0"/>
              <a:t> REMOTE_OS_ROLES </a:t>
            </a:r>
            <a:r>
              <a:rPr lang="en-US" dirty="0" err="1"/>
              <a:t>thành</a:t>
            </a:r>
            <a:r>
              <a:rPr lang="en-US" dirty="0"/>
              <a:t> FALSE, </a:t>
            </a:r>
            <a:r>
              <a:rPr lang="en-US" dirty="0" err="1"/>
              <a:t>đây</a:t>
            </a:r>
            <a:r>
              <a:rPr lang="en-US" dirty="0"/>
              <a:t> </a:t>
            </a:r>
            <a:r>
              <a:rPr lang="en-US" dirty="0" err="1"/>
              <a:t>là</a:t>
            </a:r>
            <a:r>
              <a:rPr lang="en-US" dirty="0"/>
              <a:t> </a:t>
            </a:r>
            <a:r>
              <a:rPr lang="en-US" dirty="0" err="1"/>
              <a:t>mặc</a:t>
            </a:r>
            <a:r>
              <a:rPr lang="en-US" dirty="0"/>
              <a:t> </a:t>
            </a:r>
            <a:r>
              <a:rPr lang="en-US" dirty="0" err="1"/>
              <a:t>định</a:t>
            </a:r>
            <a:r>
              <a:rPr lang="en-US" dirty="0"/>
              <a:t>.</a:t>
            </a:r>
          </a:p>
          <a:p>
            <a:pPr marL="0" indent="0">
              <a:lnSpc>
                <a:spcPct val="110000"/>
              </a:lnSpc>
              <a:buNone/>
            </a:pPr>
            <a:r>
              <a:rPr lang="en-US" dirty="0" err="1"/>
              <a:t>Nếu</a:t>
            </a:r>
            <a:r>
              <a:rPr lang="en-US" dirty="0"/>
              <a:t> </a:t>
            </a:r>
            <a:r>
              <a:rPr lang="en-US" dirty="0" err="1"/>
              <a:t>bạn</a:t>
            </a:r>
            <a:r>
              <a:rPr lang="en-US" dirty="0"/>
              <a:t> </a:t>
            </a:r>
            <a:r>
              <a:rPr lang="en-US" dirty="0" err="1"/>
              <a:t>không</a:t>
            </a:r>
            <a:r>
              <a:rPr lang="en-US" dirty="0"/>
              <a:t> </a:t>
            </a:r>
            <a:r>
              <a:rPr lang="en-US" dirty="0" err="1"/>
              <a:t>quan</a:t>
            </a:r>
            <a:r>
              <a:rPr lang="en-US" dirty="0"/>
              <a:t> </a:t>
            </a:r>
            <a:r>
              <a:rPr lang="en-US" dirty="0" err="1"/>
              <a:t>tâm</a:t>
            </a:r>
            <a:r>
              <a:rPr lang="en-US" dirty="0"/>
              <a:t> </a:t>
            </a:r>
            <a:r>
              <a:rPr lang="en-US" dirty="0" err="1"/>
              <a:t>đến</a:t>
            </a:r>
            <a:r>
              <a:rPr lang="en-US" dirty="0"/>
              <a:t> </a:t>
            </a:r>
            <a:r>
              <a:rPr lang="en-US" dirty="0" err="1"/>
              <a:t>rủi</a:t>
            </a:r>
            <a:r>
              <a:rPr lang="en-US" dirty="0"/>
              <a:t> </a:t>
            </a:r>
            <a:r>
              <a:rPr lang="en-US" dirty="0" err="1"/>
              <a:t>ro</a:t>
            </a:r>
            <a:r>
              <a:rPr lang="en-US" dirty="0"/>
              <a:t> </a:t>
            </a:r>
            <a:r>
              <a:rPr lang="en-US" dirty="0" err="1"/>
              <a:t>bảo</a:t>
            </a:r>
            <a:r>
              <a:rPr lang="en-US" dirty="0"/>
              <a:t> </a:t>
            </a:r>
            <a:r>
              <a:rPr lang="en-US" dirty="0" err="1"/>
              <a:t>mật</a:t>
            </a:r>
            <a:r>
              <a:rPr lang="en-US" dirty="0"/>
              <a:t> </a:t>
            </a:r>
            <a:r>
              <a:rPr lang="en-US" dirty="0" err="1"/>
              <a:t>này</a:t>
            </a:r>
            <a:r>
              <a:rPr lang="en-US" dirty="0"/>
              <a:t> </a:t>
            </a:r>
            <a:r>
              <a:rPr lang="en-US" dirty="0" err="1"/>
              <a:t>và</a:t>
            </a:r>
            <a:r>
              <a:rPr lang="en-US" dirty="0"/>
              <a:t> </a:t>
            </a:r>
            <a:r>
              <a:rPr lang="en-US" dirty="0" err="1"/>
              <a:t>muốn</a:t>
            </a:r>
            <a:r>
              <a:rPr lang="en-US" dirty="0"/>
              <a:t> </a:t>
            </a:r>
            <a:r>
              <a:rPr lang="en-US" dirty="0" err="1"/>
              <a:t>sử</a:t>
            </a:r>
            <a:r>
              <a:rPr lang="en-US" dirty="0"/>
              <a:t> </a:t>
            </a:r>
            <a:r>
              <a:rPr lang="en-US" dirty="0" err="1"/>
              <a:t>dụng</a:t>
            </a:r>
            <a:r>
              <a:rPr lang="en-US" dirty="0"/>
              <a:t> </a:t>
            </a:r>
            <a:r>
              <a:rPr lang="en-US" dirty="0" err="1"/>
              <a:t>xác</a:t>
            </a:r>
            <a:r>
              <a:rPr lang="en-US" dirty="0"/>
              <a:t> </a:t>
            </a:r>
            <a:r>
              <a:rPr lang="en-US" dirty="0" err="1"/>
              <a:t>thực</a:t>
            </a:r>
            <a:r>
              <a:rPr lang="en-US" dirty="0"/>
              <a:t> </a:t>
            </a:r>
            <a:r>
              <a:rPr lang="en-US" dirty="0" err="1"/>
              <a:t>vai</a:t>
            </a:r>
            <a:r>
              <a:rPr lang="en-US" dirty="0"/>
              <a:t> </a:t>
            </a:r>
            <a:r>
              <a:rPr lang="en-US" dirty="0" err="1"/>
              <a:t>trò</a:t>
            </a:r>
            <a:r>
              <a:rPr lang="en-US" dirty="0"/>
              <a:t> </a:t>
            </a:r>
            <a:r>
              <a:rPr lang="en-US" dirty="0" err="1"/>
              <a:t>của</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cho</a:t>
            </a:r>
            <a:r>
              <a:rPr lang="en-US" dirty="0"/>
              <a:t> </a:t>
            </a:r>
            <a:r>
              <a:rPr lang="en-US" dirty="0" err="1"/>
              <a:t>các</a:t>
            </a:r>
            <a:r>
              <a:rPr lang="en-US" dirty="0"/>
              <a:t> </a:t>
            </a:r>
            <a:r>
              <a:rPr lang="en-US" dirty="0" err="1"/>
              <a:t>máy</a:t>
            </a:r>
            <a:r>
              <a:rPr lang="en-US" dirty="0"/>
              <a:t> </a:t>
            </a:r>
            <a:r>
              <a:rPr lang="en-US" dirty="0" err="1"/>
              <a:t>khách</a:t>
            </a:r>
            <a:r>
              <a:rPr lang="en-US" dirty="0"/>
              <a:t> </a:t>
            </a:r>
            <a:r>
              <a:rPr lang="en-US" dirty="0" err="1"/>
              <a:t>mạng</a:t>
            </a:r>
            <a:r>
              <a:rPr lang="en-US" dirty="0"/>
              <a:t>, </a:t>
            </a:r>
            <a:r>
              <a:rPr lang="en-US" dirty="0" err="1"/>
              <a:t>sau</a:t>
            </a:r>
            <a:r>
              <a:rPr lang="en-US" dirty="0"/>
              <a:t> </a:t>
            </a:r>
            <a:r>
              <a:rPr lang="en-US" dirty="0" err="1"/>
              <a:t>đó</a:t>
            </a:r>
            <a:r>
              <a:rPr lang="en-US" dirty="0"/>
              <a:t> </a:t>
            </a:r>
            <a:r>
              <a:rPr lang="en-US" dirty="0" err="1"/>
              <a:t>đặt</a:t>
            </a:r>
            <a:r>
              <a:rPr lang="en-US" dirty="0"/>
              <a:t> </a:t>
            </a:r>
            <a:r>
              <a:rPr lang="en-US" dirty="0" err="1"/>
              <a:t>tham</a:t>
            </a:r>
            <a:r>
              <a:rPr lang="en-US" dirty="0"/>
              <a:t> </a:t>
            </a:r>
            <a:r>
              <a:rPr lang="en-US" dirty="0" err="1"/>
              <a:t>số</a:t>
            </a:r>
            <a:r>
              <a:rPr lang="en-US" dirty="0"/>
              <a:t> </a:t>
            </a:r>
            <a:r>
              <a:rPr lang="en-US" dirty="0" err="1"/>
              <a:t>khởi</a:t>
            </a:r>
            <a:r>
              <a:rPr lang="en-US" dirty="0"/>
              <a:t> </a:t>
            </a:r>
            <a:r>
              <a:rPr lang="en-US" dirty="0" err="1"/>
              <a:t>tạo</a:t>
            </a:r>
            <a:r>
              <a:rPr lang="en-US" dirty="0"/>
              <a:t> REMOTE_OS_ ROLES </a:t>
            </a:r>
            <a:r>
              <a:rPr lang="en-US" dirty="0" err="1"/>
              <a:t>trong</a:t>
            </a:r>
            <a:r>
              <a:rPr lang="en-US" dirty="0"/>
              <a:t> </a:t>
            </a:r>
            <a:r>
              <a:rPr lang="en-US" dirty="0" err="1"/>
              <a:t>tệp</a:t>
            </a:r>
            <a:r>
              <a:rPr lang="en-US" dirty="0"/>
              <a:t> </a:t>
            </a:r>
            <a:r>
              <a:rPr lang="en-US" dirty="0" err="1"/>
              <a:t>tham</a:t>
            </a:r>
            <a:r>
              <a:rPr lang="en-US" dirty="0"/>
              <a:t> </a:t>
            </a:r>
            <a:r>
              <a:rPr lang="en-US" dirty="0" err="1"/>
              <a:t>số</a:t>
            </a:r>
            <a:r>
              <a:rPr lang="en-US" dirty="0"/>
              <a:t> </a:t>
            </a:r>
            <a:r>
              <a:rPr lang="en-US" dirty="0" err="1"/>
              <a:t>khởi</a:t>
            </a:r>
            <a:r>
              <a:rPr lang="en-US" dirty="0"/>
              <a:t> </a:t>
            </a:r>
            <a:r>
              <a:rPr lang="en-US" dirty="0" err="1"/>
              <a:t>tạo</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thành</a:t>
            </a:r>
            <a:r>
              <a:rPr lang="en-US" dirty="0"/>
              <a:t> TRUE. </a:t>
            </a:r>
            <a:r>
              <a:rPr lang="en-US" dirty="0" err="1"/>
              <a:t>Thay</a:t>
            </a:r>
            <a:r>
              <a:rPr lang="en-US" dirty="0"/>
              <a:t> </a:t>
            </a:r>
            <a:r>
              <a:rPr lang="en-US" dirty="0" err="1"/>
              <a:t>đổi</a:t>
            </a:r>
            <a:r>
              <a:rPr lang="en-US" dirty="0"/>
              <a:t> </a:t>
            </a:r>
            <a:r>
              <a:rPr lang="en-US" dirty="0" err="1"/>
              <a:t>sẽ</a:t>
            </a:r>
            <a:r>
              <a:rPr lang="en-US" dirty="0"/>
              <a:t> </a:t>
            </a:r>
            <a:r>
              <a:rPr lang="en-US" dirty="0" err="1"/>
              <a:t>có</a:t>
            </a:r>
            <a:r>
              <a:rPr lang="en-US" dirty="0"/>
              <a:t> </a:t>
            </a:r>
            <a:r>
              <a:rPr lang="en-US" dirty="0" err="1"/>
              <a:t>hiệu</a:t>
            </a:r>
            <a:r>
              <a:rPr lang="en-US" dirty="0"/>
              <a:t> </a:t>
            </a:r>
            <a:r>
              <a:rPr lang="en-US" dirty="0" err="1"/>
              <a:t>lực</a:t>
            </a:r>
            <a:r>
              <a:rPr lang="en-US" dirty="0"/>
              <a:t> </a:t>
            </a:r>
            <a:r>
              <a:rPr lang="en-US" dirty="0" err="1"/>
              <a:t>vào</a:t>
            </a:r>
            <a:r>
              <a:rPr lang="en-US" dirty="0"/>
              <a:t> </a:t>
            </a:r>
            <a:r>
              <a:rPr lang="en-US" dirty="0" err="1"/>
              <a:t>lần</a:t>
            </a:r>
            <a:r>
              <a:rPr lang="en-US" dirty="0"/>
              <a:t> </a:t>
            </a:r>
            <a:r>
              <a:rPr lang="en-US" dirty="0" err="1"/>
              <a:t>sau</a:t>
            </a:r>
            <a:r>
              <a:rPr lang="en-US" dirty="0"/>
              <a:t> </a:t>
            </a:r>
            <a:r>
              <a:rPr lang="en-US" dirty="0" err="1"/>
              <a:t>khi</a:t>
            </a:r>
            <a:r>
              <a:rPr lang="en-US" dirty="0"/>
              <a:t> </a:t>
            </a:r>
            <a:r>
              <a:rPr lang="en-US" dirty="0" err="1"/>
              <a:t>bạn</a:t>
            </a:r>
            <a:r>
              <a:rPr lang="en-US" dirty="0"/>
              <a:t> </a:t>
            </a:r>
            <a:r>
              <a:rPr lang="en-US" dirty="0" err="1"/>
              <a:t>khởi</a:t>
            </a:r>
            <a:r>
              <a:rPr lang="en-US" dirty="0"/>
              <a:t> </a:t>
            </a:r>
            <a:r>
              <a:rPr lang="en-US" dirty="0" err="1"/>
              <a:t>động</a:t>
            </a:r>
            <a:r>
              <a:rPr lang="en-US" dirty="0"/>
              <a:t> </a:t>
            </a:r>
            <a:r>
              <a:rPr lang="en-US" dirty="0" err="1"/>
              <a:t>cá</a:t>
            </a:r>
            <a:r>
              <a:rPr lang="en-US" dirty="0"/>
              <a:t> </a:t>
            </a:r>
            <a:r>
              <a:rPr lang="en-US" dirty="0" err="1"/>
              <a:t>thể</a:t>
            </a:r>
            <a:r>
              <a:rPr lang="en-US" dirty="0"/>
              <a:t> </a:t>
            </a:r>
            <a:r>
              <a:rPr lang="en-US" dirty="0" err="1"/>
              <a:t>và</a:t>
            </a:r>
            <a:r>
              <a:rPr lang="en-US" dirty="0"/>
              <a:t> </a:t>
            </a:r>
            <a:r>
              <a:rPr lang="en-US" dirty="0" err="1"/>
              <a:t>gắn</a:t>
            </a:r>
            <a:r>
              <a:rPr lang="en-US" dirty="0"/>
              <a:t> </a:t>
            </a:r>
            <a:r>
              <a:rPr lang="en-US" dirty="0" err="1"/>
              <a:t>kết</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a:t>
            </a:r>
          </a:p>
          <a:p>
            <a:pPr marL="0" indent="0">
              <a:lnSpc>
                <a:spcPct val="110000"/>
              </a:lnSpc>
              <a:buNone/>
            </a:pPr>
            <a:endParaRPr lang="en-US" dirty="0" smtClean="0"/>
          </a:p>
        </p:txBody>
      </p:sp>
    </p:spTree>
    <p:extLst>
      <p:ext uri="{BB962C8B-B14F-4D97-AF65-F5344CB8AC3E}">
        <p14:creationId xmlns:p14="http://schemas.microsoft.com/office/powerpoint/2010/main" val="414526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77500" lnSpcReduction="20000"/>
          </a:bodyPr>
          <a:lstStyle/>
          <a:p>
            <a:pPr>
              <a:lnSpc>
                <a:spcPct val="120000"/>
              </a:lnSpc>
            </a:pPr>
            <a:r>
              <a:rPr lang="en-US" dirty="0"/>
              <a:t>Global Role Authorization by an Enterprise Directory Service</a:t>
            </a:r>
          </a:p>
          <a:p>
            <a:pPr marL="0" indent="0">
              <a:lnSpc>
                <a:spcPct val="120000"/>
              </a:lnSpc>
              <a:buNone/>
            </a:pPr>
            <a:r>
              <a:rPr lang="en-US" dirty="0" err="1"/>
              <a:t>Một</a:t>
            </a:r>
            <a:r>
              <a:rPr lang="en-US" dirty="0"/>
              <a:t> </a:t>
            </a:r>
            <a:r>
              <a:rPr lang="en-US" dirty="0" err="1"/>
              <a:t>vai</a:t>
            </a:r>
            <a:r>
              <a:rPr lang="en-US" dirty="0"/>
              <a:t> </a:t>
            </a:r>
            <a:r>
              <a:rPr lang="en-US" dirty="0" err="1"/>
              <a:t>trò</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định</a:t>
            </a:r>
            <a:r>
              <a:rPr lang="en-US" dirty="0"/>
              <a:t> </a:t>
            </a:r>
            <a:r>
              <a:rPr lang="en-US" dirty="0" err="1"/>
              <a:t>nghĩa</a:t>
            </a:r>
            <a:r>
              <a:rPr lang="en-US" dirty="0"/>
              <a:t> </a:t>
            </a:r>
            <a:r>
              <a:rPr lang="en-US" dirty="0" err="1"/>
              <a:t>là</a:t>
            </a:r>
            <a:r>
              <a:rPr lang="en-US" dirty="0"/>
              <a:t> </a:t>
            </a:r>
            <a:r>
              <a:rPr lang="en-US" dirty="0" err="1"/>
              <a:t>vai</a:t>
            </a:r>
            <a:r>
              <a:rPr lang="en-US" dirty="0"/>
              <a:t> </a:t>
            </a:r>
            <a:r>
              <a:rPr lang="en-US" dirty="0" err="1"/>
              <a:t>trò</a:t>
            </a:r>
            <a:r>
              <a:rPr lang="en-US" dirty="0"/>
              <a:t> </a:t>
            </a:r>
            <a:r>
              <a:rPr lang="en-US" dirty="0" err="1"/>
              <a:t>toàn</a:t>
            </a:r>
            <a:r>
              <a:rPr lang="en-US" dirty="0"/>
              <a:t> </a:t>
            </a:r>
            <a:r>
              <a:rPr lang="en-US" dirty="0" err="1"/>
              <a:t>cầu</a:t>
            </a:r>
            <a:r>
              <a:rPr lang="en-US" dirty="0"/>
              <a:t>, </a:t>
            </a:r>
            <a:r>
              <a:rPr lang="en-US" dirty="0" err="1"/>
              <a:t>trong</a:t>
            </a:r>
            <a:r>
              <a:rPr lang="en-US" dirty="0"/>
              <a:t> </a:t>
            </a:r>
            <a:r>
              <a:rPr lang="en-US" dirty="0" err="1"/>
              <a:t>đó</a:t>
            </a:r>
            <a:r>
              <a:rPr lang="en-US" dirty="0"/>
              <a:t> </a:t>
            </a:r>
            <a:r>
              <a:rPr lang="en-US" dirty="0" err="1"/>
              <a:t>người</a:t>
            </a:r>
            <a:r>
              <a:rPr lang="en-US" dirty="0"/>
              <a:t> </a:t>
            </a:r>
            <a:r>
              <a:rPr lang="en-US" dirty="0" err="1"/>
              <a:t>dùng</a:t>
            </a:r>
            <a:r>
              <a:rPr lang="en-US" dirty="0"/>
              <a:t> (</a:t>
            </a:r>
            <a:r>
              <a:rPr lang="en-US" dirty="0" err="1"/>
              <a:t>toàn</a:t>
            </a:r>
            <a:r>
              <a:rPr lang="en-US" dirty="0"/>
              <a:t> </a:t>
            </a:r>
            <a:r>
              <a:rPr lang="en-US" dirty="0" err="1"/>
              <a:t>cục</a:t>
            </a:r>
            <a:r>
              <a:rPr lang="en-US" dirty="0"/>
              <a:t>) </a:t>
            </a:r>
            <a:r>
              <a:rPr lang="en-US" dirty="0" err="1"/>
              <a:t>chỉ</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ủy</a:t>
            </a:r>
            <a:r>
              <a:rPr lang="en-US" dirty="0"/>
              <a:t> </a:t>
            </a:r>
            <a:r>
              <a:rPr lang="en-US" dirty="0" err="1"/>
              <a:t>quyền</a:t>
            </a:r>
            <a:r>
              <a:rPr lang="en-US" dirty="0"/>
              <a:t> </a:t>
            </a:r>
            <a:r>
              <a:rPr lang="en-US" dirty="0" err="1"/>
              <a:t>sử</a:t>
            </a:r>
            <a:r>
              <a:rPr lang="en-US" dirty="0"/>
              <a:t> </a:t>
            </a:r>
            <a:r>
              <a:rPr lang="en-US" dirty="0" err="1"/>
              <a:t>dụng</a:t>
            </a:r>
            <a:r>
              <a:rPr lang="en-US" dirty="0"/>
              <a:t> </a:t>
            </a:r>
            <a:r>
              <a:rPr lang="en-US" dirty="0" err="1"/>
              <a:t>vai</a:t>
            </a:r>
            <a:r>
              <a:rPr lang="en-US" dirty="0"/>
              <a:t> </a:t>
            </a:r>
            <a:r>
              <a:rPr lang="en-US" dirty="0" err="1"/>
              <a:t>trò</a:t>
            </a:r>
            <a:r>
              <a:rPr lang="en-US" dirty="0"/>
              <a:t> </a:t>
            </a:r>
            <a:r>
              <a:rPr lang="en-US" dirty="0" err="1"/>
              <a:t>của</a:t>
            </a:r>
            <a:r>
              <a:rPr lang="en-US" dirty="0"/>
              <a:t> </a:t>
            </a:r>
            <a:r>
              <a:rPr lang="en-US" dirty="0" err="1"/>
              <a:t>dịch</a:t>
            </a:r>
            <a:r>
              <a:rPr lang="en-US" dirty="0"/>
              <a:t> </a:t>
            </a:r>
            <a:r>
              <a:rPr lang="en-US" dirty="0" err="1"/>
              <a:t>vụ</a:t>
            </a:r>
            <a:r>
              <a:rPr lang="en-US" dirty="0"/>
              <a:t> </a:t>
            </a:r>
            <a:r>
              <a:rPr lang="en-US" dirty="0" err="1"/>
              <a:t>thư</a:t>
            </a:r>
            <a:r>
              <a:rPr lang="en-US" dirty="0"/>
              <a:t> </a:t>
            </a:r>
            <a:r>
              <a:rPr lang="en-US" dirty="0" err="1"/>
              <a:t>mục</a:t>
            </a:r>
            <a:r>
              <a:rPr lang="en-US" dirty="0"/>
              <a:t> </a:t>
            </a:r>
            <a:r>
              <a:rPr lang="en-US" dirty="0" err="1"/>
              <a:t>doanh</a:t>
            </a:r>
            <a:r>
              <a:rPr lang="en-US" dirty="0"/>
              <a:t> </a:t>
            </a:r>
            <a:r>
              <a:rPr lang="en-US" dirty="0" err="1"/>
              <a:t>nghiệp</a:t>
            </a:r>
            <a:r>
              <a:rPr lang="en-US" dirty="0"/>
              <a:t>. </a:t>
            </a:r>
            <a:r>
              <a:rPr lang="en-US" dirty="0" err="1"/>
              <a:t>Bạn</a:t>
            </a:r>
            <a:r>
              <a:rPr lang="en-US" dirty="0"/>
              <a:t> </a:t>
            </a:r>
            <a:r>
              <a:rPr lang="en-US" dirty="0" err="1"/>
              <a:t>xác</a:t>
            </a:r>
            <a:r>
              <a:rPr lang="en-US" dirty="0"/>
              <a:t> </a:t>
            </a:r>
            <a:r>
              <a:rPr lang="en-US" dirty="0" err="1"/>
              <a:t>định</a:t>
            </a:r>
            <a:r>
              <a:rPr lang="en-US" dirty="0"/>
              <a:t> </a:t>
            </a:r>
            <a:r>
              <a:rPr lang="en-US" dirty="0" err="1"/>
              <a:t>vai</a:t>
            </a:r>
            <a:r>
              <a:rPr lang="en-US" dirty="0"/>
              <a:t> </a:t>
            </a:r>
            <a:r>
              <a:rPr lang="en-US" dirty="0" err="1"/>
              <a:t>trò</a:t>
            </a:r>
            <a:r>
              <a:rPr lang="en-US" dirty="0"/>
              <a:t> </a:t>
            </a:r>
            <a:r>
              <a:rPr lang="en-US" dirty="0" err="1"/>
              <a:t>toàn</a:t>
            </a:r>
            <a:r>
              <a:rPr lang="en-US" dirty="0"/>
              <a:t> </a:t>
            </a:r>
            <a:r>
              <a:rPr lang="en-US" dirty="0" err="1"/>
              <a:t>cầu</a:t>
            </a:r>
            <a:r>
              <a:rPr lang="en-US" dirty="0"/>
              <a:t> </a:t>
            </a:r>
            <a:r>
              <a:rPr lang="en-US" dirty="0" err="1"/>
              <a:t>cục</a:t>
            </a:r>
            <a:r>
              <a:rPr lang="en-US" dirty="0"/>
              <a:t> </a:t>
            </a:r>
            <a:r>
              <a:rPr lang="en-US" dirty="0" err="1"/>
              <a:t>bộ</a:t>
            </a:r>
            <a:r>
              <a:rPr lang="en-US" dirty="0"/>
              <a:t> </a:t>
            </a:r>
            <a:r>
              <a:rPr lang="en-US" dirty="0" err="1"/>
              <a:t>trong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bằng</a:t>
            </a:r>
            <a:r>
              <a:rPr lang="en-US" dirty="0"/>
              <a:t> </a:t>
            </a:r>
            <a:r>
              <a:rPr lang="en-US" dirty="0" err="1"/>
              <a:t>cách</a:t>
            </a:r>
            <a:r>
              <a:rPr lang="en-US" dirty="0"/>
              <a:t> </a:t>
            </a:r>
            <a:r>
              <a:rPr lang="en-US" dirty="0" err="1"/>
              <a:t>cấp</a:t>
            </a:r>
            <a:r>
              <a:rPr lang="en-US" dirty="0"/>
              <a:t> </a:t>
            </a:r>
            <a:r>
              <a:rPr lang="en-US" dirty="0" err="1"/>
              <a:t>đặc</a:t>
            </a:r>
            <a:r>
              <a:rPr lang="en-US" dirty="0"/>
              <a:t> </a:t>
            </a:r>
            <a:r>
              <a:rPr lang="en-US" dirty="0" err="1"/>
              <a:t>quyền</a:t>
            </a:r>
            <a:r>
              <a:rPr lang="en-US" dirty="0"/>
              <a:t> </a:t>
            </a:r>
            <a:r>
              <a:rPr lang="en-US" dirty="0" err="1"/>
              <a:t>và</a:t>
            </a:r>
            <a:r>
              <a:rPr lang="en-US" dirty="0"/>
              <a:t> </a:t>
            </a:r>
            <a:r>
              <a:rPr lang="en-US" dirty="0" err="1"/>
              <a:t>vai</a:t>
            </a:r>
            <a:r>
              <a:rPr lang="en-US" dirty="0"/>
              <a:t> </a:t>
            </a:r>
            <a:r>
              <a:rPr lang="en-US" dirty="0" err="1"/>
              <a:t>trò</a:t>
            </a:r>
            <a:r>
              <a:rPr lang="en-US" dirty="0"/>
              <a:t> </a:t>
            </a:r>
            <a:r>
              <a:rPr lang="en-US" dirty="0" err="1"/>
              <a:t>cho</a:t>
            </a:r>
            <a:r>
              <a:rPr lang="en-US" dirty="0"/>
              <a:t> </a:t>
            </a:r>
            <a:r>
              <a:rPr lang="en-US" dirty="0" err="1"/>
              <a:t>nó</a:t>
            </a:r>
            <a:r>
              <a:rPr lang="en-US" dirty="0"/>
              <a:t>, </a:t>
            </a:r>
            <a:r>
              <a:rPr lang="en-US" dirty="0" err="1"/>
              <a:t>nhưng</a:t>
            </a:r>
            <a:r>
              <a:rPr lang="en-US" dirty="0"/>
              <a:t> </a:t>
            </a:r>
            <a:r>
              <a:rPr lang="en-US" dirty="0" err="1"/>
              <a:t>bạn</a:t>
            </a:r>
            <a:r>
              <a:rPr lang="en-US" dirty="0"/>
              <a:t> </a:t>
            </a:r>
            <a:r>
              <a:rPr lang="en-US" dirty="0" err="1"/>
              <a:t>không</a:t>
            </a:r>
            <a:r>
              <a:rPr lang="en-US" dirty="0"/>
              <a:t> </a:t>
            </a:r>
            <a:r>
              <a:rPr lang="en-US" dirty="0" err="1"/>
              <a:t>thể</a:t>
            </a:r>
            <a:r>
              <a:rPr lang="en-US" dirty="0"/>
              <a:t> </a:t>
            </a:r>
            <a:r>
              <a:rPr lang="en-US" dirty="0" err="1"/>
              <a:t>cấp</a:t>
            </a:r>
            <a:r>
              <a:rPr lang="en-US" dirty="0"/>
              <a:t> </a:t>
            </a:r>
            <a:r>
              <a:rPr lang="en-US" dirty="0" err="1"/>
              <a:t>vai</a:t>
            </a:r>
            <a:r>
              <a:rPr lang="en-US" dirty="0"/>
              <a:t> </a:t>
            </a:r>
            <a:r>
              <a:rPr lang="en-US" dirty="0" err="1"/>
              <a:t>trò</a:t>
            </a:r>
            <a:r>
              <a:rPr lang="en-US" dirty="0"/>
              <a:t> </a:t>
            </a:r>
            <a:r>
              <a:rPr lang="en-US" dirty="0" err="1"/>
              <a:t>toàn</a:t>
            </a:r>
            <a:r>
              <a:rPr lang="en-US" dirty="0"/>
              <a:t> </a:t>
            </a:r>
            <a:r>
              <a:rPr lang="en-US" dirty="0" err="1"/>
              <a:t>cục</a:t>
            </a:r>
            <a:r>
              <a:rPr lang="en-US" dirty="0"/>
              <a:t> </a:t>
            </a:r>
            <a:r>
              <a:rPr lang="en-US" dirty="0" err="1"/>
              <a:t>cho</a:t>
            </a:r>
            <a:r>
              <a:rPr lang="en-US" dirty="0"/>
              <a:t> </a:t>
            </a:r>
            <a:r>
              <a:rPr lang="en-US" dirty="0" err="1"/>
              <a:t>bất</a:t>
            </a:r>
            <a:r>
              <a:rPr lang="en-US" dirty="0"/>
              <a:t> </a:t>
            </a:r>
            <a:r>
              <a:rPr lang="en-US" dirty="0" err="1"/>
              <a:t>kỳ</a:t>
            </a:r>
            <a:r>
              <a:rPr lang="en-US" dirty="0"/>
              <a:t> </a:t>
            </a:r>
            <a:r>
              <a:rPr lang="en-US" dirty="0" err="1"/>
              <a:t>người</a:t>
            </a:r>
            <a:r>
              <a:rPr lang="en-US" dirty="0"/>
              <a:t> </a:t>
            </a:r>
            <a:r>
              <a:rPr lang="en-US" dirty="0" err="1"/>
              <a:t>dùng</a:t>
            </a:r>
            <a:r>
              <a:rPr lang="en-US" dirty="0"/>
              <a:t> </a:t>
            </a:r>
            <a:r>
              <a:rPr lang="en-US" dirty="0" err="1"/>
              <a:t>nào</a:t>
            </a:r>
            <a:r>
              <a:rPr lang="en-US" dirty="0"/>
              <a:t> </a:t>
            </a:r>
            <a:r>
              <a:rPr lang="en-US" dirty="0" err="1"/>
              <a:t>hoặc</a:t>
            </a:r>
            <a:r>
              <a:rPr lang="en-US" dirty="0"/>
              <a:t> </a:t>
            </a:r>
            <a:r>
              <a:rPr lang="en-US" dirty="0" err="1"/>
              <a:t>vai</a:t>
            </a:r>
            <a:r>
              <a:rPr lang="en-US" dirty="0"/>
              <a:t> </a:t>
            </a:r>
            <a:r>
              <a:rPr lang="en-US" dirty="0" err="1"/>
              <a:t>trò</a:t>
            </a:r>
            <a:r>
              <a:rPr lang="en-US" dirty="0"/>
              <a:t> </a:t>
            </a:r>
            <a:r>
              <a:rPr lang="en-US" dirty="0" err="1"/>
              <a:t>khác</a:t>
            </a:r>
            <a:r>
              <a:rPr lang="en-US" dirty="0"/>
              <a:t> </a:t>
            </a:r>
            <a:r>
              <a:rPr lang="en-US" dirty="0" err="1"/>
              <a:t>trong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Khi</a:t>
            </a:r>
            <a:r>
              <a:rPr lang="en-US" dirty="0"/>
              <a:t> </a:t>
            </a:r>
            <a:r>
              <a:rPr lang="en-US" dirty="0" err="1"/>
              <a:t>người</a:t>
            </a:r>
            <a:r>
              <a:rPr lang="en-US" dirty="0"/>
              <a:t> </a:t>
            </a:r>
            <a:r>
              <a:rPr lang="en-US" dirty="0" err="1"/>
              <a:t>dùng</a:t>
            </a:r>
            <a:r>
              <a:rPr lang="en-US" dirty="0"/>
              <a:t> </a:t>
            </a:r>
            <a:r>
              <a:rPr lang="en-US" dirty="0" err="1"/>
              <a:t>toàn</a:t>
            </a:r>
            <a:r>
              <a:rPr lang="en-US" dirty="0"/>
              <a:t> </a:t>
            </a:r>
            <a:r>
              <a:rPr lang="en-US" dirty="0" err="1"/>
              <a:t>cầu</a:t>
            </a:r>
            <a:r>
              <a:rPr lang="en-US" dirty="0"/>
              <a:t> </a:t>
            </a:r>
            <a:r>
              <a:rPr lang="en-US" dirty="0" err="1"/>
              <a:t>cố</a:t>
            </a:r>
            <a:r>
              <a:rPr lang="en-US" dirty="0"/>
              <a:t> </a:t>
            </a:r>
            <a:r>
              <a:rPr lang="en-US" dirty="0" err="1"/>
              <a:t>gắng</a:t>
            </a:r>
            <a:r>
              <a:rPr lang="en-US" dirty="0"/>
              <a:t> </a:t>
            </a:r>
            <a:r>
              <a:rPr lang="en-US" dirty="0" err="1"/>
              <a:t>kết</a:t>
            </a:r>
            <a:r>
              <a:rPr lang="en-US" dirty="0"/>
              <a:t> </a:t>
            </a:r>
            <a:r>
              <a:rPr lang="en-US" dirty="0" err="1"/>
              <a:t>nối</a:t>
            </a:r>
            <a:r>
              <a:rPr lang="en-US" dirty="0"/>
              <a:t> </a:t>
            </a:r>
            <a:r>
              <a:rPr lang="en-US" dirty="0" err="1"/>
              <a:t>với</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thư</a:t>
            </a:r>
            <a:r>
              <a:rPr lang="en-US" dirty="0"/>
              <a:t> </a:t>
            </a:r>
            <a:r>
              <a:rPr lang="en-US" dirty="0" err="1"/>
              <a:t>mục</a:t>
            </a:r>
            <a:r>
              <a:rPr lang="en-US" dirty="0"/>
              <a:t> </a:t>
            </a:r>
            <a:r>
              <a:rPr lang="en-US" dirty="0" err="1"/>
              <a:t>doanh</a:t>
            </a:r>
            <a:r>
              <a:rPr lang="en-US" dirty="0"/>
              <a:t> </a:t>
            </a:r>
            <a:r>
              <a:rPr lang="en-US" dirty="0" err="1"/>
              <a:t>nghiệp</a:t>
            </a:r>
            <a:r>
              <a:rPr lang="en-US" dirty="0"/>
              <a:t> </a:t>
            </a:r>
            <a:r>
              <a:rPr lang="en-US" dirty="0" err="1"/>
              <a:t>được</a:t>
            </a:r>
            <a:r>
              <a:rPr lang="en-US" dirty="0"/>
              <a:t> </a:t>
            </a:r>
            <a:r>
              <a:rPr lang="en-US" dirty="0" err="1"/>
              <a:t>truy</a:t>
            </a:r>
            <a:r>
              <a:rPr lang="en-US" dirty="0"/>
              <a:t> </a:t>
            </a:r>
            <a:r>
              <a:rPr lang="en-US" dirty="0" err="1"/>
              <a:t>vấn</a:t>
            </a:r>
            <a:r>
              <a:rPr lang="en-US" dirty="0"/>
              <a:t> </a:t>
            </a:r>
            <a:r>
              <a:rPr lang="en-US" dirty="0" err="1"/>
              <a:t>để</a:t>
            </a:r>
            <a:r>
              <a:rPr lang="en-US" dirty="0"/>
              <a:t> </a:t>
            </a:r>
            <a:r>
              <a:rPr lang="en-US" dirty="0" err="1"/>
              <a:t>có</a:t>
            </a:r>
            <a:r>
              <a:rPr lang="en-US" dirty="0"/>
              <a:t> </a:t>
            </a:r>
            <a:r>
              <a:rPr lang="en-US" dirty="0" err="1"/>
              <a:t>được</a:t>
            </a:r>
            <a:r>
              <a:rPr lang="en-US" dirty="0"/>
              <a:t> </a:t>
            </a:r>
            <a:r>
              <a:rPr lang="en-US" dirty="0" err="1"/>
              <a:t>bất</a:t>
            </a:r>
            <a:r>
              <a:rPr lang="en-US" dirty="0"/>
              <a:t> </a:t>
            </a:r>
            <a:r>
              <a:rPr lang="en-US" dirty="0" err="1"/>
              <a:t>kỳ</a:t>
            </a:r>
            <a:r>
              <a:rPr lang="en-US" dirty="0"/>
              <a:t> </a:t>
            </a:r>
            <a:r>
              <a:rPr lang="en-US" dirty="0" err="1"/>
              <a:t>vai</a:t>
            </a:r>
            <a:r>
              <a:rPr lang="en-US" dirty="0"/>
              <a:t> </a:t>
            </a:r>
            <a:r>
              <a:rPr lang="en-US" dirty="0" err="1"/>
              <a:t>trò</a:t>
            </a:r>
            <a:r>
              <a:rPr lang="en-US" dirty="0"/>
              <a:t> </a:t>
            </a:r>
            <a:r>
              <a:rPr lang="en-US" dirty="0" err="1"/>
              <a:t>toàn</a:t>
            </a:r>
            <a:r>
              <a:rPr lang="en-US" dirty="0"/>
              <a:t> </a:t>
            </a:r>
            <a:r>
              <a:rPr lang="en-US" dirty="0" err="1"/>
              <a:t>cục</a:t>
            </a:r>
            <a:r>
              <a:rPr lang="en-US" dirty="0"/>
              <a:t> </a:t>
            </a:r>
            <a:r>
              <a:rPr lang="en-US" dirty="0" err="1"/>
              <a:t>nào</a:t>
            </a:r>
            <a:r>
              <a:rPr lang="en-US" dirty="0"/>
              <a:t> </a:t>
            </a:r>
            <a:r>
              <a:rPr lang="en-US" dirty="0" err="1"/>
              <a:t>liên</a:t>
            </a:r>
            <a:r>
              <a:rPr lang="en-US" dirty="0"/>
              <a:t> </a:t>
            </a:r>
            <a:r>
              <a:rPr lang="en-US" dirty="0" err="1"/>
              <a:t>kết</a:t>
            </a:r>
            <a:r>
              <a:rPr lang="en-US" dirty="0"/>
              <a:t> </a:t>
            </a:r>
            <a:r>
              <a:rPr lang="en-US" dirty="0" err="1"/>
              <a:t>với</a:t>
            </a:r>
            <a:r>
              <a:rPr lang="en-US" dirty="0"/>
              <a:t> </a:t>
            </a:r>
            <a:r>
              <a:rPr lang="en-US" dirty="0" err="1"/>
              <a:t>người</a:t>
            </a:r>
            <a:r>
              <a:rPr lang="en-US" dirty="0"/>
              <a:t> </a:t>
            </a:r>
            <a:r>
              <a:rPr lang="en-US" dirty="0" err="1"/>
              <a:t>dùng</a:t>
            </a:r>
            <a:r>
              <a:rPr lang="en-US" dirty="0"/>
              <a:t>.</a:t>
            </a:r>
          </a:p>
          <a:p>
            <a:pPr marL="0" indent="0">
              <a:lnSpc>
                <a:spcPct val="120000"/>
              </a:lnSpc>
              <a:buNone/>
            </a:pPr>
            <a:r>
              <a:rPr lang="en-US" b="1" i="1" dirty="0" err="1" smtClean="0"/>
              <a:t>Ví</a:t>
            </a:r>
            <a:r>
              <a:rPr lang="en-US" b="1" i="1" dirty="0" smtClean="0"/>
              <a:t> </a:t>
            </a:r>
            <a:r>
              <a:rPr lang="en-US" b="1" i="1" dirty="0" err="1"/>
              <a:t>dụ</a:t>
            </a:r>
            <a:r>
              <a:rPr lang="en-US" b="1" i="1" dirty="0"/>
              <a:t> </a:t>
            </a:r>
            <a:r>
              <a:rPr lang="en-US" b="1" i="1" dirty="0" err="1" smtClean="0"/>
              <a:t>sau</a:t>
            </a:r>
            <a:r>
              <a:rPr lang="en-US" b="1" i="1" dirty="0" smtClean="0"/>
              <a:t> </a:t>
            </a:r>
            <a:r>
              <a:rPr lang="en-US" b="1" i="1" dirty="0" err="1" smtClean="0"/>
              <a:t>tạo</a:t>
            </a:r>
            <a:r>
              <a:rPr lang="en-US" b="1" i="1" dirty="0" smtClean="0"/>
              <a:t> </a:t>
            </a:r>
            <a:r>
              <a:rPr lang="en-US" b="1" i="1" dirty="0" err="1"/>
              <a:t>ra</a:t>
            </a:r>
            <a:r>
              <a:rPr lang="en-US" b="1" i="1" dirty="0"/>
              <a:t> </a:t>
            </a:r>
            <a:r>
              <a:rPr lang="en-US" b="1" i="1" dirty="0" err="1"/>
              <a:t>một</a:t>
            </a:r>
            <a:r>
              <a:rPr lang="en-US" b="1" i="1" dirty="0"/>
              <a:t> </a:t>
            </a:r>
            <a:r>
              <a:rPr lang="en-US" b="1" i="1" dirty="0" err="1"/>
              <a:t>vai</a:t>
            </a:r>
            <a:r>
              <a:rPr lang="en-US" b="1" i="1" dirty="0"/>
              <a:t> </a:t>
            </a:r>
            <a:r>
              <a:rPr lang="en-US" b="1" i="1" dirty="0" err="1"/>
              <a:t>trò</a:t>
            </a:r>
            <a:r>
              <a:rPr lang="en-US" b="1" i="1" dirty="0"/>
              <a:t> </a:t>
            </a:r>
            <a:r>
              <a:rPr lang="en-US" b="1" i="1" dirty="0" err="1"/>
              <a:t>toàn</a:t>
            </a:r>
            <a:r>
              <a:rPr lang="en-US" b="1" i="1" dirty="0"/>
              <a:t> </a:t>
            </a:r>
            <a:r>
              <a:rPr lang="en-US" b="1" i="1" dirty="0" err="1" smtClean="0"/>
              <a:t>cầu</a:t>
            </a:r>
            <a:r>
              <a:rPr lang="en-US" b="1" i="1" dirty="0" smtClean="0"/>
              <a:t>.</a:t>
            </a:r>
            <a:endParaRPr lang="en-US" dirty="0"/>
          </a:p>
          <a:p>
            <a:pPr marL="0" indent="0">
              <a:lnSpc>
                <a:spcPct val="120000"/>
              </a:lnSpc>
              <a:buNone/>
            </a:pPr>
            <a:r>
              <a:rPr lang="en-US" dirty="0" smtClean="0"/>
              <a:t>CREATE </a:t>
            </a:r>
            <a:r>
              <a:rPr lang="en-US" dirty="0"/>
              <a:t>ROLE supervisor IDENTIFIED GLOBALLY;</a:t>
            </a:r>
          </a:p>
          <a:p>
            <a:pPr marL="0" indent="0">
              <a:lnSpc>
                <a:spcPct val="120000"/>
              </a:lnSpc>
              <a:buNone/>
            </a:pPr>
            <a:r>
              <a:rPr lang="en-US" dirty="0" err="1"/>
              <a:t>Vai</a:t>
            </a:r>
            <a:r>
              <a:rPr lang="en-US" dirty="0"/>
              <a:t> </a:t>
            </a:r>
            <a:r>
              <a:rPr lang="en-US" dirty="0" err="1"/>
              <a:t>trò</a:t>
            </a:r>
            <a:r>
              <a:rPr lang="en-US" dirty="0"/>
              <a:t> </a:t>
            </a:r>
            <a:r>
              <a:rPr lang="en-US" dirty="0" err="1"/>
              <a:t>toàn</a:t>
            </a:r>
            <a:r>
              <a:rPr lang="en-US" dirty="0"/>
              <a:t> </a:t>
            </a:r>
            <a:r>
              <a:rPr lang="en-US" dirty="0" err="1"/>
              <a:t>cầu</a:t>
            </a:r>
            <a:r>
              <a:rPr lang="en-US" dirty="0"/>
              <a:t> </a:t>
            </a:r>
            <a:r>
              <a:rPr lang="en-US" dirty="0" err="1"/>
              <a:t>là</a:t>
            </a:r>
            <a:r>
              <a:rPr lang="en-US" dirty="0"/>
              <a:t> </a:t>
            </a:r>
            <a:r>
              <a:rPr lang="en-US" dirty="0" err="1"/>
              <a:t>một</a:t>
            </a:r>
            <a:r>
              <a:rPr lang="en-US" dirty="0"/>
              <a:t> </a:t>
            </a:r>
            <a:r>
              <a:rPr lang="en-US" dirty="0" err="1"/>
              <a:t>thành</a:t>
            </a:r>
            <a:r>
              <a:rPr lang="en-US" dirty="0"/>
              <a:t> </a:t>
            </a:r>
            <a:r>
              <a:rPr lang="en-US" dirty="0" err="1"/>
              <a:t>phần</a:t>
            </a:r>
            <a:r>
              <a:rPr lang="en-US" dirty="0"/>
              <a:t> </a:t>
            </a:r>
            <a:r>
              <a:rPr lang="en-US" dirty="0" err="1"/>
              <a:t>của</a:t>
            </a:r>
            <a:r>
              <a:rPr lang="en-US" dirty="0"/>
              <a:t> </a:t>
            </a:r>
            <a:r>
              <a:rPr lang="en-US" dirty="0" err="1"/>
              <a:t>bảo</a:t>
            </a:r>
            <a:r>
              <a:rPr lang="en-US" dirty="0"/>
              <a:t> </a:t>
            </a:r>
            <a:r>
              <a:rPr lang="en-US" dirty="0" err="1"/>
              <a:t>mật</a:t>
            </a:r>
            <a:r>
              <a:rPr lang="en-US" dirty="0"/>
              <a:t> </a:t>
            </a:r>
            <a:r>
              <a:rPr lang="en-US" dirty="0" err="1"/>
              <a:t>người</a:t>
            </a:r>
            <a:r>
              <a:rPr lang="en-US" dirty="0"/>
              <a:t> </a:t>
            </a:r>
            <a:r>
              <a:rPr lang="en-US" dirty="0" err="1"/>
              <a:t>dùng</a:t>
            </a:r>
            <a:r>
              <a:rPr lang="en-US" dirty="0"/>
              <a:t> </a:t>
            </a:r>
            <a:r>
              <a:rPr lang="en-US" dirty="0" err="1"/>
              <a:t>doanh</a:t>
            </a:r>
            <a:r>
              <a:rPr lang="en-US" dirty="0"/>
              <a:t> </a:t>
            </a:r>
            <a:r>
              <a:rPr lang="en-US" dirty="0" err="1"/>
              <a:t>nghiệp</a:t>
            </a:r>
            <a:r>
              <a:rPr lang="en-US" dirty="0"/>
              <a:t>. </a:t>
            </a:r>
            <a:r>
              <a:rPr lang="en-US" dirty="0" err="1"/>
              <a:t>Vai</a:t>
            </a:r>
            <a:r>
              <a:rPr lang="en-US" dirty="0"/>
              <a:t> </a:t>
            </a:r>
            <a:r>
              <a:rPr lang="en-US" dirty="0" err="1"/>
              <a:t>trò</a:t>
            </a:r>
            <a:r>
              <a:rPr lang="en-US" dirty="0"/>
              <a:t> </a:t>
            </a:r>
            <a:r>
              <a:rPr lang="en-US" dirty="0" err="1"/>
              <a:t>toàn</a:t>
            </a:r>
            <a:r>
              <a:rPr lang="en-US" dirty="0"/>
              <a:t> </a:t>
            </a:r>
            <a:r>
              <a:rPr lang="en-US" dirty="0" err="1"/>
              <a:t>cầu</a:t>
            </a:r>
            <a:r>
              <a:rPr lang="en-US" dirty="0"/>
              <a:t> </a:t>
            </a:r>
            <a:r>
              <a:rPr lang="en-US" dirty="0" err="1"/>
              <a:t>chỉ</a:t>
            </a:r>
            <a:r>
              <a:rPr lang="en-US" dirty="0"/>
              <a:t> </a:t>
            </a:r>
            <a:r>
              <a:rPr lang="en-US" dirty="0" err="1"/>
              <a:t>áp</a:t>
            </a:r>
            <a:r>
              <a:rPr lang="en-US" dirty="0"/>
              <a:t> </a:t>
            </a:r>
            <a:r>
              <a:rPr lang="en-US" dirty="0" err="1"/>
              <a:t>dụng</a:t>
            </a:r>
            <a:r>
              <a:rPr lang="en-US" dirty="0"/>
              <a:t> </a:t>
            </a:r>
            <a:r>
              <a:rPr lang="en-US" dirty="0" err="1"/>
              <a:t>cho</a:t>
            </a:r>
            <a:r>
              <a:rPr lang="en-US" dirty="0"/>
              <a:t> </a:t>
            </a:r>
            <a:r>
              <a:rPr lang="en-US" dirty="0" err="1"/>
              <a:t>một</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nhưng</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cấp</a:t>
            </a:r>
            <a:r>
              <a:rPr lang="en-US" dirty="0"/>
              <a:t> </a:t>
            </a:r>
            <a:r>
              <a:rPr lang="en-US" dirty="0" err="1"/>
              <a:t>nó</a:t>
            </a:r>
            <a:r>
              <a:rPr lang="en-US" dirty="0"/>
              <a:t> </a:t>
            </a:r>
            <a:r>
              <a:rPr lang="en-US" dirty="0" err="1"/>
              <a:t>cho</a:t>
            </a:r>
            <a:r>
              <a:rPr lang="en-US" dirty="0"/>
              <a:t> </a:t>
            </a:r>
            <a:r>
              <a:rPr lang="en-US" dirty="0" err="1"/>
              <a:t>vai</a:t>
            </a:r>
            <a:r>
              <a:rPr lang="en-US" dirty="0"/>
              <a:t> </a:t>
            </a:r>
            <a:r>
              <a:rPr lang="en-US" dirty="0" err="1"/>
              <a:t>trò</a:t>
            </a:r>
            <a:r>
              <a:rPr lang="en-US" dirty="0"/>
              <a:t> </a:t>
            </a:r>
            <a:r>
              <a:rPr lang="en-US" dirty="0" err="1"/>
              <a:t>doanh</a:t>
            </a:r>
            <a:r>
              <a:rPr lang="en-US" dirty="0"/>
              <a:t> </a:t>
            </a:r>
            <a:r>
              <a:rPr lang="en-US" dirty="0" err="1"/>
              <a:t>nghiệp</a:t>
            </a:r>
            <a:r>
              <a:rPr lang="en-US" dirty="0"/>
              <a:t> </a:t>
            </a:r>
            <a:r>
              <a:rPr lang="en-US" dirty="0" err="1"/>
              <a:t>được</a:t>
            </a:r>
            <a:r>
              <a:rPr lang="en-US" dirty="0"/>
              <a:t> </a:t>
            </a:r>
            <a:r>
              <a:rPr lang="en-US" dirty="0" err="1"/>
              <a:t>xác</a:t>
            </a:r>
            <a:r>
              <a:rPr lang="en-US" dirty="0"/>
              <a:t> </a:t>
            </a:r>
            <a:r>
              <a:rPr lang="en-US" dirty="0" err="1"/>
              <a:t>định</a:t>
            </a:r>
            <a:r>
              <a:rPr lang="en-US" dirty="0"/>
              <a:t> </a:t>
            </a:r>
            <a:r>
              <a:rPr lang="en-US" dirty="0" err="1"/>
              <a:t>trong</a:t>
            </a:r>
            <a:r>
              <a:rPr lang="en-US" dirty="0"/>
              <a:t> </a:t>
            </a:r>
            <a:r>
              <a:rPr lang="en-US" dirty="0" err="1"/>
              <a:t>thư</a:t>
            </a:r>
            <a:r>
              <a:rPr lang="en-US" dirty="0"/>
              <a:t> </a:t>
            </a:r>
            <a:r>
              <a:rPr lang="en-US" dirty="0" err="1"/>
              <a:t>mục</a:t>
            </a:r>
            <a:r>
              <a:rPr lang="en-US" dirty="0"/>
              <a:t> </a:t>
            </a:r>
            <a:r>
              <a:rPr lang="en-US" dirty="0" err="1"/>
              <a:t>doanh</a:t>
            </a:r>
            <a:r>
              <a:rPr lang="en-US" dirty="0"/>
              <a:t> </a:t>
            </a:r>
            <a:r>
              <a:rPr lang="en-US" dirty="0" err="1"/>
              <a:t>nghiệp</a:t>
            </a:r>
            <a:r>
              <a:rPr lang="en-US" dirty="0"/>
              <a:t>. </a:t>
            </a:r>
            <a:r>
              <a:rPr lang="en-US" dirty="0" err="1"/>
              <a:t>Vai</a:t>
            </a:r>
            <a:r>
              <a:rPr lang="en-US" dirty="0"/>
              <a:t> </a:t>
            </a:r>
            <a:r>
              <a:rPr lang="en-US" dirty="0" err="1"/>
              <a:t>trò</a:t>
            </a:r>
            <a:r>
              <a:rPr lang="en-US" dirty="0"/>
              <a:t> </a:t>
            </a:r>
            <a:r>
              <a:rPr lang="en-US" dirty="0" err="1"/>
              <a:t>doanh</a:t>
            </a:r>
            <a:r>
              <a:rPr lang="en-US" dirty="0"/>
              <a:t> </a:t>
            </a:r>
            <a:r>
              <a:rPr lang="en-US" dirty="0" err="1"/>
              <a:t>nghiệp</a:t>
            </a:r>
            <a:r>
              <a:rPr lang="en-US" dirty="0"/>
              <a:t> </a:t>
            </a:r>
            <a:r>
              <a:rPr lang="en-US" dirty="0" err="1"/>
              <a:t>là</a:t>
            </a:r>
            <a:r>
              <a:rPr lang="en-US" dirty="0"/>
              <a:t> </a:t>
            </a:r>
            <a:r>
              <a:rPr lang="en-US" dirty="0" err="1"/>
              <a:t>một</a:t>
            </a:r>
            <a:r>
              <a:rPr lang="en-US" dirty="0"/>
              <a:t> </a:t>
            </a:r>
            <a:r>
              <a:rPr lang="en-US" dirty="0" err="1"/>
              <a:t>cấu</a:t>
            </a:r>
            <a:r>
              <a:rPr lang="en-US" dirty="0"/>
              <a:t> </a:t>
            </a:r>
            <a:r>
              <a:rPr lang="en-US" dirty="0" err="1"/>
              <a:t>trúc</a:t>
            </a:r>
            <a:r>
              <a:rPr lang="en-US" dirty="0"/>
              <a:t> </a:t>
            </a:r>
            <a:r>
              <a:rPr lang="en-US" dirty="0" err="1"/>
              <a:t>thư</a:t>
            </a:r>
            <a:r>
              <a:rPr lang="en-US" dirty="0"/>
              <a:t> </a:t>
            </a:r>
            <a:r>
              <a:rPr lang="en-US" dirty="0" err="1"/>
              <a:t>mục</a:t>
            </a:r>
            <a:r>
              <a:rPr lang="en-US" dirty="0"/>
              <a:t> </a:t>
            </a:r>
            <a:r>
              <a:rPr lang="en-US" dirty="0" err="1"/>
              <a:t>chứa</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toàn</a:t>
            </a:r>
            <a:r>
              <a:rPr lang="en-US" dirty="0"/>
              <a:t> </a:t>
            </a:r>
            <a:r>
              <a:rPr lang="en-US" dirty="0" err="1"/>
              <a:t>cầu</a:t>
            </a:r>
            <a:r>
              <a:rPr lang="en-US" dirty="0"/>
              <a:t> </a:t>
            </a:r>
            <a:r>
              <a:rPr lang="en-US" dirty="0" err="1"/>
              <a:t>trên</a:t>
            </a:r>
            <a:r>
              <a:rPr lang="en-US" dirty="0"/>
              <a:t> </a:t>
            </a:r>
            <a:r>
              <a:rPr lang="en-US" dirty="0" err="1"/>
              <a:t>nhiều</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cấp</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doanh</a:t>
            </a:r>
            <a:r>
              <a:rPr lang="en-US" dirty="0"/>
              <a:t> </a:t>
            </a:r>
            <a:r>
              <a:rPr lang="en-US" dirty="0" err="1"/>
              <a:t>nghiệp</a:t>
            </a:r>
            <a:r>
              <a:rPr lang="en-US" dirty="0" smtClean="0"/>
              <a:t>.</a:t>
            </a:r>
            <a:endParaRPr lang="en-US" dirty="0"/>
          </a:p>
        </p:txBody>
      </p:sp>
    </p:spTree>
    <p:extLst>
      <p:ext uri="{BB962C8B-B14F-4D97-AF65-F5344CB8AC3E}">
        <p14:creationId xmlns:p14="http://schemas.microsoft.com/office/powerpoint/2010/main" val="332468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70000" lnSpcReduction="20000"/>
          </a:bodyPr>
          <a:lstStyle/>
          <a:p>
            <a:pPr>
              <a:lnSpc>
                <a:spcPct val="120000"/>
              </a:lnSpc>
            </a:pPr>
            <a:r>
              <a:rPr lang="en-US" dirty="0"/>
              <a:t>Granting and Revoking Roles</a:t>
            </a:r>
          </a:p>
          <a:p>
            <a:pPr marL="0" indent="0">
              <a:lnSpc>
                <a:spcPct val="120000"/>
              </a:lnSpc>
              <a:buNone/>
            </a:pP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cấp</a:t>
            </a:r>
            <a:r>
              <a:rPr lang="en-US" dirty="0" smtClean="0"/>
              <a:t> </a:t>
            </a:r>
            <a:r>
              <a:rPr lang="en-US" dirty="0" err="1" smtClean="0"/>
              <a:t>các</a:t>
            </a:r>
            <a:r>
              <a:rPr lang="en-US" dirty="0" smtClean="0"/>
              <a:t> </a:t>
            </a:r>
            <a:r>
              <a:rPr lang="en-US" dirty="0" err="1" smtClean="0"/>
              <a:t>quyền</a:t>
            </a:r>
            <a:r>
              <a:rPr lang="en-US" dirty="0" smtClean="0"/>
              <a:t> </a:t>
            </a:r>
            <a:r>
              <a:rPr lang="en-US" dirty="0" err="1" smtClean="0"/>
              <a:t>cho</a:t>
            </a:r>
            <a:r>
              <a:rPr lang="en-US" dirty="0" smtClean="0"/>
              <a:t> </a:t>
            </a:r>
            <a:r>
              <a:rPr lang="en-US" dirty="0" err="1" smtClean="0"/>
              <a:t>các</a:t>
            </a:r>
            <a:r>
              <a:rPr lang="en-US" dirty="0" smtClean="0"/>
              <a:t> </a:t>
            </a:r>
            <a:r>
              <a:rPr lang="en-US" dirty="0" err="1" smtClean="0"/>
              <a:t>vai</a:t>
            </a:r>
            <a:r>
              <a:rPr lang="en-US" dirty="0" smtClean="0"/>
              <a:t> </a:t>
            </a:r>
            <a:r>
              <a:rPr lang="en-US" dirty="0" err="1" smtClean="0"/>
              <a:t>trò</a:t>
            </a:r>
            <a:r>
              <a:rPr lang="en-US" dirty="0" smtClean="0"/>
              <a:t>, </a:t>
            </a:r>
            <a:r>
              <a:rPr lang="en-US" dirty="0" err="1" smtClean="0"/>
              <a:t>và</a:t>
            </a:r>
            <a:r>
              <a:rPr lang="en-US" dirty="0" smtClean="0"/>
              <a:t> </a:t>
            </a:r>
            <a:r>
              <a:rPr lang="en-US" dirty="0" err="1" smtClean="0"/>
              <a:t>sau</a:t>
            </a:r>
            <a:r>
              <a:rPr lang="en-US" dirty="0" smtClean="0"/>
              <a:t> </a:t>
            </a:r>
            <a:r>
              <a:rPr lang="en-US" dirty="0" err="1" smtClean="0"/>
              <a:t>đó</a:t>
            </a:r>
            <a:r>
              <a:rPr lang="en-US" dirty="0" smtClean="0"/>
              <a:t> </a:t>
            </a:r>
            <a:r>
              <a:rPr lang="en-US" dirty="0" err="1" smtClean="0"/>
              <a:t>cấp</a:t>
            </a:r>
            <a:r>
              <a:rPr lang="en-US" dirty="0" smtClean="0"/>
              <a:t> </a:t>
            </a:r>
            <a:r>
              <a:rPr lang="en-US" dirty="0" err="1" smtClean="0"/>
              <a:t>các</a:t>
            </a:r>
            <a:r>
              <a:rPr lang="en-US" dirty="0" smtClean="0"/>
              <a:t> </a:t>
            </a:r>
            <a:r>
              <a:rPr lang="en-US" dirty="0" err="1" smtClean="0"/>
              <a:t>vai</a:t>
            </a:r>
            <a:r>
              <a:rPr lang="en-US" dirty="0" smtClean="0"/>
              <a:t> </a:t>
            </a:r>
            <a:r>
              <a:rPr lang="en-US" dirty="0" err="1" smtClean="0"/>
              <a:t>trò</a:t>
            </a:r>
            <a:r>
              <a:rPr lang="en-US" dirty="0" smtClean="0"/>
              <a:t> </a:t>
            </a:r>
            <a:r>
              <a:rPr lang="en-US" dirty="0" err="1" smtClean="0"/>
              <a:t>này</a:t>
            </a:r>
            <a:r>
              <a:rPr lang="en-US" dirty="0" smtClean="0"/>
              <a:t> </a:t>
            </a:r>
            <a:r>
              <a:rPr lang="en-US" dirty="0" err="1" smtClean="0"/>
              <a:t>cho</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hoặc</a:t>
            </a:r>
            <a:r>
              <a:rPr lang="en-US" dirty="0" smtClean="0"/>
              <a:t> </a:t>
            </a:r>
            <a:r>
              <a:rPr lang="en-US" dirty="0" err="1" smtClean="0"/>
              <a:t>cho</a:t>
            </a:r>
            <a:r>
              <a:rPr lang="en-US" dirty="0" smtClean="0"/>
              <a:t> </a:t>
            </a:r>
            <a:r>
              <a:rPr lang="en-US" dirty="0" err="1" smtClean="0"/>
              <a:t>các</a:t>
            </a:r>
            <a:r>
              <a:rPr lang="en-US" dirty="0" smtClean="0"/>
              <a:t> </a:t>
            </a:r>
            <a:r>
              <a:rPr lang="en-US" dirty="0" err="1" smtClean="0"/>
              <a:t>vai</a:t>
            </a:r>
            <a:r>
              <a:rPr lang="en-US" dirty="0" smtClean="0"/>
              <a:t> </a:t>
            </a:r>
            <a:r>
              <a:rPr lang="en-US" dirty="0" err="1" smtClean="0"/>
              <a:t>trò</a:t>
            </a:r>
            <a:r>
              <a:rPr lang="en-US" dirty="0" smtClean="0"/>
              <a:t> </a:t>
            </a:r>
            <a:r>
              <a:rPr lang="en-US" dirty="0" err="1" smtClean="0"/>
              <a:t>khác</a:t>
            </a:r>
            <a:r>
              <a:rPr lang="en-US" dirty="0" smtClean="0"/>
              <a:t>. </a:t>
            </a:r>
            <a:r>
              <a:rPr lang="en-US" dirty="0" err="1" smtClean="0"/>
              <a:t>Tương</a:t>
            </a:r>
            <a:r>
              <a:rPr lang="en-US" dirty="0" smtClean="0"/>
              <a:t> </a:t>
            </a:r>
            <a:r>
              <a:rPr lang="en-US" dirty="0" err="1" smtClean="0"/>
              <a:t>tự</a:t>
            </a:r>
            <a:r>
              <a:rPr lang="en-US" dirty="0" smtClean="0"/>
              <a:t>, </a:t>
            </a: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thu</a:t>
            </a:r>
            <a:r>
              <a:rPr lang="en-US" dirty="0" smtClean="0"/>
              <a:t> </a:t>
            </a:r>
            <a:r>
              <a:rPr lang="en-US" dirty="0" err="1" smtClean="0"/>
              <a:t>hồi</a:t>
            </a:r>
            <a:r>
              <a:rPr lang="en-US" dirty="0" smtClean="0"/>
              <a:t> </a:t>
            </a:r>
            <a:r>
              <a:rPr lang="en-US" dirty="0" err="1" smtClean="0"/>
              <a:t>các</a:t>
            </a:r>
            <a:r>
              <a:rPr lang="en-US" dirty="0" smtClean="0"/>
              <a:t> </a:t>
            </a:r>
            <a:r>
              <a:rPr lang="en-US" dirty="0" err="1" smtClean="0"/>
              <a:t>quyền</a:t>
            </a:r>
            <a:r>
              <a:rPr lang="en-US" dirty="0" smtClean="0"/>
              <a:t> </a:t>
            </a:r>
            <a:r>
              <a:rPr lang="en-US" dirty="0" err="1" smtClean="0"/>
              <a:t>từ</a:t>
            </a:r>
            <a:r>
              <a:rPr lang="en-US" dirty="0" smtClean="0"/>
              <a:t> </a:t>
            </a:r>
            <a:r>
              <a:rPr lang="en-US" dirty="0" err="1" smtClean="0"/>
              <a:t>các</a:t>
            </a:r>
            <a:r>
              <a:rPr lang="en-US" dirty="0" smtClean="0"/>
              <a:t> </a:t>
            </a:r>
            <a:r>
              <a:rPr lang="en-US" dirty="0" err="1" smtClean="0"/>
              <a:t>vai</a:t>
            </a:r>
            <a:r>
              <a:rPr lang="en-US" dirty="0" smtClean="0"/>
              <a:t> </a:t>
            </a:r>
            <a:r>
              <a:rPr lang="en-US" dirty="0" err="1" smtClean="0"/>
              <a:t>trò</a:t>
            </a:r>
            <a:r>
              <a:rPr lang="en-US" dirty="0" smtClean="0"/>
              <a:t> </a:t>
            </a:r>
            <a:r>
              <a:rPr lang="en-US" dirty="0" err="1" smtClean="0"/>
              <a:t>và</a:t>
            </a:r>
            <a:r>
              <a:rPr lang="en-US" dirty="0" smtClean="0"/>
              <a:t> </a:t>
            </a:r>
            <a:r>
              <a:rPr lang="en-US" dirty="0" err="1" smtClean="0"/>
              <a:t>các</a:t>
            </a:r>
            <a:r>
              <a:rPr lang="en-US" dirty="0" smtClean="0"/>
              <a:t> </a:t>
            </a:r>
            <a:r>
              <a:rPr lang="en-US" dirty="0" err="1" smtClean="0"/>
              <a:t>người</a:t>
            </a:r>
            <a:r>
              <a:rPr lang="en-US" dirty="0" smtClean="0"/>
              <a:t> </a:t>
            </a:r>
            <a:r>
              <a:rPr lang="en-US" dirty="0" err="1" smtClean="0"/>
              <a:t>dùng</a:t>
            </a:r>
            <a:endParaRPr lang="en-US" dirty="0" smtClean="0"/>
          </a:p>
          <a:p>
            <a:pPr marL="0" indent="0">
              <a:lnSpc>
                <a:spcPct val="120000"/>
              </a:lnSpc>
              <a:buNone/>
            </a:pPr>
            <a:r>
              <a:rPr lang="en-US" dirty="0" err="1"/>
              <a:t>Bạn</a:t>
            </a:r>
            <a:r>
              <a:rPr lang="en-US" dirty="0"/>
              <a:t> </a:t>
            </a:r>
            <a:r>
              <a:rPr lang="en-US" dirty="0" err="1"/>
              <a:t>có</a:t>
            </a:r>
            <a:r>
              <a:rPr lang="en-US" dirty="0"/>
              <a:t> </a:t>
            </a:r>
            <a:r>
              <a:rPr lang="en-US" dirty="0" err="1"/>
              <a:t>thể</a:t>
            </a:r>
            <a:r>
              <a:rPr lang="en-US" dirty="0"/>
              <a:t> </a:t>
            </a:r>
            <a:r>
              <a:rPr lang="en-US" dirty="0" err="1"/>
              <a:t>cấp</a:t>
            </a:r>
            <a:r>
              <a:rPr lang="en-US" dirty="0"/>
              <a:t> </a:t>
            </a:r>
            <a:r>
              <a:rPr lang="en-US" dirty="0" err="1"/>
              <a:t>đặc</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hoặc</a:t>
            </a:r>
            <a:r>
              <a:rPr lang="en-US" dirty="0"/>
              <a:t> </a:t>
            </a:r>
            <a:r>
              <a:rPr lang="en-US" dirty="0" err="1"/>
              <a:t>đối</a:t>
            </a:r>
            <a:r>
              <a:rPr lang="en-US" dirty="0"/>
              <a:t> </a:t>
            </a:r>
            <a:r>
              <a:rPr lang="en-US" dirty="0" err="1"/>
              <a:t>tượng</a:t>
            </a:r>
            <a:r>
              <a:rPr lang="en-US" dirty="0"/>
              <a:t> </a:t>
            </a:r>
            <a:r>
              <a:rPr lang="en-US" dirty="0" err="1"/>
              <a:t>cho</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và</a:t>
            </a:r>
            <a:r>
              <a:rPr lang="en-US" dirty="0"/>
              <a:t> </a:t>
            </a:r>
            <a:r>
              <a:rPr lang="en-US" dirty="0" err="1"/>
              <a:t>bất</a:t>
            </a:r>
            <a:r>
              <a:rPr lang="en-US" dirty="0"/>
              <a:t> </a:t>
            </a:r>
            <a:r>
              <a:rPr lang="en-US" dirty="0" err="1"/>
              <a:t>kỳ</a:t>
            </a:r>
            <a:r>
              <a:rPr lang="en-US" dirty="0"/>
              <a:t> </a:t>
            </a:r>
            <a:r>
              <a:rPr lang="en-US" dirty="0" err="1"/>
              <a:t>vai</a:t>
            </a:r>
            <a:r>
              <a:rPr lang="en-US" dirty="0"/>
              <a:t> </a:t>
            </a:r>
            <a:r>
              <a:rPr lang="en-US" dirty="0" err="1"/>
              <a:t>trò</a:t>
            </a:r>
            <a:r>
              <a:rPr lang="en-US" dirty="0"/>
              <a:t> </a:t>
            </a:r>
            <a:r>
              <a:rPr lang="en-US" dirty="0" err="1"/>
              <a:t>nào</a:t>
            </a:r>
            <a:r>
              <a:rPr lang="en-US" dirty="0"/>
              <a:t> </a:t>
            </a:r>
            <a:r>
              <a:rPr lang="en-US" dirty="0" err="1"/>
              <a:t>cũng</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cấp</a:t>
            </a:r>
            <a:r>
              <a:rPr lang="en-US" dirty="0"/>
              <a:t> </a:t>
            </a:r>
            <a:r>
              <a:rPr lang="en-US" dirty="0" err="1"/>
              <a:t>cho</a:t>
            </a:r>
            <a:r>
              <a:rPr lang="en-US" dirty="0"/>
              <a:t> </a:t>
            </a:r>
            <a:r>
              <a:rPr lang="en-US" dirty="0" err="1"/>
              <a:t>bất</a:t>
            </a:r>
            <a:r>
              <a:rPr lang="en-US" dirty="0"/>
              <a:t> </a:t>
            </a:r>
            <a:r>
              <a:rPr lang="en-US" dirty="0" err="1"/>
              <a:t>kỳ</a:t>
            </a:r>
            <a:r>
              <a:rPr lang="en-US" dirty="0"/>
              <a:t> </a:t>
            </a:r>
            <a:r>
              <a:rPr lang="en-US" dirty="0" err="1"/>
              <a:t>người</a:t>
            </a:r>
            <a:r>
              <a:rPr lang="en-US" dirty="0"/>
              <a:t> </a:t>
            </a:r>
            <a:r>
              <a:rPr lang="en-US" dirty="0" err="1"/>
              <a:t>dùng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nào</a:t>
            </a:r>
            <a:r>
              <a:rPr lang="en-US" dirty="0"/>
              <a:t> </a:t>
            </a:r>
            <a:r>
              <a:rPr lang="en-US" dirty="0" err="1"/>
              <a:t>hoặc</a:t>
            </a:r>
            <a:r>
              <a:rPr lang="en-US" dirty="0"/>
              <a:t> </a:t>
            </a:r>
            <a:r>
              <a:rPr lang="en-US" dirty="0" err="1"/>
              <a:t>vai</a:t>
            </a:r>
            <a:r>
              <a:rPr lang="en-US" dirty="0"/>
              <a:t> </a:t>
            </a:r>
            <a:r>
              <a:rPr lang="en-US" dirty="0" err="1"/>
              <a:t>trò</a:t>
            </a:r>
            <a:r>
              <a:rPr lang="en-US" dirty="0"/>
              <a:t> </a:t>
            </a:r>
            <a:r>
              <a:rPr lang="en-US" dirty="0" err="1"/>
              <a:t>khác</a:t>
            </a:r>
            <a:r>
              <a:rPr lang="en-US" dirty="0"/>
              <a:t> (</a:t>
            </a:r>
            <a:r>
              <a:rPr lang="en-US" dirty="0" err="1"/>
              <a:t>nhưng</a:t>
            </a:r>
            <a:r>
              <a:rPr lang="en-US" dirty="0"/>
              <a:t> </a:t>
            </a:r>
            <a:r>
              <a:rPr lang="en-US" dirty="0" err="1"/>
              <a:t>không</a:t>
            </a:r>
            <a:r>
              <a:rPr lang="en-US" dirty="0"/>
              <a:t> </a:t>
            </a:r>
            <a:r>
              <a:rPr lang="en-US" dirty="0" err="1"/>
              <a:t>phải</a:t>
            </a:r>
            <a:r>
              <a:rPr lang="en-US" dirty="0"/>
              <a:t> </a:t>
            </a:r>
            <a:r>
              <a:rPr lang="en-US" dirty="0" err="1"/>
              <a:t>cho</a:t>
            </a:r>
            <a:r>
              <a:rPr lang="en-US" dirty="0"/>
              <a:t> </a:t>
            </a:r>
            <a:r>
              <a:rPr lang="en-US" dirty="0" err="1"/>
              <a:t>chính</a:t>
            </a:r>
            <a:r>
              <a:rPr lang="en-US" dirty="0"/>
              <a:t> </a:t>
            </a:r>
            <a:r>
              <a:rPr lang="en-US" dirty="0" err="1"/>
              <a:t>nó</a:t>
            </a:r>
            <a:r>
              <a:rPr lang="en-US" dirty="0"/>
              <a:t>). </a:t>
            </a:r>
            <a:r>
              <a:rPr lang="en-US" dirty="0" err="1"/>
              <a:t>Tuy</a:t>
            </a:r>
            <a:r>
              <a:rPr lang="en-US" dirty="0"/>
              <a:t> </a:t>
            </a:r>
            <a:r>
              <a:rPr lang="en-US" dirty="0" err="1"/>
              <a:t>nhiên</a:t>
            </a:r>
            <a:r>
              <a:rPr lang="en-US" dirty="0"/>
              <a:t>, </a:t>
            </a:r>
            <a:r>
              <a:rPr lang="en-US" dirty="0" err="1"/>
              <a:t>vai</a:t>
            </a:r>
            <a:r>
              <a:rPr lang="en-US" dirty="0"/>
              <a:t> </a:t>
            </a:r>
            <a:r>
              <a:rPr lang="en-US" dirty="0" err="1"/>
              <a:t>trò</a:t>
            </a:r>
            <a:r>
              <a:rPr lang="en-US" dirty="0"/>
              <a:t> </a:t>
            </a:r>
            <a:r>
              <a:rPr lang="en-US" dirty="0" err="1"/>
              <a:t>không</a:t>
            </a:r>
            <a:r>
              <a:rPr lang="en-US" dirty="0"/>
              <a:t> </a:t>
            </a:r>
            <a:r>
              <a:rPr lang="en-US" dirty="0" err="1"/>
              <a:t>thể</a:t>
            </a:r>
            <a:r>
              <a:rPr lang="en-US" dirty="0"/>
              <a:t> </a:t>
            </a:r>
            <a:r>
              <a:rPr lang="en-US" dirty="0" err="1"/>
              <a:t>được</a:t>
            </a:r>
            <a:r>
              <a:rPr lang="en-US" dirty="0"/>
              <a:t> </a:t>
            </a:r>
            <a:r>
              <a:rPr lang="en-US" dirty="0" err="1"/>
              <a:t>cấp</a:t>
            </a:r>
            <a:r>
              <a:rPr lang="en-US" dirty="0"/>
              <a:t> </a:t>
            </a:r>
            <a:r>
              <a:rPr lang="en-US" dirty="0" err="1"/>
              <a:t>theo</a:t>
            </a:r>
            <a:r>
              <a:rPr lang="en-US" dirty="0"/>
              <a:t> </a:t>
            </a:r>
            <a:r>
              <a:rPr lang="en-US" dirty="0" err="1"/>
              <a:t>vòng</a:t>
            </a:r>
            <a:r>
              <a:rPr lang="en-US" dirty="0"/>
              <a:t> </a:t>
            </a:r>
            <a:r>
              <a:rPr lang="en-US" dirty="0" err="1"/>
              <a:t>tròn</a:t>
            </a:r>
            <a:r>
              <a:rPr lang="en-US" dirty="0"/>
              <a:t>, </a:t>
            </a:r>
            <a:r>
              <a:rPr lang="en-US" dirty="0" err="1"/>
              <a:t>nghĩa</a:t>
            </a:r>
            <a:r>
              <a:rPr lang="en-US" dirty="0"/>
              <a:t> </a:t>
            </a:r>
            <a:r>
              <a:rPr lang="en-US" dirty="0" err="1"/>
              <a:t>là</a:t>
            </a:r>
            <a:r>
              <a:rPr lang="en-US" dirty="0"/>
              <a:t> </a:t>
            </a:r>
            <a:r>
              <a:rPr lang="en-US" dirty="0" err="1"/>
              <a:t>vai</a:t>
            </a:r>
            <a:r>
              <a:rPr lang="en-US" dirty="0"/>
              <a:t> </a:t>
            </a:r>
            <a:r>
              <a:rPr lang="en-US" dirty="0" err="1"/>
              <a:t>trò</a:t>
            </a:r>
            <a:r>
              <a:rPr lang="en-US" dirty="0"/>
              <a:t> X </a:t>
            </a:r>
            <a:r>
              <a:rPr lang="en-US" dirty="0" err="1"/>
              <a:t>không</a:t>
            </a:r>
            <a:r>
              <a:rPr lang="en-US" dirty="0"/>
              <a:t> </a:t>
            </a:r>
            <a:r>
              <a:rPr lang="en-US" dirty="0" err="1"/>
              <a:t>thể</a:t>
            </a:r>
            <a:r>
              <a:rPr lang="en-US" dirty="0"/>
              <a:t> </a:t>
            </a:r>
            <a:r>
              <a:rPr lang="en-US" dirty="0" err="1"/>
              <a:t>được</a:t>
            </a:r>
            <a:r>
              <a:rPr lang="en-US" dirty="0"/>
              <a:t> </a:t>
            </a:r>
            <a:r>
              <a:rPr lang="en-US" dirty="0" err="1"/>
              <a:t>cấp</a:t>
            </a:r>
            <a:r>
              <a:rPr lang="en-US" dirty="0"/>
              <a:t> </a:t>
            </a:r>
            <a:r>
              <a:rPr lang="en-US" dirty="0" err="1"/>
              <a:t>cho</a:t>
            </a:r>
            <a:r>
              <a:rPr lang="en-US" dirty="0"/>
              <a:t> </a:t>
            </a:r>
            <a:r>
              <a:rPr lang="en-US" dirty="0" err="1"/>
              <a:t>vai</a:t>
            </a:r>
            <a:r>
              <a:rPr lang="en-US" dirty="0"/>
              <a:t> </a:t>
            </a:r>
            <a:r>
              <a:rPr lang="en-US" dirty="0" err="1"/>
              <a:t>trò</a:t>
            </a:r>
            <a:r>
              <a:rPr lang="en-US" dirty="0"/>
              <a:t> Y </a:t>
            </a:r>
            <a:r>
              <a:rPr lang="en-US" dirty="0" err="1"/>
              <a:t>nếu</a:t>
            </a:r>
            <a:r>
              <a:rPr lang="en-US" dirty="0"/>
              <a:t> </a:t>
            </a:r>
            <a:r>
              <a:rPr lang="en-US" dirty="0" err="1"/>
              <a:t>vai</a:t>
            </a:r>
            <a:r>
              <a:rPr lang="en-US" dirty="0"/>
              <a:t> </a:t>
            </a:r>
            <a:r>
              <a:rPr lang="en-US" dirty="0" err="1"/>
              <a:t>trò</a:t>
            </a:r>
            <a:r>
              <a:rPr lang="en-US" dirty="0"/>
              <a:t> Y </a:t>
            </a:r>
            <a:r>
              <a:rPr lang="en-US" dirty="0" err="1"/>
              <a:t>trước</a:t>
            </a:r>
            <a:r>
              <a:rPr lang="en-US" dirty="0"/>
              <a:t> </a:t>
            </a:r>
            <a:r>
              <a:rPr lang="en-US" dirty="0" err="1"/>
              <a:t>đó</a:t>
            </a:r>
            <a:r>
              <a:rPr lang="en-US" dirty="0"/>
              <a:t> </a:t>
            </a:r>
            <a:r>
              <a:rPr lang="en-US" dirty="0" err="1"/>
              <a:t>đã</a:t>
            </a:r>
            <a:r>
              <a:rPr lang="en-US" dirty="0"/>
              <a:t> </a:t>
            </a:r>
            <a:r>
              <a:rPr lang="en-US" dirty="0" err="1"/>
              <a:t>được</a:t>
            </a:r>
            <a:r>
              <a:rPr lang="en-US" dirty="0"/>
              <a:t> </a:t>
            </a:r>
            <a:r>
              <a:rPr lang="en-US" dirty="0" err="1"/>
              <a:t>cấp</a:t>
            </a:r>
            <a:r>
              <a:rPr lang="en-US" dirty="0"/>
              <a:t> </a:t>
            </a:r>
            <a:r>
              <a:rPr lang="en-US" dirty="0" err="1"/>
              <a:t>cho</a:t>
            </a:r>
            <a:r>
              <a:rPr lang="en-US" dirty="0"/>
              <a:t> </a:t>
            </a:r>
            <a:r>
              <a:rPr lang="en-US" dirty="0" err="1"/>
              <a:t>vai</a:t>
            </a:r>
            <a:r>
              <a:rPr lang="en-US" dirty="0"/>
              <a:t> </a:t>
            </a:r>
            <a:r>
              <a:rPr lang="en-US" dirty="0" err="1"/>
              <a:t>trò</a:t>
            </a:r>
            <a:r>
              <a:rPr lang="en-US" dirty="0"/>
              <a:t> X.</a:t>
            </a:r>
            <a:endParaRPr lang="en-US" b="1" dirty="0"/>
          </a:p>
          <a:p>
            <a:pPr marL="0" indent="0">
              <a:lnSpc>
                <a:spcPct val="120000"/>
              </a:lnSpc>
              <a:buNone/>
            </a:pPr>
            <a:r>
              <a:rPr lang="en-US" dirty="0" err="1"/>
              <a:t>Để</a:t>
            </a:r>
            <a:r>
              <a:rPr lang="en-US" dirty="0"/>
              <a:t> </a:t>
            </a:r>
            <a:r>
              <a:rPr lang="en-US" dirty="0" err="1"/>
              <a:t>cung</a:t>
            </a:r>
            <a:r>
              <a:rPr lang="en-US" dirty="0"/>
              <a:t> </a:t>
            </a:r>
            <a:r>
              <a:rPr lang="en-US" dirty="0" err="1"/>
              <a:t>cấp</a:t>
            </a:r>
            <a:r>
              <a:rPr lang="en-US" dirty="0"/>
              <a:t> </a:t>
            </a:r>
            <a:r>
              <a:rPr lang="en-US" dirty="0" err="1"/>
              <a:t>các</a:t>
            </a:r>
            <a:r>
              <a:rPr lang="en-US" dirty="0"/>
              <a:t> </a:t>
            </a:r>
            <a:r>
              <a:rPr lang="en-US" dirty="0" err="1"/>
              <a:t>quyền</a:t>
            </a:r>
            <a:r>
              <a:rPr lang="en-US" dirty="0"/>
              <a:t> </a:t>
            </a:r>
            <a:r>
              <a:rPr lang="en-US" dirty="0" err="1"/>
              <a:t>ưu</a:t>
            </a:r>
            <a:r>
              <a:rPr lang="en-US" dirty="0"/>
              <a:t> </a:t>
            </a:r>
            <a:r>
              <a:rPr lang="en-US" dirty="0" err="1"/>
              <a:t>tiên</a:t>
            </a:r>
            <a:r>
              <a:rPr lang="en-US" dirty="0"/>
              <a:t> </a:t>
            </a:r>
            <a:r>
              <a:rPr lang="en-US" dirty="0" err="1"/>
              <a:t>có</a:t>
            </a:r>
            <a:r>
              <a:rPr lang="en-US" dirty="0"/>
              <a:t> </a:t>
            </a:r>
            <a:r>
              <a:rPr lang="en-US" dirty="0" err="1"/>
              <a:t>chọn</a:t>
            </a:r>
            <a:r>
              <a:rPr lang="en-US" dirty="0"/>
              <a:t> </a:t>
            </a:r>
            <a:r>
              <a:rPr lang="en-US" dirty="0" err="1"/>
              <a:t>lọc</a:t>
            </a:r>
            <a:r>
              <a:rPr lang="en-US" dirty="0"/>
              <a:t>, Oracle Database </a:t>
            </a:r>
            <a:r>
              <a:rPr lang="en-US" dirty="0" err="1"/>
              <a:t>cho</a:t>
            </a:r>
            <a:r>
              <a:rPr lang="en-US" dirty="0"/>
              <a:t> </a:t>
            </a:r>
            <a:r>
              <a:rPr lang="en-US" dirty="0" err="1"/>
              <a:t>phép</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và</a:t>
            </a:r>
            <a:r>
              <a:rPr lang="en-US" dirty="0"/>
              <a:t> </a:t>
            </a:r>
            <a:r>
              <a:rPr lang="en-US" dirty="0" err="1"/>
              <a:t>người</a:t>
            </a:r>
            <a:r>
              <a:rPr lang="en-US" dirty="0"/>
              <a:t> </a:t>
            </a:r>
            <a:r>
              <a:rPr lang="en-US" dirty="0" err="1"/>
              <a:t>dùng</a:t>
            </a:r>
            <a:r>
              <a:rPr lang="en-US" dirty="0"/>
              <a:t> </a:t>
            </a:r>
            <a:r>
              <a:rPr lang="en-US" dirty="0" err="1"/>
              <a:t>kích</a:t>
            </a:r>
            <a:r>
              <a:rPr lang="en-US" dirty="0"/>
              <a:t> </a:t>
            </a:r>
            <a:r>
              <a:rPr lang="en-US" dirty="0" err="1"/>
              <a:t>hoạt</a:t>
            </a:r>
            <a:r>
              <a:rPr lang="en-US" dirty="0"/>
              <a:t> </a:t>
            </a:r>
            <a:r>
              <a:rPr lang="en-US" dirty="0" err="1"/>
              <a:t>và</a:t>
            </a:r>
            <a:r>
              <a:rPr lang="en-US" dirty="0"/>
              <a:t> </a:t>
            </a:r>
            <a:r>
              <a:rPr lang="en-US" dirty="0" err="1"/>
              <a:t>vô</a:t>
            </a:r>
            <a:r>
              <a:rPr lang="en-US" dirty="0"/>
              <a:t> </a:t>
            </a:r>
            <a:r>
              <a:rPr lang="en-US" dirty="0" err="1"/>
              <a:t>hiệu</a:t>
            </a:r>
            <a:r>
              <a:rPr lang="en-US" dirty="0"/>
              <a:t> </a:t>
            </a:r>
            <a:r>
              <a:rPr lang="en-US" dirty="0" err="1"/>
              <a:t>hóa</a:t>
            </a:r>
            <a:r>
              <a:rPr lang="en-US" dirty="0"/>
              <a:t> </a:t>
            </a:r>
            <a:r>
              <a:rPr lang="en-US" dirty="0" err="1"/>
              <a:t>vai</a:t>
            </a:r>
            <a:r>
              <a:rPr lang="en-US" dirty="0"/>
              <a:t> </a:t>
            </a:r>
            <a:r>
              <a:rPr lang="en-US" dirty="0" err="1"/>
              <a:t>trò</a:t>
            </a:r>
            <a:r>
              <a:rPr lang="en-US" dirty="0"/>
              <a:t>. </a:t>
            </a:r>
            <a:r>
              <a:rPr lang="en-US" dirty="0" err="1"/>
              <a:t>Mỗi</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cấp</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là</a:t>
            </a:r>
            <a:r>
              <a:rPr lang="en-US" dirty="0"/>
              <a:t>, </a:t>
            </a:r>
            <a:r>
              <a:rPr lang="en-US" dirty="0" err="1"/>
              <a:t>tại</a:t>
            </a:r>
            <a:r>
              <a:rPr lang="en-US" dirty="0"/>
              <a:t> </a:t>
            </a:r>
            <a:r>
              <a:rPr lang="en-US" dirty="0" err="1"/>
              <a:t>bất</a:t>
            </a:r>
            <a:r>
              <a:rPr lang="en-US" dirty="0"/>
              <a:t> </a:t>
            </a:r>
            <a:r>
              <a:rPr lang="en-US" dirty="0" err="1"/>
              <a:t>kỳ</a:t>
            </a:r>
            <a:r>
              <a:rPr lang="en-US" dirty="0"/>
              <a:t> </a:t>
            </a:r>
            <a:r>
              <a:rPr lang="en-US" dirty="0" err="1"/>
              <a:t>thời</a:t>
            </a:r>
            <a:r>
              <a:rPr lang="en-US" dirty="0"/>
              <a:t> </a:t>
            </a:r>
            <a:r>
              <a:rPr lang="en-US" dirty="0" err="1"/>
              <a:t>điểm</a:t>
            </a:r>
            <a:r>
              <a:rPr lang="en-US" dirty="0"/>
              <a:t> </a:t>
            </a:r>
            <a:r>
              <a:rPr lang="en-US" dirty="0" err="1"/>
              <a:t>đã</a:t>
            </a:r>
            <a:r>
              <a:rPr lang="en-US" dirty="0"/>
              <a:t> </a:t>
            </a:r>
            <a:r>
              <a:rPr lang="en-US" dirty="0" err="1"/>
              <a:t>cho</a:t>
            </a:r>
            <a:r>
              <a:rPr lang="en-US" dirty="0"/>
              <a:t> </a:t>
            </a:r>
            <a:r>
              <a:rPr lang="en-US" dirty="0" err="1"/>
              <a:t>nào</a:t>
            </a:r>
            <a:r>
              <a:rPr lang="en-US" dirty="0"/>
              <a:t>, </a:t>
            </a:r>
            <a:r>
              <a:rPr lang="en-US" dirty="0" err="1"/>
              <a:t>được</a:t>
            </a:r>
            <a:r>
              <a:rPr lang="en-US" dirty="0"/>
              <a:t> </a:t>
            </a:r>
            <a:r>
              <a:rPr lang="en-US" dirty="0" err="1"/>
              <a:t>bật</a:t>
            </a:r>
            <a:r>
              <a:rPr lang="en-US" dirty="0"/>
              <a:t> </a:t>
            </a:r>
            <a:r>
              <a:rPr lang="en-US" dirty="0" err="1"/>
              <a:t>hoặc</a:t>
            </a:r>
            <a:r>
              <a:rPr lang="en-US" dirty="0"/>
              <a:t> </a:t>
            </a:r>
            <a:r>
              <a:rPr lang="en-US" dirty="0" err="1"/>
              <a:t>tắt</a:t>
            </a:r>
            <a:r>
              <a:rPr lang="en-US" dirty="0"/>
              <a:t>. </a:t>
            </a:r>
            <a:r>
              <a:rPr lang="en-US" dirty="0" err="1"/>
              <a:t>Miền</a:t>
            </a:r>
            <a:r>
              <a:rPr lang="en-US" dirty="0"/>
              <a:t> </a:t>
            </a:r>
            <a:r>
              <a:rPr lang="en-US" dirty="0" err="1"/>
              <a:t>bảo</a:t>
            </a:r>
            <a:r>
              <a:rPr lang="en-US" dirty="0"/>
              <a:t> </a:t>
            </a:r>
            <a:r>
              <a:rPr lang="en-US" dirty="0" err="1"/>
              <a:t>mật</a:t>
            </a:r>
            <a:r>
              <a:rPr lang="en-US" dirty="0"/>
              <a:t> </a:t>
            </a:r>
            <a:r>
              <a:rPr lang="en-US" dirty="0" err="1"/>
              <a:t>của</a:t>
            </a:r>
            <a:r>
              <a:rPr lang="en-US" dirty="0"/>
              <a:t> </a:t>
            </a:r>
            <a:r>
              <a:rPr lang="en-US" dirty="0" err="1"/>
              <a:t>người</a:t>
            </a:r>
            <a:r>
              <a:rPr lang="en-US" dirty="0"/>
              <a:t> </a:t>
            </a:r>
            <a:r>
              <a:rPr lang="en-US" dirty="0" err="1"/>
              <a:t>dùng</a:t>
            </a:r>
            <a:r>
              <a:rPr lang="en-US" dirty="0"/>
              <a:t> </a:t>
            </a:r>
            <a:r>
              <a:rPr lang="en-US" dirty="0" err="1"/>
              <a:t>bao</a:t>
            </a:r>
            <a:r>
              <a:rPr lang="en-US" dirty="0"/>
              <a:t> </a:t>
            </a:r>
            <a:r>
              <a:rPr lang="en-US" dirty="0" err="1"/>
              <a:t>gồm</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của</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hiện</a:t>
            </a:r>
            <a:r>
              <a:rPr lang="en-US" dirty="0"/>
              <a:t> </a:t>
            </a:r>
            <a:r>
              <a:rPr lang="en-US" dirty="0" err="1"/>
              <a:t>được</a:t>
            </a:r>
            <a:r>
              <a:rPr lang="en-US" dirty="0"/>
              <a:t> </a:t>
            </a:r>
            <a:r>
              <a:rPr lang="en-US" dirty="0" err="1"/>
              <a:t>bật</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loại</a:t>
            </a:r>
            <a:r>
              <a:rPr lang="en-US" dirty="0"/>
              <a:t> </a:t>
            </a:r>
            <a:r>
              <a:rPr lang="en-US" dirty="0" err="1"/>
              <a:t>trừ</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của</a:t>
            </a:r>
            <a:r>
              <a:rPr lang="en-US" dirty="0"/>
              <a:t> </a:t>
            </a:r>
            <a:r>
              <a:rPr lang="en-US" dirty="0" err="1"/>
              <a:t>bất</a:t>
            </a:r>
            <a:r>
              <a:rPr lang="en-US" dirty="0"/>
              <a:t> </a:t>
            </a:r>
            <a:r>
              <a:rPr lang="en-US" dirty="0" err="1"/>
              <a:t>kỳ</a:t>
            </a:r>
            <a:r>
              <a:rPr lang="en-US" dirty="0"/>
              <a:t> </a:t>
            </a:r>
            <a:r>
              <a:rPr lang="en-US" dirty="0" err="1"/>
              <a:t>vai</a:t>
            </a:r>
            <a:r>
              <a:rPr lang="en-US" dirty="0"/>
              <a:t> </a:t>
            </a:r>
            <a:r>
              <a:rPr lang="en-US" dirty="0" err="1"/>
              <a:t>trò</a:t>
            </a:r>
            <a:r>
              <a:rPr lang="en-US" dirty="0"/>
              <a:t> </a:t>
            </a:r>
            <a:r>
              <a:rPr lang="en-US" dirty="0" err="1"/>
              <a:t>nào</a:t>
            </a:r>
            <a:r>
              <a:rPr lang="en-US" dirty="0"/>
              <a:t> </a:t>
            </a:r>
            <a:r>
              <a:rPr lang="en-US" dirty="0" err="1"/>
              <a:t>hiện</a:t>
            </a:r>
            <a:r>
              <a:rPr lang="en-US" dirty="0"/>
              <a:t> </a:t>
            </a:r>
            <a:r>
              <a:rPr lang="en-US" dirty="0" err="1"/>
              <a:t>bị</a:t>
            </a:r>
            <a:r>
              <a:rPr lang="en-US" dirty="0"/>
              <a:t> </a:t>
            </a:r>
            <a:r>
              <a:rPr lang="en-US" dirty="0" err="1"/>
              <a:t>vô</a:t>
            </a:r>
            <a:r>
              <a:rPr lang="en-US" dirty="0"/>
              <a:t> </a:t>
            </a:r>
            <a:r>
              <a:rPr lang="en-US" dirty="0" err="1"/>
              <a:t>hiệu</a:t>
            </a:r>
            <a:r>
              <a:rPr lang="en-US" dirty="0"/>
              <a:t> </a:t>
            </a:r>
            <a:r>
              <a:rPr lang="en-US" dirty="0" err="1"/>
              <a:t>hóa</a:t>
            </a:r>
            <a:r>
              <a:rPr lang="en-US" dirty="0"/>
              <a:t> </a:t>
            </a:r>
            <a:r>
              <a:rPr lang="en-US" dirty="0" err="1"/>
              <a:t>cho</a:t>
            </a:r>
            <a:r>
              <a:rPr lang="en-US" dirty="0"/>
              <a:t> </a:t>
            </a:r>
            <a:r>
              <a:rPr lang="en-US" dirty="0" err="1"/>
              <a:t>người</a:t>
            </a:r>
            <a:r>
              <a:rPr lang="en-US" dirty="0"/>
              <a:t> </a:t>
            </a:r>
            <a:r>
              <a:rPr lang="en-US" dirty="0" err="1"/>
              <a:t>dùng</a:t>
            </a:r>
            <a:r>
              <a:rPr lang="en-US" dirty="0" smtClean="0"/>
              <a:t>.</a:t>
            </a:r>
          </a:p>
          <a:p>
            <a:pPr marL="0" indent="0">
              <a:lnSpc>
                <a:spcPct val="120000"/>
              </a:lnSpc>
              <a:buNone/>
            </a:pPr>
            <a:r>
              <a:rPr lang="en-US" dirty="0" err="1"/>
              <a:t>Vai</a:t>
            </a:r>
            <a:r>
              <a:rPr lang="en-US" dirty="0"/>
              <a:t> </a:t>
            </a:r>
            <a:r>
              <a:rPr lang="en-US" dirty="0" err="1"/>
              <a:t>trò</a:t>
            </a:r>
            <a:r>
              <a:rPr lang="en-US" dirty="0"/>
              <a:t> </a:t>
            </a:r>
            <a:r>
              <a:rPr lang="en-US" dirty="0" err="1"/>
              <a:t>được</a:t>
            </a:r>
            <a:r>
              <a:rPr lang="en-US" dirty="0"/>
              <a:t> </a:t>
            </a:r>
            <a:r>
              <a:rPr lang="en-US" dirty="0" err="1"/>
              <a:t>cấp</a:t>
            </a:r>
            <a:r>
              <a:rPr lang="en-US" dirty="0"/>
              <a:t> </a:t>
            </a:r>
            <a:r>
              <a:rPr lang="en-US" dirty="0" err="1"/>
              <a:t>cho</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gọi</a:t>
            </a:r>
            <a:r>
              <a:rPr lang="en-US" dirty="0"/>
              <a:t> </a:t>
            </a:r>
            <a:r>
              <a:rPr lang="en-US" dirty="0" err="1"/>
              <a:t>là</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cấp</a:t>
            </a:r>
            <a:r>
              <a:rPr lang="en-US" dirty="0"/>
              <a:t> </a:t>
            </a:r>
            <a:r>
              <a:rPr lang="en-US" dirty="0" err="1"/>
              <a:t>gián</a:t>
            </a:r>
            <a:r>
              <a:rPr lang="en-US" dirty="0"/>
              <a:t> </a:t>
            </a:r>
            <a:r>
              <a:rPr lang="en-US" dirty="0" err="1"/>
              <a:t>tiếp</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bật</a:t>
            </a:r>
            <a:r>
              <a:rPr lang="en-US" dirty="0"/>
              <a:t> </a:t>
            </a:r>
            <a:r>
              <a:rPr lang="en-US" dirty="0" err="1"/>
              <a:t>hoặc</a:t>
            </a:r>
            <a:r>
              <a:rPr lang="en-US" dirty="0"/>
              <a:t> </a:t>
            </a:r>
            <a:r>
              <a:rPr lang="en-US" dirty="0" err="1"/>
              <a:t>tắt</a:t>
            </a:r>
            <a:r>
              <a:rPr lang="en-US" dirty="0"/>
              <a:t> </a:t>
            </a:r>
            <a:r>
              <a:rPr lang="en-US" dirty="0" err="1"/>
              <a:t>một</a:t>
            </a:r>
            <a:r>
              <a:rPr lang="en-US" dirty="0"/>
              <a:t> </a:t>
            </a:r>
            <a:r>
              <a:rPr lang="en-US" dirty="0" err="1"/>
              <a:t>cách</a:t>
            </a:r>
            <a:r>
              <a:rPr lang="en-US" dirty="0"/>
              <a:t> </a:t>
            </a:r>
            <a:r>
              <a:rPr lang="en-US" dirty="0" err="1"/>
              <a:t>rõ</a:t>
            </a:r>
            <a:r>
              <a:rPr lang="en-US" dirty="0"/>
              <a:t> </a:t>
            </a:r>
            <a:r>
              <a:rPr lang="en-US" dirty="0" err="1"/>
              <a:t>ràng</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Tuy</a:t>
            </a:r>
            <a:r>
              <a:rPr lang="en-US" dirty="0"/>
              <a:t> </a:t>
            </a:r>
            <a:r>
              <a:rPr lang="en-US" dirty="0" err="1"/>
              <a:t>nhiên</a:t>
            </a:r>
            <a:r>
              <a:rPr lang="en-US" dirty="0"/>
              <a:t>, </a:t>
            </a:r>
            <a:r>
              <a:rPr lang="en-US" dirty="0" err="1"/>
              <a:t>bất</a:t>
            </a:r>
            <a:r>
              <a:rPr lang="en-US" dirty="0"/>
              <a:t> </a:t>
            </a:r>
            <a:r>
              <a:rPr lang="en-US" dirty="0" err="1"/>
              <a:t>cứ</a:t>
            </a:r>
            <a:r>
              <a:rPr lang="en-US" dirty="0"/>
              <a:t> </a:t>
            </a:r>
            <a:r>
              <a:rPr lang="en-US" dirty="0" err="1"/>
              <a:t>khi</a:t>
            </a:r>
            <a:r>
              <a:rPr lang="en-US" dirty="0"/>
              <a:t> </a:t>
            </a:r>
            <a:r>
              <a:rPr lang="en-US" dirty="0" err="1"/>
              <a:t>nào</a:t>
            </a:r>
            <a:r>
              <a:rPr lang="en-US" dirty="0"/>
              <a:t> </a:t>
            </a:r>
            <a:r>
              <a:rPr lang="en-US" dirty="0" err="1"/>
              <a:t>bạn</a:t>
            </a:r>
            <a:r>
              <a:rPr lang="en-US" dirty="0"/>
              <a:t> </a:t>
            </a:r>
            <a:r>
              <a:rPr lang="en-US" dirty="0" err="1"/>
              <a:t>bật</a:t>
            </a:r>
            <a:r>
              <a:rPr lang="en-US" dirty="0"/>
              <a:t> </a:t>
            </a:r>
            <a:r>
              <a:rPr lang="en-US" dirty="0" err="1"/>
              <a:t>vai</a:t>
            </a:r>
            <a:r>
              <a:rPr lang="en-US" dirty="0"/>
              <a:t> </a:t>
            </a:r>
            <a:r>
              <a:rPr lang="en-US" dirty="0" err="1"/>
              <a:t>trò</a:t>
            </a:r>
            <a:r>
              <a:rPr lang="en-US" dirty="0"/>
              <a:t> </a:t>
            </a:r>
            <a:r>
              <a:rPr lang="en-US" dirty="0" err="1"/>
              <a:t>chứa</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khác</a:t>
            </a:r>
            <a:r>
              <a:rPr lang="en-US" dirty="0"/>
              <a:t>, </a:t>
            </a:r>
            <a:r>
              <a:rPr lang="en-US" dirty="0" err="1"/>
              <a:t>bạn</a:t>
            </a:r>
            <a:r>
              <a:rPr lang="en-US" dirty="0"/>
              <a:t> </a:t>
            </a:r>
            <a:r>
              <a:rPr lang="en-US" dirty="0" err="1"/>
              <a:t>ngầm</a:t>
            </a:r>
            <a:r>
              <a:rPr lang="en-US" dirty="0"/>
              <a:t> </a:t>
            </a:r>
            <a:r>
              <a:rPr lang="en-US" dirty="0" err="1"/>
              <a:t>cho</a:t>
            </a:r>
            <a:r>
              <a:rPr lang="en-US" dirty="0"/>
              <a:t> </a:t>
            </a:r>
            <a:r>
              <a:rPr lang="en-US" dirty="0" err="1"/>
              <a:t>phép</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cấp</a:t>
            </a:r>
            <a:r>
              <a:rPr lang="en-US" dirty="0"/>
              <a:t> </a:t>
            </a:r>
            <a:r>
              <a:rPr lang="en-US" dirty="0" err="1"/>
              <a:t>gián</a:t>
            </a:r>
            <a:r>
              <a:rPr lang="en-US" dirty="0"/>
              <a:t> </a:t>
            </a:r>
            <a:r>
              <a:rPr lang="en-US" dirty="0" err="1"/>
              <a:t>tiếp</a:t>
            </a:r>
            <a:r>
              <a:rPr lang="en-US" dirty="0"/>
              <a:t> </a:t>
            </a:r>
            <a:r>
              <a:rPr lang="en-US" dirty="0" err="1"/>
              <a:t>của</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cấp</a:t>
            </a:r>
            <a:r>
              <a:rPr lang="en-US" dirty="0"/>
              <a:t> </a:t>
            </a:r>
            <a:r>
              <a:rPr lang="en-US" dirty="0" err="1"/>
              <a:t>trực</a:t>
            </a:r>
            <a:r>
              <a:rPr lang="en-US" dirty="0"/>
              <a:t> </a:t>
            </a:r>
            <a:r>
              <a:rPr lang="en-US" dirty="0" err="1"/>
              <a:t>tiếp</a:t>
            </a:r>
            <a:r>
              <a:rPr lang="en-US" dirty="0"/>
              <a:t>.</a:t>
            </a:r>
            <a:endParaRPr lang="en-US" b="1" dirty="0"/>
          </a:p>
          <a:p>
            <a:pPr marL="0" indent="0">
              <a:lnSpc>
                <a:spcPct val="120000"/>
              </a:lnSpc>
              <a:buNone/>
            </a:pPr>
            <a:endParaRPr lang="en-US" b="1" dirty="0"/>
          </a:p>
          <a:p>
            <a:pPr marL="0" indent="0">
              <a:lnSpc>
                <a:spcPct val="120000"/>
              </a:lnSpc>
              <a:buNone/>
            </a:pPr>
            <a:endParaRPr lang="en-US" dirty="0"/>
          </a:p>
        </p:txBody>
      </p:sp>
    </p:spTree>
    <p:extLst>
      <p:ext uri="{BB962C8B-B14F-4D97-AF65-F5344CB8AC3E}">
        <p14:creationId xmlns:p14="http://schemas.microsoft.com/office/powerpoint/2010/main" val="323950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Who Can Grant or Revoke Roles?</a:t>
            </a:r>
          </a:p>
          <a:p>
            <a:pPr marL="0" indent="0">
              <a:buNone/>
            </a:pPr>
            <a:r>
              <a:rPr lang="en-US" dirty="0" err="1"/>
              <a:t>Bất</a:t>
            </a:r>
            <a:r>
              <a:rPr lang="en-US" dirty="0"/>
              <a:t> </a:t>
            </a:r>
            <a:r>
              <a:rPr lang="en-US" dirty="0" err="1"/>
              <a:t>kỳ</a:t>
            </a:r>
            <a:r>
              <a:rPr lang="en-US" dirty="0"/>
              <a:t> </a:t>
            </a:r>
            <a:r>
              <a:rPr lang="en-US" dirty="0" err="1"/>
              <a:t>người</a:t>
            </a:r>
            <a:r>
              <a:rPr lang="en-US" dirty="0"/>
              <a:t> </a:t>
            </a:r>
            <a:r>
              <a:rPr lang="en-US" dirty="0" err="1"/>
              <a:t>dùng</a:t>
            </a:r>
            <a:r>
              <a:rPr lang="en-US" dirty="0"/>
              <a:t> </a:t>
            </a:r>
            <a:r>
              <a:rPr lang="en-US" dirty="0" err="1"/>
              <a:t>nào</a:t>
            </a:r>
            <a:r>
              <a:rPr lang="en-US" dirty="0"/>
              <a:t> </a:t>
            </a:r>
            <a:r>
              <a:rPr lang="en-US" dirty="0" err="1"/>
              <a:t>có</a:t>
            </a:r>
            <a:r>
              <a:rPr lang="en-US" dirty="0"/>
              <a:t> </a:t>
            </a:r>
            <a:r>
              <a:rPr lang="en-US" dirty="0" err="1"/>
              <a:t>đặc</a:t>
            </a:r>
            <a:r>
              <a:rPr lang="en-US" dirty="0"/>
              <a:t> </a:t>
            </a:r>
            <a:r>
              <a:rPr lang="en-US" dirty="0" err="1"/>
              <a:t>quyền</a:t>
            </a:r>
            <a:r>
              <a:rPr lang="en-US" dirty="0"/>
              <a:t> </a:t>
            </a:r>
            <a:r>
              <a:rPr lang="en-US" dirty="0" err="1"/>
              <a:t>hệ</a:t>
            </a:r>
            <a:r>
              <a:rPr lang="en-US" dirty="0"/>
              <a:t> </a:t>
            </a:r>
            <a:r>
              <a:rPr lang="en-US" dirty="0" err="1"/>
              <a:t>thống</a:t>
            </a:r>
            <a:r>
              <a:rPr lang="en-US" dirty="0"/>
              <a:t> GRANT ANY ROLE </a:t>
            </a:r>
            <a:r>
              <a:rPr lang="en-US" dirty="0" err="1"/>
              <a:t>đều</a:t>
            </a:r>
            <a:r>
              <a:rPr lang="en-US" dirty="0"/>
              <a:t> </a:t>
            </a:r>
            <a:r>
              <a:rPr lang="en-US" dirty="0" err="1"/>
              <a:t>có</a:t>
            </a:r>
            <a:r>
              <a:rPr lang="en-US" dirty="0"/>
              <a:t> </a:t>
            </a:r>
            <a:r>
              <a:rPr lang="en-US" dirty="0" err="1"/>
              <a:t>thể</a:t>
            </a:r>
            <a:r>
              <a:rPr lang="en-US" dirty="0"/>
              <a:t> </a:t>
            </a:r>
            <a:r>
              <a:rPr lang="en-US" dirty="0" err="1"/>
              <a:t>cấp</a:t>
            </a:r>
            <a:r>
              <a:rPr lang="en-US" dirty="0"/>
              <a:t> </a:t>
            </a:r>
            <a:r>
              <a:rPr lang="en-US" dirty="0" err="1"/>
              <a:t>hoặc</a:t>
            </a:r>
            <a:r>
              <a:rPr lang="en-US" dirty="0"/>
              <a:t> </a:t>
            </a:r>
            <a:r>
              <a:rPr lang="en-US" dirty="0" err="1"/>
              <a:t>thu</a:t>
            </a:r>
            <a:r>
              <a:rPr lang="en-US" dirty="0"/>
              <a:t> </a:t>
            </a:r>
            <a:r>
              <a:rPr lang="en-US" dirty="0" err="1"/>
              <a:t>hồi</a:t>
            </a:r>
            <a:r>
              <a:rPr lang="en-US" dirty="0"/>
              <a:t> </a:t>
            </a:r>
            <a:r>
              <a:rPr lang="en-US" dirty="0" err="1"/>
              <a:t>bất</a:t>
            </a:r>
            <a:r>
              <a:rPr lang="en-US" dirty="0"/>
              <a:t> </a:t>
            </a:r>
            <a:r>
              <a:rPr lang="en-US" dirty="0" err="1"/>
              <a:t>kỳ</a:t>
            </a:r>
            <a:r>
              <a:rPr lang="en-US" dirty="0"/>
              <a:t> </a:t>
            </a:r>
            <a:r>
              <a:rPr lang="en-US" dirty="0" err="1"/>
              <a:t>vai</a:t>
            </a:r>
            <a:r>
              <a:rPr lang="en-US" dirty="0"/>
              <a:t> </a:t>
            </a:r>
            <a:r>
              <a:rPr lang="en-US" dirty="0" err="1"/>
              <a:t>trò</a:t>
            </a:r>
            <a:r>
              <a:rPr lang="en-US" dirty="0"/>
              <a:t> </a:t>
            </a:r>
            <a:r>
              <a:rPr lang="en-US" dirty="0" err="1"/>
              <a:t>nào</a:t>
            </a:r>
            <a:r>
              <a:rPr lang="en-US" dirty="0"/>
              <a:t> </a:t>
            </a:r>
            <a:r>
              <a:rPr lang="en-US" dirty="0" err="1"/>
              <a:t>ngoại</a:t>
            </a:r>
            <a:r>
              <a:rPr lang="en-US" dirty="0"/>
              <a:t> </a:t>
            </a:r>
            <a:r>
              <a:rPr lang="en-US" dirty="0" err="1"/>
              <a:t>trừ</a:t>
            </a:r>
            <a:r>
              <a:rPr lang="en-US" dirty="0"/>
              <a:t> </a:t>
            </a:r>
            <a:r>
              <a:rPr lang="en-US" dirty="0" err="1"/>
              <a:t>vai</a:t>
            </a:r>
            <a:r>
              <a:rPr lang="en-US" dirty="0"/>
              <a:t> </a:t>
            </a:r>
            <a:r>
              <a:rPr lang="en-US" dirty="0" err="1"/>
              <a:t>trò</a:t>
            </a:r>
            <a:r>
              <a:rPr lang="en-US" dirty="0"/>
              <a:t> </a:t>
            </a:r>
            <a:r>
              <a:rPr lang="en-US" dirty="0" err="1"/>
              <a:t>toàn</a:t>
            </a:r>
            <a:r>
              <a:rPr lang="en-US" dirty="0"/>
              <a:t> </a:t>
            </a:r>
            <a:r>
              <a:rPr lang="en-US" dirty="0" err="1"/>
              <a:t>cầu</a:t>
            </a:r>
            <a:r>
              <a:rPr lang="en-US" dirty="0"/>
              <a:t> </a:t>
            </a:r>
            <a:r>
              <a:rPr lang="en-US" dirty="0" err="1"/>
              <a:t>đến</a:t>
            </a:r>
            <a:r>
              <a:rPr lang="en-US" dirty="0"/>
              <a:t> </a:t>
            </a:r>
            <a:r>
              <a:rPr lang="en-US" dirty="0" err="1"/>
              <a:t>hoặc</a:t>
            </a:r>
            <a:r>
              <a:rPr lang="en-US" dirty="0"/>
              <a:t> </a:t>
            </a:r>
            <a:r>
              <a:rPr lang="en-US" dirty="0" err="1"/>
              <a:t>từ</a:t>
            </a:r>
            <a:r>
              <a:rPr lang="en-US" dirty="0"/>
              <a:t> </a:t>
            </a:r>
            <a:r>
              <a:rPr lang="en-US" dirty="0" err="1"/>
              <a:t>người</a:t>
            </a:r>
            <a:r>
              <a:rPr lang="en-US" dirty="0"/>
              <a:t> </a:t>
            </a:r>
            <a:r>
              <a:rPr lang="en-US" dirty="0" err="1"/>
              <a:t>dùng</a:t>
            </a:r>
            <a:r>
              <a:rPr lang="en-US" dirty="0"/>
              <a:t> </a:t>
            </a:r>
            <a:r>
              <a:rPr lang="en-US" dirty="0" err="1"/>
              <a:t>khác</a:t>
            </a:r>
            <a:r>
              <a:rPr lang="en-US" dirty="0"/>
              <a:t> </a:t>
            </a:r>
            <a:r>
              <a:rPr lang="en-US" dirty="0" err="1"/>
              <a:t>hoặc</a:t>
            </a:r>
            <a:r>
              <a:rPr lang="en-US" dirty="0"/>
              <a:t> </a:t>
            </a:r>
            <a:r>
              <a:rPr lang="en-US" dirty="0" err="1"/>
              <a:t>vai</a:t>
            </a:r>
            <a:r>
              <a:rPr lang="en-US" dirty="0"/>
              <a:t> </a:t>
            </a:r>
            <a:r>
              <a:rPr lang="en-US" dirty="0" err="1"/>
              <a:t>trò</a:t>
            </a:r>
            <a:r>
              <a:rPr lang="en-US" dirty="0"/>
              <a:t> </a:t>
            </a:r>
            <a:r>
              <a:rPr lang="en-US" dirty="0" err="1"/>
              <a:t>của</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Vai</a:t>
            </a:r>
            <a:r>
              <a:rPr lang="en-US" dirty="0"/>
              <a:t> </a:t>
            </a:r>
            <a:r>
              <a:rPr lang="en-US" dirty="0" err="1"/>
              <a:t>trò</a:t>
            </a:r>
            <a:r>
              <a:rPr lang="en-US" dirty="0"/>
              <a:t> </a:t>
            </a:r>
            <a:r>
              <a:rPr lang="en-US" dirty="0" err="1"/>
              <a:t>toàn</a:t>
            </a:r>
            <a:r>
              <a:rPr lang="en-US" dirty="0"/>
              <a:t> </a:t>
            </a:r>
            <a:r>
              <a:rPr lang="en-US" dirty="0" err="1"/>
              <a:t>cầu</a:t>
            </a:r>
            <a:r>
              <a:rPr lang="en-US" dirty="0"/>
              <a:t> </a:t>
            </a:r>
            <a:r>
              <a:rPr lang="en-US" dirty="0" err="1"/>
              <a:t>được</a:t>
            </a:r>
            <a:r>
              <a:rPr lang="en-US" dirty="0"/>
              <a:t> </a:t>
            </a:r>
            <a:r>
              <a:rPr lang="en-US" dirty="0" err="1"/>
              <a:t>quản</a:t>
            </a:r>
            <a:r>
              <a:rPr lang="en-US" dirty="0"/>
              <a:t> </a:t>
            </a:r>
            <a:r>
              <a:rPr lang="en-US" dirty="0" err="1"/>
              <a:t>lý</a:t>
            </a:r>
            <a:r>
              <a:rPr lang="en-US" dirty="0"/>
              <a:t> </a:t>
            </a:r>
            <a:r>
              <a:rPr lang="en-US" dirty="0" err="1"/>
              <a:t>trong</a:t>
            </a:r>
            <a:r>
              <a:rPr lang="en-US" dirty="0"/>
              <a:t> </a:t>
            </a:r>
            <a:r>
              <a:rPr lang="en-US" dirty="0" err="1"/>
              <a:t>một</a:t>
            </a:r>
            <a:r>
              <a:rPr lang="en-US" dirty="0"/>
              <a:t> </a:t>
            </a:r>
            <a:r>
              <a:rPr lang="en-US" dirty="0" err="1"/>
              <a:t>thư</a:t>
            </a:r>
            <a:r>
              <a:rPr lang="en-US" dirty="0"/>
              <a:t> </a:t>
            </a:r>
            <a:r>
              <a:rPr lang="en-US" dirty="0" err="1"/>
              <a:t>mục</a:t>
            </a:r>
            <a:r>
              <a:rPr lang="en-US" dirty="0"/>
              <a:t>, </a:t>
            </a:r>
            <a:r>
              <a:rPr lang="en-US" dirty="0" err="1"/>
              <a:t>chẳng</a:t>
            </a:r>
            <a:r>
              <a:rPr lang="en-US" dirty="0"/>
              <a:t> </a:t>
            </a:r>
            <a:r>
              <a:rPr lang="en-US" dirty="0" err="1"/>
              <a:t>hạn</a:t>
            </a:r>
            <a:r>
              <a:rPr lang="en-US" dirty="0"/>
              <a:t> </a:t>
            </a:r>
            <a:r>
              <a:rPr lang="en-US" dirty="0" err="1"/>
              <a:t>như</a:t>
            </a:r>
            <a:r>
              <a:rPr lang="en-US" dirty="0"/>
              <a:t> Oracle Internet Directory, </a:t>
            </a:r>
            <a:r>
              <a:rPr lang="en-US" dirty="0" err="1"/>
              <a:t>nhưng</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của</a:t>
            </a:r>
            <a:r>
              <a:rPr lang="en-US" dirty="0"/>
              <a:t> </a:t>
            </a:r>
            <a:r>
              <a:rPr lang="en-US" dirty="0" err="1"/>
              <a:t>nó</a:t>
            </a:r>
            <a:r>
              <a:rPr lang="en-US" dirty="0"/>
              <a:t> </a:t>
            </a:r>
            <a:r>
              <a:rPr lang="en-US" dirty="0" err="1"/>
              <a:t>được</a:t>
            </a:r>
            <a:r>
              <a:rPr lang="en-US" dirty="0"/>
              <a:t> </a:t>
            </a:r>
            <a:r>
              <a:rPr lang="en-US" dirty="0" err="1"/>
              <a:t>chứa</a:t>
            </a:r>
            <a:r>
              <a:rPr lang="en-US" dirty="0"/>
              <a:t> </a:t>
            </a:r>
            <a:r>
              <a:rPr lang="en-US" dirty="0" err="1"/>
              <a:t>trong</a:t>
            </a:r>
            <a:r>
              <a:rPr lang="en-US" dirty="0"/>
              <a:t> </a:t>
            </a:r>
            <a:r>
              <a:rPr lang="en-US" dirty="0" err="1"/>
              <a:t>một</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duy</a:t>
            </a:r>
            <a:r>
              <a:rPr lang="en-US" dirty="0"/>
              <a:t> </a:t>
            </a:r>
            <a:r>
              <a:rPr lang="en-US" dirty="0" err="1"/>
              <a:t>nhất</a:t>
            </a:r>
            <a:r>
              <a:rPr lang="en-US" dirty="0"/>
              <a:t>.) Theo </a:t>
            </a:r>
            <a:r>
              <a:rPr lang="en-US" dirty="0" err="1"/>
              <a:t>mặc</a:t>
            </a:r>
            <a:r>
              <a:rPr lang="en-US" dirty="0"/>
              <a:t> </a:t>
            </a:r>
            <a:r>
              <a:rPr lang="en-US" dirty="0" err="1"/>
              <a:t>định</a:t>
            </a:r>
            <a:r>
              <a:rPr lang="en-US" dirty="0"/>
              <a:t>, </a:t>
            </a:r>
            <a:r>
              <a:rPr lang="en-US" dirty="0" err="1"/>
              <a:t>người</a:t>
            </a:r>
            <a:r>
              <a:rPr lang="en-US" dirty="0"/>
              <a:t> </a:t>
            </a:r>
            <a:r>
              <a:rPr lang="en-US" dirty="0" err="1"/>
              <a:t>dùng</a:t>
            </a:r>
            <a:r>
              <a:rPr lang="en-US" dirty="0"/>
              <a:t> SYS </a:t>
            </a:r>
            <a:r>
              <a:rPr lang="en-US" dirty="0" err="1"/>
              <a:t>hoặc</a:t>
            </a:r>
            <a:r>
              <a:rPr lang="en-US" dirty="0"/>
              <a:t> SYSTEM </a:t>
            </a:r>
            <a:r>
              <a:rPr lang="en-US" dirty="0" err="1"/>
              <a:t>có</a:t>
            </a:r>
            <a:r>
              <a:rPr lang="en-US" dirty="0"/>
              <a:t> </a:t>
            </a:r>
            <a:r>
              <a:rPr lang="en-US" dirty="0" err="1"/>
              <a:t>đặc</a:t>
            </a:r>
            <a:r>
              <a:rPr lang="en-US" dirty="0"/>
              <a:t> </a:t>
            </a:r>
            <a:r>
              <a:rPr lang="en-US" dirty="0" err="1"/>
              <a:t>quyền</a:t>
            </a:r>
            <a:r>
              <a:rPr lang="en-US" dirty="0"/>
              <a:t> </a:t>
            </a:r>
            <a:r>
              <a:rPr lang="en-US" dirty="0" err="1"/>
              <a:t>này</a:t>
            </a:r>
            <a:r>
              <a:rPr lang="en-US" dirty="0"/>
              <a:t>. </a:t>
            </a:r>
            <a:r>
              <a:rPr lang="en-US" dirty="0" err="1"/>
              <a:t>Bạn</a:t>
            </a:r>
            <a:r>
              <a:rPr lang="en-US" dirty="0"/>
              <a:t> </a:t>
            </a:r>
            <a:r>
              <a:rPr lang="en-US" dirty="0" err="1"/>
              <a:t>nên</a:t>
            </a:r>
            <a:r>
              <a:rPr lang="en-US" dirty="0"/>
              <a:t> </a:t>
            </a:r>
            <a:r>
              <a:rPr lang="en-US" dirty="0" err="1"/>
              <a:t>cấp</a:t>
            </a:r>
            <a:r>
              <a:rPr lang="en-US" dirty="0"/>
              <a:t> </a:t>
            </a:r>
            <a:r>
              <a:rPr lang="en-US" dirty="0" err="1"/>
              <a:t>đặc</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này</a:t>
            </a:r>
            <a:r>
              <a:rPr lang="en-US" dirty="0"/>
              <a:t> </a:t>
            </a:r>
            <a:r>
              <a:rPr lang="en-US" dirty="0" err="1"/>
              <a:t>một</a:t>
            </a:r>
            <a:r>
              <a:rPr lang="en-US" dirty="0"/>
              <a:t> </a:t>
            </a:r>
            <a:r>
              <a:rPr lang="en-US" dirty="0" err="1"/>
              <a:t>cách</a:t>
            </a:r>
            <a:r>
              <a:rPr lang="en-US" dirty="0"/>
              <a:t> </a:t>
            </a:r>
            <a:r>
              <a:rPr lang="en-US" dirty="0" err="1"/>
              <a:t>thận</a:t>
            </a:r>
            <a:r>
              <a:rPr lang="en-US" dirty="0"/>
              <a:t> </a:t>
            </a:r>
            <a:r>
              <a:rPr lang="en-US" dirty="0" err="1"/>
              <a:t>trọng</a:t>
            </a:r>
            <a:r>
              <a:rPr lang="en-US" dirty="0"/>
              <a:t> </a:t>
            </a:r>
            <a:r>
              <a:rPr lang="en-US" dirty="0" err="1"/>
              <a:t>vì</a:t>
            </a:r>
            <a:r>
              <a:rPr lang="en-US" dirty="0"/>
              <a:t> </a:t>
            </a:r>
            <a:r>
              <a:rPr lang="en-US" dirty="0" err="1"/>
              <a:t>nó</a:t>
            </a:r>
            <a:r>
              <a:rPr lang="en-US" dirty="0"/>
              <a:t> </a:t>
            </a:r>
            <a:r>
              <a:rPr lang="en-US" dirty="0" err="1"/>
              <a:t>rất</a:t>
            </a:r>
            <a:r>
              <a:rPr lang="en-US" dirty="0"/>
              <a:t> </a:t>
            </a:r>
            <a:r>
              <a:rPr lang="en-US" dirty="0" err="1"/>
              <a:t>mạnh</a:t>
            </a:r>
            <a:r>
              <a:rPr lang="en-US" dirty="0"/>
              <a:t>. </a:t>
            </a:r>
            <a:r>
              <a:rPr lang="en-US" dirty="0" err="1"/>
              <a:t>Bất</a:t>
            </a:r>
            <a:r>
              <a:rPr lang="en-US" dirty="0"/>
              <a:t> </a:t>
            </a:r>
            <a:r>
              <a:rPr lang="en-US" dirty="0" err="1"/>
              <a:t>kỳ</a:t>
            </a:r>
            <a:r>
              <a:rPr lang="en-US" dirty="0"/>
              <a:t> </a:t>
            </a:r>
            <a:r>
              <a:rPr lang="en-US" dirty="0" err="1"/>
              <a:t>người</a:t>
            </a:r>
            <a:r>
              <a:rPr lang="en-US" dirty="0"/>
              <a:t> </a:t>
            </a:r>
            <a:r>
              <a:rPr lang="en-US" dirty="0" err="1"/>
              <a:t>dùng</a:t>
            </a:r>
            <a:r>
              <a:rPr lang="en-US" dirty="0"/>
              <a:t> </a:t>
            </a:r>
            <a:r>
              <a:rPr lang="en-US" dirty="0" err="1"/>
              <a:t>nào</a:t>
            </a:r>
            <a:r>
              <a:rPr lang="en-US" dirty="0"/>
              <a:t> </a:t>
            </a:r>
            <a:r>
              <a:rPr lang="en-US" dirty="0" err="1"/>
              <a:t>được</a:t>
            </a:r>
            <a:r>
              <a:rPr lang="en-US" dirty="0"/>
              <a:t> </a:t>
            </a:r>
            <a:r>
              <a:rPr lang="en-US" dirty="0" err="1"/>
              <a:t>cấp</a:t>
            </a:r>
            <a:r>
              <a:rPr lang="en-US" dirty="0"/>
              <a:t> </a:t>
            </a:r>
            <a:r>
              <a:rPr lang="en-US" dirty="0" err="1"/>
              <a:t>vai</a:t>
            </a:r>
            <a:r>
              <a:rPr lang="en-US" dirty="0"/>
              <a:t> </a:t>
            </a:r>
            <a:r>
              <a:rPr lang="en-US" dirty="0" err="1"/>
              <a:t>trò</a:t>
            </a:r>
            <a:r>
              <a:rPr lang="en-US" dirty="0"/>
              <a:t> </a:t>
            </a:r>
            <a:r>
              <a:rPr lang="en-US" dirty="0" err="1"/>
              <a:t>với</a:t>
            </a:r>
            <a:r>
              <a:rPr lang="en-US" dirty="0"/>
              <a:t> ADMIN OPTION </a:t>
            </a:r>
            <a:r>
              <a:rPr lang="en-US" dirty="0" err="1"/>
              <a:t>đều</a:t>
            </a:r>
            <a:r>
              <a:rPr lang="en-US" dirty="0"/>
              <a:t> </a:t>
            </a:r>
            <a:r>
              <a:rPr lang="en-US" dirty="0" err="1"/>
              <a:t>có</a:t>
            </a:r>
            <a:r>
              <a:rPr lang="en-US" dirty="0"/>
              <a:t> </a:t>
            </a:r>
            <a:r>
              <a:rPr lang="en-US" dirty="0" err="1"/>
              <a:t>thể</a:t>
            </a:r>
            <a:r>
              <a:rPr lang="en-US" dirty="0"/>
              <a:t> </a:t>
            </a:r>
            <a:r>
              <a:rPr lang="en-US" dirty="0" err="1"/>
              <a:t>cấp</a:t>
            </a:r>
            <a:r>
              <a:rPr lang="en-US" dirty="0"/>
              <a:t> </a:t>
            </a:r>
            <a:r>
              <a:rPr lang="en-US" dirty="0" err="1"/>
              <a:t>hoặc</a:t>
            </a:r>
            <a:r>
              <a:rPr lang="en-US" dirty="0"/>
              <a:t> </a:t>
            </a:r>
            <a:r>
              <a:rPr lang="en-US" dirty="0" err="1"/>
              <a:t>thu</a:t>
            </a:r>
            <a:r>
              <a:rPr lang="en-US" dirty="0"/>
              <a:t> </a:t>
            </a:r>
            <a:r>
              <a:rPr lang="en-US" dirty="0" err="1"/>
              <a:t>hồi</a:t>
            </a:r>
            <a:r>
              <a:rPr lang="en-US" dirty="0"/>
              <a:t> </a:t>
            </a:r>
            <a:r>
              <a:rPr lang="en-US" dirty="0" err="1"/>
              <a:t>vai</a:t>
            </a:r>
            <a:r>
              <a:rPr lang="en-US" dirty="0"/>
              <a:t> </a:t>
            </a:r>
            <a:r>
              <a:rPr lang="en-US" dirty="0" err="1"/>
              <a:t>trò</a:t>
            </a:r>
            <a:r>
              <a:rPr lang="en-US" dirty="0"/>
              <a:t> </a:t>
            </a:r>
            <a:r>
              <a:rPr lang="en-US" dirty="0" err="1"/>
              <a:t>đó</a:t>
            </a:r>
            <a:r>
              <a:rPr lang="en-US" dirty="0"/>
              <a:t> </a:t>
            </a:r>
            <a:r>
              <a:rPr lang="en-US" dirty="0" err="1"/>
              <a:t>đến</a:t>
            </a:r>
            <a:r>
              <a:rPr lang="en-US" dirty="0"/>
              <a:t> </a:t>
            </a:r>
            <a:r>
              <a:rPr lang="en-US" dirty="0" err="1"/>
              <a:t>hoặc</a:t>
            </a:r>
            <a:r>
              <a:rPr lang="en-US" dirty="0"/>
              <a:t> </a:t>
            </a:r>
            <a:r>
              <a:rPr lang="en-US" dirty="0" err="1"/>
              <a:t>từ</a:t>
            </a:r>
            <a:r>
              <a:rPr lang="en-US" dirty="0"/>
              <a:t> </a:t>
            </a:r>
            <a:r>
              <a:rPr lang="en-US" dirty="0" err="1"/>
              <a:t>người</a:t>
            </a:r>
            <a:r>
              <a:rPr lang="en-US" dirty="0"/>
              <a:t> </a:t>
            </a:r>
            <a:r>
              <a:rPr lang="en-US" dirty="0" err="1"/>
              <a:t>dùng</a:t>
            </a:r>
            <a:r>
              <a:rPr lang="en-US" dirty="0"/>
              <a:t> </a:t>
            </a:r>
            <a:r>
              <a:rPr lang="en-US" dirty="0" err="1"/>
              <a:t>khác</a:t>
            </a:r>
            <a:r>
              <a:rPr lang="en-US" dirty="0"/>
              <a:t> </a:t>
            </a:r>
            <a:r>
              <a:rPr lang="en-US" dirty="0" err="1"/>
              <a:t>hoặc</a:t>
            </a:r>
            <a:r>
              <a:rPr lang="en-US" dirty="0"/>
              <a:t> </a:t>
            </a:r>
            <a:r>
              <a:rPr lang="en-US" dirty="0" err="1"/>
              <a:t>vai</a:t>
            </a:r>
            <a:r>
              <a:rPr lang="en-US" dirty="0"/>
              <a:t> </a:t>
            </a:r>
            <a:r>
              <a:rPr lang="en-US" dirty="0" err="1"/>
              <a:t>trò</a:t>
            </a:r>
            <a:r>
              <a:rPr lang="en-US" dirty="0"/>
              <a:t> </a:t>
            </a:r>
            <a:r>
              <a:rPr lang="en-US" dirty="0" err="1"/>
              <a:t>của</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Tùy</a:t>
            </a:r>
            <a:r>
              <a:rPr lang="en-US" dirty="0"/>
              <a:t> </a:t>
            </a:r>
            <a:r>
              <a:rPr lang="en-US" dirty="0" err="1"/>
              <a:t>chọn</a:t>
            </a:r>
            <a:r>
              <a:rPr lang="en-US" dirty="0"/>
              <a:t> </a:t>
            </a:r>
            <a:r>
              <a:rPr lang="en-US" dirty="0" err="1"/>
              <a:t>này</a:t>
            </a:r>
            <a:r>
              <a:rPr lang="en-US" dirty="0"/>
              <a:t> </a:t>
            </a:r>
            <a:r>
              <a:rPr lang="en-US" dirty="0" err="1"/>
              <a:t>cho</a:t>
            </a:r>
            <a:r>
              <a:rPr lang="en-US" dirty="0"/>
              <a:t> </a:t>
            </a:r>
            <a:r>
              <a:rPr lang="en-US" dirty="0" err="1"/>
              <a:t>phép</a:t>
            </a:r>
            <a:r>
              <a:rPr lang="en-US" dirty="0"/>
              <a:t> </a:t>
            </a:r>
            <a:r>
              <a:rPr lang="en-US" dirty="0" err="1"/>
              <a:t>quyền</a:t>
            </a:r>
            <a:r>
              <a:rPr lang="en-US" dirty="0"/>
              <a:t> </a:t>
            </a:r>
            <a:r>
              <a:rPr lang="en-US" dirty="0" err="1"/>
              <a:t>quản</a:t>
            </a:r>
            <a:r>
              <a:rPr lang="en-US" dirty="0"/>
              <a:t> </a:t>
            </a:r>
            <a:r>
              <a:rPr lang="en-US" dirty="0" err="1"/>
              <a:t>trị</a:t>
            </a:r>
            <a:r>
              <a:rPr lang="en-US" dirty="0"/>
              <a:t> </a:t>
            </a:r>
            <a:r>
              <a:rPr lang="en-US" dirty="0" err="1"/>
              <a:t>cho</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cấp</a:t>
            </a:r>
            <a:r>
              <a:rPr lang="en-US" dirty="0"/>
              <a:t> </a:t>
            </a:r>
            <a:r>
              <a:rPr lang="en-US" dirty="0" err="1"/>
              <a:t>trên</a:t>
            </a:r>
            <a:r>
              <a:rPr lang="en-US" dirty="0"/>
              <a:t> </a:t>
            </a:r>
            <a:r>
              <a:rPr lang="en-US" dirty="0" err="1"/>
              <a:t>cơ</a:t>
            </a:r>
            <a:r>
              <a:rPr lang="en-US" dirty="0"/>
              <a:t> </a:t>
            </a:r>
            <a:r>
              <a:rPr lang="en-US" dirty="0" err="1"/>
              <a:t>sở</a:t>
            </a:r>
            <a:r>
              <a:rPr lang="en-US" dirty="0"/>
              <a:t> </a:t>
            </a:r>
            <a:r>
              <a:rPr lang="en-US" dirty="0" err="1"/>
              <a:t>chọn</a:t>
            </a:r>
            <a:r>
              <a:rPr lang="en-US" dirty="0"/>
              <a:t> </a:t>
            </a:r>
            <a:r>
              <a:rPr lang="en-US" dirty="0" err="1"/>
              <a:t>lọc</a:t>
            </a:r>
            <a:r>
              <a:rPr lang="en-US" dirty="0" smtClean="0"/>
              <a:t>.</a:t>
            </a:r>
            <a:endParaRPr lang="en-US" b="1" dirty="0"/>
          </a:p>
        </p:txBody>
      </p:sp>
    </p:spTree>
    <p:extLst>
      <p:ext uri="{BB962C8B-B14F-4D97-AF65-F5344CB8AC3E}">
        <p14:creationId xmlns:p14="http://schemas.microsoft.com/office/powerpoint/2010/main" val="89160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62500" lnSpcReduction="20000"/>
          </a:bodyPr>
          <a:lstStyle/>
          <a:p>
            <a:pPr>
              <a:lnSpc>
                <a:spcPct val="120000"/>
              </a:lnSpc>
            </a:pPr>
            <a:r>
              <a:rPr lang="en-US" dirty="0"/>
              <a:t>Granting and Revoking Roles to and from Program Units</a:t>
            </a:r>
          </a:p>
          <a:p>
            <a:pPr marL="0" indent="0">
              <a:lnSpc>
                <a:spcPct val="120000"/>
              </a:lnSpc>
              <a:buNone/>
            </a:pPr>
            <a:r>
              <a:rPr lang="en-US" dirty="0"/>
              <a:t>You can grant roles to function, procedure, and PL/SQL package program </a:t>
            </a:r>
            <a:r>
              <a:rPr lang="en-US" dirty="0" err="1" smtClean="0"/>
              <a:t>units.The</a:t>
            </a:r>
            <a:r>
              <a:rPr lang="en-US" dirty="0" smtClean="0"/>
              <a:t> </a:t>
            </a:r>
            <a:r>
              <a:rPr lang="en-US" dirty="0"/>
              <a:t>role then becomes enabled during the execution of the program unit, but not during the compilation of the program unit. This enables you to temporarily escalate privileges in the PL/SQL code without granting the role directly to the user. It also increases security for applications and helps to enforce the principle of least </a:t>
            </a:r>
            <a:r>
              <a:rPr lang="en-US" dirty="0" err="1" smtClean="0"/>
              <a:t>privilege.Use</a:t>
            </a:r>
            <a:r>
              <a:rPr lang="en-US" dirty="0" smtClean="0"/>
              <a:t> </a:t>
            </a:r>
            <a:r>
              <a:rPr lang="en-US" dirty="0"/>
              <a:t>the GRANT or REVOKE statement to grant or revoke a role to a program unit</a:t>
            </a:r>
            <a:r>
              <a:rPr lang="en-US" dirty="0" smtClean="0"/>
              <a:t>.</a:t>
            </a:r>
          </a:p>
          <a:p>
            <a:pPr marL="0" indent="0">
              <a:lnSpc>
                <a:spcPct val="120000"/>
              </a:lnSpc>
              <a:buNone/>
            </a:pPr>
            <a:r>
              <a:rPr lang="en-US" dirty="0"/>
              <a:t>The following example shows how to grant the same role to the PL/SQL package </a:t>
            </a:r>
            <a:r>
              <a:rPr lang="en-US" dirty="0" err="1"/>
              <a:t>checkstats_pkg</a:t>
            </a:r>
            <a:r>
              <a:rPr lang="en-US" dirty="0" smtClean="0"/>
              <a:t>:</a:t>
            </a:r>
          </a:p>
          <a:p>
            <a:pPr marL="0" indent="0">
              <a:lnSpc>
                <a:spcPct val="120000"/>
              </a:lnSpc>
              <a:buNone/>
            </a:pPr>
            <a:r>
              <a:rPr lang="en-US" dirty="0"/>
              <a:t>GRANT </a:t>
            </a:r>
            <a:r>
              <a:rPr lang="en-US" dirty="0" err="1"/>
              <a:t>clerk_admin</a:t>
            </a:r>
            <a:r>
              <a:rPr lang="en-US" dirty="0"/>
              <a:t> TO package </a:t>
            </a:r>
            <a:r>
              <a:rPr lang="en-US" dirty="0" err="1"/>
              <a:t>psmith.checkstats_pkg</a:t>
            </a:r>
            <a:r>
              <a:rPr lang="en-US" dirty="0"/>
              <a:t>;</a:t>
            </a:r>
          </a:p>
          <a:p>
            <a:pPr marL="0" indent="0">
              <a:lnSpc>
                <a:spcPct val="120000"/>
              </a:lnSpc>
              <a:buNone/>
            </a:pPr>
            <a:r>
              <a:rPr lang="en-US" dirty="0"/>
              <a:t>This example shows how to revoke the </a:t>
            </a:r>
            <a:r>
              <a:rPr lang="en-US" dirty="0" err="1"/>
              <a:t>clerk_admin</a:t>
            </a:r>
            <a:r>
              <a:rPr lang="en-US" dirty="0"/>
              <a:t> role from the PL/SQL package </a:t>
            </a:r>
            <a:r>
              <a:rPr lang="en-US" dirty="0" err="1"/>
              <a:t>checkstats_pkg</a:t>
            </a:r>
            <a:r>
              <a:rPr lang="en-US" dirty="0" smtClean="0"/>
              <a:t>:</a:t>
            </a:r>
          </a:p>
          <a:p>
            <a:pPr marL="0" indent="0">
              <a:lnSpc>
                <a:spcPct val="120000"/>
              </a:lnSpc>
              <a:buNone/>
            </a:pPr>
            <a:r>
              <a:rPr lang="en-US" dirty="0"/>
              <a:t>REVOKE </a:t>
            </a:r>
            <a:r>
              <a:rPr lang="en-US" dirty="0" err="1"/>
              <a:t>clerk_admin</a:t>
            </a:r>
            <a:r>
              <a:rPr lang="en-US" dirty="0"/>
              <a:t> FROM package </a:t>
            </a:r>
            <a:r>
              <a:rPr lang="en-US" dirty="0" err="1"/>
              <a:t>psmith.checkstats_pkg</a:t>
            </a:r>
            <a:r>
              <a:rPr lang="en-US" dirty="0"/>
              <a:t>;</a:t>
            </a:r>
          </a:p>
          <a:p>
            <a:pPr marL="0" indent="0">
              <a:lnSpc>
                <a:spcPct val="120000"/>
              </a:lnSpc>
              <a:buNone/>
            </a:pPr>
            <a:r>
              <a:rPr lang="en-US" dirty="0"/>
              <a:t>The following example shows how to grant the role </a:t>
            </a:r>
            <a:r>
              <a:rPr lang="en-US" dirty="0" err="1"/>
              <a:t>clerk_admin</a:t>
            </a:r>
            <a:r>
              <a:rPr lang="en-US" dirty="0"/>
              <a:t> to the procedure </a:t>
            </a:r>
            <a:r>
              <a:rPr lang="en-US" dirty="0" err="1"/>
              <a:t>psmith.check_stats_proc</a:t>
            </a:r>
            <a:r>
              <a:rPr lang="en-US" dirty="0"/>
              <a:t>.</a:t>
            </a:r>
          </a:p>
          <a:p>
            <a:pPr marL="0" indent="0">
              <a:lnSpc>
                <a:spcPct val="120000"/>
              </a:lnSpc>
              <a:buNone/>
            </a:pPr>
            <a:r>
              <a:rPr lang="en-US" dirty="0"/>
              <a:t>GRANT </a:t>
            </a:r>
            <a:r>
              <a:rPr lang="en-US" dirty="0" err="1"/>
              <a:t>clerk_admin</a:t>
            </a:r>
            <a:r>
              <a:rPr lang="en-US" dirty="0"/>
              <a:t> TO PROCEDURE </a:t>
            </a:r>
            <a:r>
              <a:rPr lang="en-US" dirty="0" err="1"/>
              <a:t>psmith.checkstats_proc</a:t>
            </a:r>
            <a:r>
              <a:rPr lang="en-US" dirty="0"/>
              <a:t>;</a:t>
            </a:r>
          </a:p>
        </p:txBody>
      </p:sp>
    </p:spTree>
    <p:extLst>
      <p:ext uri="{BB962C8B-B14F-4D97-AF65-F5344CB8AC3E}">
        <p14:creationId xmlns:p14="http://schemas.microsoft.com/office/powerpoint/2010/main" val="32497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85000" lnSpcReduction="20000"/>
          </a:bodyPr>
          <a:lstStyle/>
          <a:p>
            <a:r>
              <a:rPr lang="en-US" dirty="0"/>
              <a:t>Dropping Roles</a:t>
            </a:r>
          </a:p>
          <a:p>
            <a:pPr marL="0" indent="0">
              <a:buNone/>
            </a:pPr>
            <a:r>
              <a:rPr lang="en-US" dirty="0" err="1"/>
              <a:t>Trong</a:t>
            </a:r>
            <a:r>
              <a:rPr lang="en-US" dirty="0"/>
              <a:t> </a:t>
            </a:r>
            <a:r>
              <a:rPr lang="en-US" dirty="0" err="1"/>
              <a:t>một</a:t>
            </a:r>
            <a:r>
              <a:rPr lang="en-US" dirty="0"/>
              <a:t> </a:t>
            </a:r>
            <a:r>
              <a:rPr lang="en-US" dirty="0" err="1"/>
              <a:t>số</a:t>
            </a:r>
            <a:r>
              <a:rPr lang="en-US" dirty="0"/>
              <a:t> </a:t>
            </a:r>
            <a:r>
              <a:rPr lang="en-US" dirty="0" err="1"/>
              <a:t>trường</a:t>
            </a:r>
            <a:r>
              <a:rPr lang="en-US" dirty="0"/>
              <a:t> </a:t>
            </a:r>
            <a:r>
              <a:rPr lang="en-US" dirty="0" err="1"/>
              <a:t>hợp</a:t>
            </a:r>
            <a:r>
              <a:rPr lang="en-US" dirty="0"/>
              <a:t>, </a:t>
            </a:r>
            <a:r>
              <a:rPr lang="en-US" dirty="0" err="1"/>
              <a:t>nó</a:t>
            </a:r>
            <a:r>
              <a:rPr lang="en-US" dirty="0"/>
              <a:t> </a:t>
            </a:r>
            <a:r>
              <a:rPr lang="en-US" dirty="0" err="1"/>
              <a:t>có</a:t>
            </a:r>
            <a:r>
              <a:rPr lang="en-US" dirty="0"/>
              <a:t> </a:t>
            </a:r>
            <a:r>
              <a:rPr lang="en-US" dirty="0" err="1"/>
              <a:t>thể</a:t>
            </a:r>
            <a:r>
              <a:rPr lang="en-US" dirty="0"/>
              <a:t> </a:t>
            </a:r>
            <a:r>
              <a:rPr lang="en-US" dirty="0" err="1"/>
              <a:t>thích</a:t>
            </a:r>
            <a:r>
              <a:rPr lang="en-US" dirty="0"/>
              <a:t> </a:t>
            </a:r>
            <a:r>
              <a:rPr lang="en-US" dirty="0" err="1"/>
              <a:t>hợp</a:t>
            </a:r>
            <a:r>
              <a:rPr lang="en-US" dirty="0"/>
              <a:t> </a:t>
            </a:r>
            <a:r>
              <a:rPr lang="en-US" dirty="0" err="1"/>
              <a:t>để</a:t>
            </a:r>
            <a:r>
              <a:rPr lang="en-US" dirty="0"/>
              <a:t> </a:t>
            </a:r>
            <a:r>
              <a:rPr lang="en-US" dirty="0" err="1" smtClean="0"/>
              <a:t>xóa</a:t>
            </a:r>
            <a:r>
              <a:rPr lang="en-US" dirty="0" smtClean="0"/>
              <a:t> </a:t>
            </a:r>
            <a:r>
              <a:rPr lang="en-US" dirty="0" err="1"/>
              <a:t>một</a:t>
            </a:r>
            <a:r>
              <a:rPr lang="en-US" dirty="0"/>
              <a:t> </a:t>
            </a:r>
            <a:r>
              <a:rPr lang="en-US" dirty="0" err="1"/>
              <a:t>vai</a:t>
            </a:r>
            <a:r>
              <a:rPr lang="en-US" dirty="0"/>
              <a:t> </a:t>
            </a:r>
            <a:r>
              <a:rPr lang="en-US" dirty="0" err="1"/>
              <a:t>trò</a:t>
            </a:r>
            <a:r>
              <a:rPr lang="en-US" dirty="0"/>
              <a:t> </a:t>
            </a:r>
            <a:r>
              <a:rPr lang="en-US" dirty="0" err="1"/>
              <a:t>từ</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Các</a:t>
            </a:r>
            <a:r>
              <a:rPr lang="en-US" dirty="0"/>
              <a:t> </a:t>
            </a:r>
            <a:r>
              <a:rPr lang="en-US" dirty="0" err="1"/>
              <a:t>miền</a:t>
            </a:r>
            <a:r>
              <a:rPr lang="en-US" dirty="0"/>
              <a:t> </a:t>
            </a:r>
            <a:r>
              <a:rPr lang="en-US" dirty="0" err="1"/>
              <a:t>bảo</a:t>
            </a:r>
            <a:r>
              <a:rPr lang="en-US" dirty="0"/>
              <a:t> </a:t>
            </a:r>
            <a:r>
              <a:rPr lang="en-US" dirty="0" err="1"/>
              <a:t>mật</a:t>
            </a:r>
            <a:r>
              <a:rPr lang="en-US" dirty="0"/>
              <a:t> </a:t>
            </a:r>
            <a:r>
              <a:rPr lang="en-US" dirty="0" err="1"/>
              <a:t>của</a:t>
            </a:r>
            <a:r>
              <a:rPr lang="en-US" dirty="0"/>
              <a:t> </a:t>
            </a:r>
            <a:r>
              <a:rPr lang="en-US" dirty="0" err="1"/>
              <a:t>tất</a:t>
            </a:r>
            <a:r>
              <a:rPr lang="en-US" dirty="0"/>
              <a:t> </a:t>
            </a:r>
            <a:r>
              <a:rPr lang="en-US" dirty="0" err="1"/>
              <a:t>cả</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cấp</a:t>
            </a:r>
            <a:r>
              <a:rPr lang="en-US" dirty="0"/>
              <a:t> </a:t>
            </a:r>
            <a:r>
              <a:rPr lang="en-US" dirty="0" err="1"/>
              <a:t>vai</a:t>
            </a:r>
            <a:r>
              <a:rPr lang="en-US" dirty="0"/>
              <a:t> </a:t>
            </a:r>
            <a:r>
              <a:rPr lang="en-US" dirty="0" err="1"/>
              <a:t>trò</a:t>
            </a:r>
            <a:r>
              <a:rPr lang="en-US" dirty="0"/>
              <a:t> </a:t>
            </a:r>
            <a:r>
              <a:rPr lang="en-US" dirty="0" err="1"/>
              <a:t>bị</a:t>
            </a:r>
            <a:r>
              <a:rPr lang="en-US" dirty="0"/>
              <a:t> </a:t>
            </a:r>
            <a:r>
              <a:rPr lang="en-US" dirty="0" err="1"/>
              <a:t>loại</a:t>
            </a:r>
            <a:r>
              <a:rPr lang="en-US" dirty="0"/>
              <a:t> </a:t>
            </a:r>
            <a:r>
              <a:rPr lang="en-US" dirty="0" err="1"/>
              <a:t>bỏ</a:t>
            </a:r>
            <a:r>
              <a:rPr lang="en-US" dirty="0"/>
              <a:t> </a:t>
            </a:r>
            <a:r>
              <a:rPr lang="en-US" dirty="0" err="1"/>
              <a:t>được</a:t>
            </a:r>
            <a:r>
              <a:rPr lang="en-US" dirty="0"/>
              <a:t> </a:t>
            </a:r>
            <a:r>
              <a:rPr lang="en-US" dirty="0" err="1"/>
              <a:t>thay</a:t>
            </a:r>
            <a:r>
              <a:rPr lang="en-US" dirty="0"/>
              <a:t> </a:t>
            </a:r>
            <a:r>
              <a:rPr lang="en-US" dirty="0" err="1"/>
              <a:t>đổi</a:t>
            </a:r>
            <a:r>
              <a:rPr lang="en-US" dirty="0"/>
              <a:t> </a:t>
            </a:r>
            <a:r>
              <a:rPr lang="en-US" dirty="0" err="1"/>
              <a:t>ngay</a:t>
            </a:r>
            <a:r>
              <a:rPr lang="en-US" dirty="0"/>
              <a:t> </a:t>
            </a:r>
            <a:r>
              <a:rPr lang="en-US" dirty="0" err="1"/>
              <a:t>lập</a:t>
            </a:r>
            <a:r>
              <a:rPr lang="en-US" dirty="0"/>
              <a:t> </a:t>
            </a:r>
            <a:r>
              <a:rPr lang="en-US" dirty="0" err="1"/>
              <a:t>tức</a:t>
            </a:r>
            <a:r>
              <a:rPr lang="en-US" dirty="0"/>
              <a:t> </a:t>
            </a:r>
            <a:r>
              <a:rPr lang="en-US" dirty="0" err="1"/>
              <a:t>để</a:t>
            </a:r>
            <a:r>
              <a:rPr lang="en-US" dirty="0"/>
              <a:t> </a:t>
            </a:r>
            <a:r>
              <a:rPr lang="en-US" dirty="0" err="1"/>
              <a:t>phản</a:t>
            </a:r>
            <a:r>
              <a:rPr lang="en-US" dirty="0"/>
              <a:t> </a:t>
            </a:r>
            <a:r>
              <a:rPr lang="en-US" dirty="0" err="1"/>
              <a:t>ánh</a:t>
            </a:r>
            <a:r>
              <a:rPr lang="en-US" dirty="0"/>
              <a:t> </a:t>
            </a:r>
            <a:r>
              <a:rPr lang="en-US" dirty="0" err="1"/>
              <a:t>sự</a:t>
            </a:r>
            <a:r>
              <a:rPr lang="en-US" dirty="0"/>
              <a:t> </a:t>
            </a:r>
            <a:r>
              <a:rPr lang="en-US" dirty="0" err="1"/>
              <a:t>vắng</a:t>
            </a:r>
            <a:r>
              <a:rPr lang="en-US" dirty="0"/>
              <a:t> </a:t>
            </a:r>
            <a:r>
              <a:rPr lang="en-US" dirty="0" err="1"/>
              <a:t>mặt</a:t>
            </a:r>
            <a:r>
              <a:rPr lang="en-US" dirty="0"/>
              <a:t> </a:t>
            </a:r>
            <a:r>
              <a:rPr lang="en-US" dirty="0" err="1"/>
              <a:t>của</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vai</a:t>
            </a:r>
            <a:r>
              <a:rPr lang="en-US" dirty="0"/>
              <a:t> </a:t>
            </a:r>
            <a:r>
              <a:rPr lang="en-US" dirty="0" err="1"/>
              <a:t>trò</a:t>
            </a:r>
            <a:r>
              <a:rPr lang="en-US" dirty="0"/>
              <a:t> </a:t>
            </a:r>
            <a:r>
              <a:rPr lang="en-US" dirty="0" err="1"/>
              <a:t>bị</a:t>
            </a:r>
            <a:r>
              <a:rPr lang="en-US" dirty="0"/>
              <a:t> </a:t>
            </a:r>
            <a:r>
              <a:rPr lang="en-US" dirty="0" err="1"/>
              <a:t>loại</a:t>
            </a:r>
            <a:r>
              <a:rPr lang="en-US" dirty="0"/>
              <a:t> </a:t>
            </a:r>
            <a:r>
              <a:rPr lang="en-US" dirty="0" err="1"/>
              <a:t>bỏ</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cấp</a:t>
            </a:r>
            <a:r>
              <a:rPr lang="en-US" dirty="0"/>
              <a:t> </a:t>
            </a:r>
            <a:r>
              <a:rPr lang="en-US" dirty="0" err="1"/>
              <a:t>gián</a:t>
            </a:r>
            <a:r>
              <a:rPr lang="en-US" dirty="0"/>
              <a:t> </a:t>
            </a:r>
            <a:r>
              <a:rPr lang="en-US" dirty="0" err="1"/>
              <a:t>tiếp</a:t>
            </a:r>
            <a:r>
              <a:rPr lang="en-US" dirty="0"/>
              <a:t> </a:t>
            </a:r>
            <a:r>
              <a:rPr lang="en-US" dirty="0" err="1"/>
              <a:t>của</a:t>
            </a:r>
            <a:r>
              <a:rPr lang="en-US" dirty="0"/>
              <a:t> </a:t>
            </a:r>
            <a:r>
              <a:rPr lang="en-US" dirty="0" err="1"/>
              <a:t>vai</a:t>
            </a:r>
            <a:r>
              <a:rPr lang="en-US" dirty="0"/>
              <a:t> </a:t>
            </a:r>
            <a:r>
              <a:rPr lang="en-US" dirty="0" err="1"/>
              <a:t>trò</a:t>
            </a:r>
            <a:r>
              <a:rPr lang="en-US" dirty="0"/>
              <a:t> </a:t>
            </a:r>
            <a:r>
              <a:rPr lang="en-US" dirty="0" err="1"/>
              <a:t>bị</a:t>
            </a:r>
            <a:r>
              <a:rPr lang="en-US" dirty="0"/>
              <a:t> </a:t>
            </a:r>
            <a:r>
              <a:rPr lang="en-US" dirty="0" err="1"/>
              <a:t>loại</a:t>
            </a:r>
            <a:r>
              <a:rPr lang="en-US" dirty="0"/>
              <a:t> </a:t>
            </a:r>
            <a:r>
              <a:rPr lang="en-US" dirty="0" err="1"/>
              <a:t>bỏ</a:t>
            </a:r>
            <a:r>
              <a:rPr lang="en-US" dirty="0"/>
              <a:t> </a:t>
            </a:r>
            <a:r>
              <a:rPr lang="en-US" dirty="0" err="1"/>
              <a:t>cũng</a:t>
            </a:r>
            <a:r>
              <a:rPr lang="en-US" dirty="0"/>
              <a:t> </a:t>
            </a:r>
            <a:r>
              <a:rPr lang="en-US" dirty="0" err="1"/>
              <a:t>bị</a:t>
            </a:r>
            <a:r>
              <a:rPr lang="en-US" dirty="0"/>
              <a:t> </a:t>
            </a:r>
            <a:r>
              <a:rPr lang="en-US" dirty="0" err="1"/>
              <a:t>xóa</a:t>
            </a:r>
            <a:r>
              <a:rPr lang="en-US" dirty="0"/>
              <a:t> </a:t>
            </a:r>
            <a:r>
              <a:rPr lang="en-US" dirty="0" err="1"/>
              <a:t>khỏi</a:t>
            </a:r>
            <a:r>
              <a:rPr lang="en-US" dirty="0"/>
              <a:t> </a:t>
            </a:r>
            <a:r>
              <a:rPr lang="en-US" dirty="0" err="1"/>
              <a:t>các</a:t>
            </a:r>
            <a:r>
              <a:rPr lang="en-US" dirty="0"/>
              <a:t> </a:t>
            </a:r>
            <a:r>
              <a:rPr lang="en-US" dirty="0" err="1"/>
              <a:t>miền</a:t>
            </a:r>
            <a:r>
              <a:rPr lang="en-US" dirty="0"/>
              <a:t> </a:t>
            </a:r>
            <a:r>
              <a:rPr lang="en-US" dirty="0" err="1"/>
              <a:t>bảo</a:t>
            </a:r>
            <a:r>
              <a:rPr lang="en-US" dirty="0"/>
              <a:t> </a:t>
            </a:r>
            <a:r>
              <a:rPr lang="en-US" dirty="0" err="1"/>
              <a:t>mật</a:t>
            </a:r>
            <a:r>
              <a:rPr lang="en-US" dirty="0"/>
              <a:t> </a:t>
            </a:r>
            <a:r>
              <a:rPr lang="en-US" dirty="0" err="1"/>
              <a:t>bị</a:t>
            </a:r>
            <a:r>
              <a:rPr lang="en-US" dirty="0"/>
              <a:t> </a:t>
            </a:r>
            <a:r>
              <a:rPr lang="en-US" dirty="0" err="1"/>
              <a:t>ảnh</a:t>
            </a:r>
            <a:r>
              <a:rPr lang="en-US" dirty="0"/>
              <a:t> </a:t>
            </a:r>
            <a:r>
              <a:rPr lang="en-US" dirty="0" err="1"/>
              <a:t>hưởng</a:t>
            </a:r>
            <a:r>
              <a:rPr lang="en-US" dirty="0"/>
              <a:t>. </a:t>
            </a:r>
            <a:r>
              <a:rPr lang="en-US" dirty="0" err="1"/>
              <a:t>Việc</a:t>
            </a:r>
            <a:r>
              <a:rPr lang="en-US" dirty="0"/>
              <a:t> </a:t>
            </a:r>
            <a:r>
              <a:rPr lang="en-US" dirty="0" err="1"/>
              <a:t>bỏ</a:t>
            </a:r>
            <a:r>
              <a:rPr lang="en-US" dirty="0"/>
              <a:t> </a:t>
            </a:r>
            <a:r>
              <a:rPr lang="en-US" dirty="0" err="1"/>
              <a:t>vai</a:t>
            </a:r>
            <a:r>
              <a:rPr lang="en-US" dirty="0"/>
              <a:t> </a:t>
            </a:r>
            <a:r>
              <a:rPr lang="en-US" dirty="0" err="1"/>
              <a:t>trò</a:t>
            </a:r>
            <a:r>
              <a:rPr lang="en-US" dirty="0"/>
              <a:t> </a:t>
            </a:r>
            <a:r>
              <a:rPr lang="en-US" dirty="0" err="1"/>
              <a:t>sẽ</a:t>
            </a:r>
            <a:r>
              <a:rPr lang="en-US" dirty="0"/>
              <a:t> </a:t>
            </a:r>
            <a:r>
              <a:rPr lang="en-US" dirty="0" err="1"/>
              <a:t>tự</a:t>
            </a:r>
            <a:r>
              <a:rPr lang="en-US" dirty="0"/>
              <a:t> </a:t>
            </a:r>
            <a:r>
              <a:rPr lang="en-US" dirty="0" err="1"/>
              <a:t>động</a:t>
            </a:r>
            <a:r>
              <a:rPr lang="en-US" dirty="0"/>
              <a:t> </a:t>
            </a:r>
            <a:r>
              <a:rPr lang="en-US" dirty="0" err="1"/>
              <a:t>xóa</a:t>
            </a:r>
            <a:r>
              <a:rPr lang="en-US" dirty="0"/>
              <a:t> </a:t>
            </a:r>
            <a:r>
              <a:rPr lang="en-US" dirty="0" err="1"/>
              <a:t>vai</a:t>
            </a:r>
            <a:r>
              <a:rPr lang="en-US" dirty="0"/>
              <a:t> </a:t>
            </a:r>
            <a:r>
              <a:rPr lang="en-US" dirty="0" err="1"/>
              <a:t>trò</a:t>
            </a:r>
            <a:r>
              <a:rPr lang="en-US" dirty="0"/>
              <a:t> </a:t>
            </a:r>
            <a:r>
              <a:rPr lang="en-US" dirty="0" err="1"/>
              <a:t>khỏi</a:t>
            </a:r>
            <a:r>
              <a:rPr lang="en-US" dirty="0"/>
              <a:t> </a:t>
            </a:r>
            <a:r>
              <a:rPr lang="en-US" dirty="0" err="1"/>
              <a:t>tất</a:t>
            </a:r>
            <a:r>
              <a:rPr lang="en-US" dirty="0"/>
              <a:t> </a:t>
            </a:r>
            <a:r>
              <a:rPr lang="en-US" dirty="0" err="1"/>
              <a:t>cả</a:t>
            </a:r>
            <a:r>
              <a:rPr lang="en-US" dirty="0"/>
              <a:t> </a:t>
            </a:r>
            <a:r>
              <a:rPr lang="en-US" dirty="0" err="1"/>
              <a:t>danh</a:t>
            </a:r>
            <a:r>
              <a:rPr lang="en-US" dirty="0"/>
              <a:t> </a:t>
            </a:r>
            <a:r>
              <a:rPr lang="en-US" dirty="0" err="1"/>
              <a:t>sách</a:t>
            </a:r>
            <a:r>
              <a:rPr lang="en-US" dirty="0"/>
              <a:t> </a:t>
            </a:r>
            <a:r>
              <a:rPr lang="en-US" dirty="0" err="1"/>
              <a:t>vai</a:t>
            </a:r>
            <a:r>
              <a:rPr lang="en-US" dirty="0"/>
              <a:t> </a:t>
            </a:r>
            <a:r>
              <a:rPr lang="en-US" dirty="0" err="1"/>
              <a:t>trò</a:t>
            </a:r>
            <a:r>
              <a:rPr lang="en-US" dirty="0"/>
              <a:t> </a:t>
            </a:r>
            <a:r>
              <a:rPr lang="en-US" dirty="0" err="1"/>
              <a:t>mặc</a:t>
            </a:r>
            <a:r>
              <a:rPr lang="en-US" dirty="0"/>
              <a:t> </a:t>
            </a:r>
            <a:r>
              <a:rPr lang="en-US" dirty="0" err="1"/>
              <a:t>định</a:t>
            </a:r>
            <a:r>
              <a:rPr lang="en-US" dirty="0"/>
              <a:t> </a:t>
            </a:r>
            <a:r>
              <a:rPr lang="en-US" dirty="0" err="1"/>
              <a:t>của</a:t>
            </a:r>
            <a:r>
              <a:rPr lang="en-US" dirty="0"/>
              <a:t> </a:t>
            </a:r>
            <a:r>
              <a:rPr lang="en-US" dirty="0" err="1"/>
              <a:t>người</a:t>
            </a:r>
            <a:r>
              <a:rPr lang="en-US" dirty="0"/>
              <a:t> </a:t>
            </a:r>
            <a:r>
              <a:rPr lang="en-US" dirty="0" err="1"/>
              <a:t>dùng</a:t>
            </a:r>
            <a:r>
              <a:rPr lang="en-US" dirty="0"/>
              <a:t>.</a:t>
            </a:r>
          </a:p>
          <a:p>
            <a:pPr marL="0" indent="0">
              <a:buNone/>
            </a:pPr>
            <a:r>
              <a:rPr lang="en-US" dirty="0" err="1"/>
              <a:t>Bởi</a:t>
            </a:r>
            <a:r>
              <a:rPr lang="en-US" dirty="0"/>
              <a:t> </a:t>
            </a:r>
            <a:r>
              <a:rPr lang="en-US" dirty="0" err="1"/>
              <a:t>vì</a:t>
            </a:r>
            <a:r>
              <a:rPr lang="en-US" dirty="0"/>
              <a:t> </a:t>
            </a:r>
            <a:r>
              <a:rPr lang="en-US" dirty="0" err="1"/>
              <a:t>sự</a:t>
            </a:r>
            <a:r>
              <a:rPr lang="en-US" dirty="0"/>
              <a:t> </a:t>
            </a:r>
            <a:r>
              <a:rPr lang="en-US" dirty="0" err="1"/>
              <a:t>tồn</a:t>
            </a:r>
            <a:r>
              <a:rPr lang="en-US" dirty="0"/>
              <a:t> </a:t>
            </a:r>
            <a:r>
              <a:rPr lang="en-US" dirty="0" err="1"/>
              <a:t>tại</a:t>
            </a:r>
            <a:r>
              <a:rPr lang="en-US" dirty="0"/>
              <a:t> </a:t>
            </a:r>
            <a:r>
              <a:rPr lang="en-US" dirty="0" err="1"/>
              <a:t>của</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không</a:t>
            </a:r>
            <a:r>
              <a:rPr lang="en-US" dirty="0"/>
              <a:t> </a:t>
            </a:r>
            <a:r>
              <a:rPr lang="en-US" dirty="0" err="1"/>
              <a:t>phụ</a:t>
            </a:r>
            <a:r>
              <a:rPr lang="en-US" dirty="0"/>
              <a:t> </a:t>
            </a:r>
            <a:r>
              <a:rPr lang="en-US" dirty="0" err="1"/>
              <a:t>thuộc</a:t>
            </a:r>
            <a:r>
              <a:rPr lang="en-US" dirty="0"/>
              <a:t> </a:t>
            </a:r>
            <a:r>
              <a:rPr lang="en-US" dirty="0" err="1"/>
              <a:t>vào</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nhận</a:t>
            </a:r>
            <a:r>
              <a:rPr lang="en-US" dirty="0"/>
              <a:t> </a:t>
            </a:r>
            <a:r>
              <a:rPr lang="en-US" dirty="0" err="1"/>
              <a:t>được</a:t>
            </a:r>
            <a:r>
              <a:rPr lang="en-US" dirty="0"/>
              <a:t> </a:t>
            </a:r>
            <a:r>
              <a:rPr lang="en-US" dirty="0" err="1"/>
              <a:t>thông</a:t>
            </a:r>
            <a:r>
              <a:rPr lang="en-US" dirty="0"/>
              <a:t> qua </a:t>
            </a:r>
            <a:r>
              <a:rPr lang="en-US" dirty="0" err="1"/>
              <a:t>một</a:t>
            </a:r>
            <a:r>
              <a:rPr lang="en-US" dirty="0"/>
              <a:t> </a:t>
            </a:r>
            <a:r>
              <a:rPr lang="en-US" dirty="0" err="1"/>
              <a:t>vai</a:t>
            </a:r>
            <a:r>
              <a:rPr lang="en-US" dirty="0"/>
              <a:t> </a:t>
            </a:r>
            <a:r>
              <a:rPr lang="en-US" dirty="0" err="1"/>
              <a:t>trò</a:t>
            </a:r>
            <a:r>
              <a:rPr lang="en-US" dirty="0"/>
              <a:t>, </a:t>
            </a:r>
            <a:r>
              <a:rPr lang="en-US" dirty="0" err="1"/>
              <a:t>các</a:t>
            </a:r>
            <a:r>
              <a:rPr lang="en-US" dirty="0"/>
              <a:t> </a:t>
            </a:r>
            <a:r>
              <a:rPr lang="en-US" dirty="0" err="1"/>
              <a:t>bảng</a:t>
            </a:r>
            <a:r>
              <a:rPr lang="en-US" dirty="0"/>
              <a:t> </a:t>
            </a:r>
            <a:r>
              <a:rPr lang="en-US" dirty="0" err="1"/>
              <a:t>và</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khác</a:t>
            </a:r>
            <a:r>
              <a:rPr lang="en-US" dirty="0"/>
              <a:t> </a:t>
            </a:r>
            <a:r>
              <a:rPr lang="en-US" dirty="0" err="1"/>
              <a:t>không</a:t>
            </a:r>
            <a:r>
              <a:rPr lang="en-US" dirty="0"/>
              <a:t> </a:t>
            </a:r>
            <a:r>
              <a:rPr lang="en-US" dirty="0" err="1"/>
              <a:t>bị</a:t>
            </a:r>
            <a:r>
              <a:rPr lang="en-US" dirty="0"/>
              <a:t> </a:t>
            </a:r>
            <a:r>
              <a:rPr lang="en-US" dirty="0" err="1" smtClean="0"/>
              <a:t>xóa</a:t>
            </a:r>
            <a:r>
              <a:rPr lang="en-US" dirty="0" smtClean="0"/>
              <a:t> </a:t>
            </a:r>
            <a:r>
              <a:rPr lang="en-US" dirty="0" err="1"/>
              <a:t>khi</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bị</a:t>
            </a:r>
            <a:r>
              <a:rPr lang="en-US" dirty="0"/>
              <a:t> </a:t>
            </a:r>
            <a:r>
              <a:rPr lang="en-US" dirty="0" err="1"/>
              <a:t>loại</a:t>
            </a:r>
            <a:r>
              <a:rPr lang="en-US" dirty="0"/>
              <a:t> </a:t>
            </a:r>
            <a:r>
              <a:rPr lang="en-US" dirty="0" err="1"/>
              <a:t>bỏ</a:t>
            </a:r>
            <a:r>
              <a:rPr lang="en-US" dirty="0" smtClean="0"/>
              <a:t>.</a:t>
            </a:r>
          </a:p>
          <a:p>
            <a:pPr marL="0" indent="0">
              <a:buNone/>
            </a:pPr>
            <a:r>
              <a:rPr lang="en-US" dirty="0" err="1"/>
              <a:t>Bạn</a:t>
            </a:r>
            <a:r>
              <a:rPr lang="en-US" dirty="0"/>
              <a:t> </a:t>
            </a:r>
            <a:r>
              <a:rPr lang="en-US" dirty="0" err="1"/>
              <a:t>có</a:t>
            </a:r>
            <a:r>
              <a:rPr lang="en-US" dirty="0"/>
              <a:t> </a:t>
            </a:r>
            <a:r>
              <a:rPr lang="en-US" dirty="0" err="1"/>
              <a:t>thể</a:t>
            </a:r>
            <a:r>
              <a:rPr lang="en-US" dirty="0"/>
              <a:t> </a:t>
            </a:r>
            <a:r>
              <a:rPr lang="en-US" dirty="0" err="1" smtClean="0"/>
              <a:t>xóa</a:t>
            </a:r>
            <a:r>
              <a:rPr lang="en-US" dirty="0" smtClean="0"/>
              <a:t> </a:t>
            </a:r>
            <a:r>
              <a:rPr lang="en-US" dirty="0" err="1"/>
              <a:t>một</a:t>
            </a:r>
            <a:r>
              <a:rPr lang="en-US" dirty="0"/>
              <a:t> </a:t>
            </a:r>
            <a:r>
              <a:rPr lang="en-US" dirty="0" err="1"/>
              <a:t>vai</a:t>
            </a:r>
            <a:r>
              <a:rPr lang="en-US" dirty="0"/>
              <a:t> </a:t>
            </a:r>
            <a:r>
              <a:rPr lang="en-US" dirty="0" err="1"/>
              <a:t>trò</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câu</a:t>
            </a:r>
            <a:r>
              <a:rPr lang="en-US" dirty="0"/>
              <a:t> </a:t>
            </a:r>
            <a:r>
              <a:rPr lang="en-US" dirty="0" err="1"/>
              <a:t>lệnh</a:t>
            </a:r>
            <a:r>
              <a:rPr lang="en-US" dirty="0"/>
              <a:t> SQL DROP ROLE. </a:t>
            </a:r>
            <a:r>
              <a:rPr lang="en-US" dirty="0" err="1"/>
              <a:t>Để</a:t>
            </a:r>
            <a:r>
              <a:rPr lang="en-US" dirty="0"/>
              <a:t> </a:t>
            </a:r>
            <a:r>
              <a:rPr lang="en-US" dirty="0" err="1" smtClean="0"/>
              <a:t>xóa</a:t>
            </a:r>
            <a:r>
              <a:rPr lang="en-US" dirty="0" smtClean="0"/>
              <a:t> </a:t>
            </a:r>
            <a:r>
              <a:rPr lang="en-US" dirty="0" err="1"/>
              <a:t>một</a:t>
            </a:r>
            <a:r>
              <a:rPr lang="en-US" dirty="0"/>
              <a:t> </a:t>
            </a:r>
            <a:r>
              <a:rPr lang="en-US" dirty="0" err="1"/>
              <a:t>vai</a:t>
            </a:r>
            <a:r>
              <a:rPr lang="en-US" dirty="0"/>
              <a:t> </a:t>
            </a:r>
            <a:r>
              <a:rPr lang="en-US" dirty="0" err="1"/>
              <a:t>trò</a:t>
            </a:r>
            <a:r>
              <a:rPr lang="en-US" dirty="0"/>
              <a:t>, </a:t>
            </a:r>
            <a:r>
              <a:rPr lang="en-US" dirty="0" err="1"/>
              <a:t>bạn</a:t>
            </a:r>
            <a:r>
              <a:rPr lang="en-US" dirty="0"/>
              <a:t> </a:t>
            </a:r>
            <a:r>
              <a:rPr lang="en-US" dirty="0" err="1"/>
              <a:t>phải</a:t>
            </a:r>
            <a:r>
              <a:rPr lang="en-US" dirty="0"/>
              <a:t> </a:t>
            </a:r>
            <a:r>
              <a:rPr lang="en-US" dirty="0" err="1"/>
              <a:t>có</a:t>
            </a:r>
            <a:r>
              <a:rPr lang="en-US" dirty="0"/>
              <a:t> </a:t>
            </a:r>
            <a:r>
              <a:rPr lang="en-US" dirty="0" err="1"/>
              <a:t>đặc</a:t>
            </a:r>
            <a:r>
              <a:rPr lang="en-US" dirty="0"/>
              <a:t> </a:t>
            </a:r>
            <a:r>
              <a:rPr lang="en-US" dirty="0" err="1"/>
              <a:t>quyền</a:t>
            </a:r>
            <a:r>
              <a:rPr lang="en-US" dirty="0"/>
              <a:t> </a:t>
            </a:r>
            <a:r>
              <a:rPr lang="en-US" dirty="0" err="1"/>
              <a:t>hệ</a:t>
            </a:r>
            <a:r>
              <a:rPr lang="en-US" dirty="0"/>
              <a:t> </a:t>
            </a:r>
            <a:r>
              <a:rPr lang="en-US" dirty="0" err="1"/>
              <a:t>thống</a:t>
            </a:r>
            <a:r>
              <a:rPr lang="en-US" dirty="0"/>
              <a:t> DROP ANY ROLE </a:t>
            </a:r>
            <a:r>
              <a:rPr lang="en-US" dirty="0" err="1"/>
              <a:t>hoặc</a:t>
            </a:r>
            <a:r>
              <a:rPr lang="en-US" dirty="0"/>
              <a:t> </a:t>
            </a:r>
            <a:r>
              <a:rPr lang="en-US" dirty="0" err="1"/>
              <a:t>đã</a:t>
            </a:r>
            <a:r>
              <a:rPr lang="en-US" dirty="0"/>
              <a:t> </a:t>
            </a:r>
            <a:r>
              <a:rPr lang="en-US" dirty="0" err="1"/>
              <a:t>được</a:t>
            </a:r>
            <a:r>
              <a:rPr lang="en-US" dirty="0"/>
              <a:t> </a:t>
            </a:r>
            <a:r>
              <a:rPr lang="en-US" dirty="0" err="1"/>
              <a:t>cấp</a:t>
            </a:r>
            <a:r>
              <a:rPr lang="en-US" dirty="0"/>
              <a:t> </a:t>
            </a:r>
            <a:r>
              <a:rPr lang="en-US" dirty="0" err="1"/>
              <a:t>vai</a:t>
            </a:r>
            <a:r>
              <a:rPr lang="en-US" dirty="0"/>
              <a:t> </a:t>
            </a:r>
            <a:r>
              <a:rPr lang="en-US" dirty="0" err="1"/>
              <a:t>trò</a:t>
            </a:r>
            <a:r>
              <a:rPr lang="en-US" dirty="0"/>
              <a:t> </a:t>
            </a:r>
            <a:r>
              <a:rPr lang="en-US" dirty="0" err="1"/>
              <a:t>với</a:t>
            </a:r>
            <a:r>
              <a:rPr lang="en-US" dirty="0"/>
              <a:t> </a:t>
            </a:r>
            <a:r>
              <a:rPr lang="en-US" dirty="0" err="1"/>
              <a:t>tùy</a:t>
            </a:r>
            <a:r>
              <a:rPr lang="en-US" dirty="0"/>
              <a:t> </a:t>
            </a:r>
            <a:r>
              <a:rPr lang="en-US" dirty="0" err="1"/>
              <a:t>chọn</a:t>
            </a:r>
            <a:r>
              <a:rPr lang="en-US" dirty="0"/>
              <a:t> ADMIN.</a:t>
            </a:r>
          </a:p>
          <a:p>
            <a:pPr marL="0" indent="0">
              <a:buNone/>
            </a:pPr>
            <a:r>
              <a:rPr lang="en-US" dirty="0" err="1"/>
              <a:t>Câu</a:t>
            </a:r>
            <a:r>
              <a:rPr lang="en-US" dirty="0"/>
              <a:t> </a:t>
            </a:r>
            <a:r>
              <a:rPr lang="en-US" dirty="0" err="1"/>
              <a:t>lệnh</a:t>
            </a:r>
            <a:r>
              <a:rPr lang="en-US" dirty="0"/>
              <a:t> </a:t>
            </a:r>
            <a:r>
              <a:rPr lang="en-US" dirty="0" err="1"/>
              <a:t>sau</a:t>
            </a:r>
            <a:r>
              <a:rPr lang="en-US" dirty="0"/>
              <a:t> </a:t>
            </a:r>
            <a:r>
              <a:rPr lang="en-US" dirty="0" err="1" smtClean="0"/>
              <a:t>xóa</a:t>
            </a:r>
            <a:r>
              <a:rPr lang="en-US" dirty="0" smtClean="0"/>
              <a:t> </a:t>
            </a:r>
            <a:r>
              <a:rPr lang="en-US" dirty="0" err="1"/>
              <a:t>vai</a:t>
            </a:r>
            <a:r>
              <a:rPr lang="en-US" dirty="0"/>
              <a:t> </a:t>
            </a:r>
            <a:r>
              <a:rPr lang="en-US" dirty="0" err="1"/>
              <a:t>trò</a:t>
            </a:r>
            <a:r>
              <a:rPr lang="en-US" dirty="0"/>
              <a:t> CLERK:</a:t>
            </a:r>
          </a:p>
          <a:p>
            <a:pPr marL="0" indent="0">
              <a:buNone/>
            </a:pPr>
            <a:r>
              <a:rPr lang="en-US" dirty="0"/>
              <a:t>DROP ROLE clerk;</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25017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Restricting SQL*Plus Users </a:t>
            </a:r>
            <a:r>
              <a:rPr lang="en-US" dirty="0" err="1"/>
              <a:t>fromUsing</a:t>
            </a:r>
            <a:r>
              <a:rPr lang="en-US" dirty="0"/>
              <a:t> Database Roles</a:t>
            </a:r>
          </a:p>
          <a:p>
            <a:pPr marL="0" indent="0">
              <a:buNone/>
            </a:pPr>
            <a:r>
              <a:rPr lang="en-US" dirty="0" err="1"/>
              <a:t>Phần</a:t>
            </a:r>
            <a:r>
              <a:rPr lang="en-US" dirty="0"/>
              <a:t> </a:t>
            </a:r>
            <a:r>
              <a:rPr lang="en-US" dirty="0" err="1"/>
              <a:t>này</a:t>
            </a:r>
            <a:r>
              <a:rPr lang="en-US" dirty="0"/>
              <a:t> </a:t>
            </a:r>
            <a:r>
              <a:rPr lang="en-US" dirty="0" err="1"/>
              <a:t>mô</a:t>
            </a:r>
            <a:r>
              <a:rPr lang="en-US" dirty="0"/>
              <a:t> </a:t>
            </a:r>
            <a:r>
              <a:rPr lang="en-US" dirty="0" err="1"/>
              <a:t>tả</a:t>
            </a:r>
            <a:r>
              <a:rPr lang="en-US" dirty="0"/>
              <a:t> </a:t>
            </a:r>
            <a:r>
              <a:rPr lang="en-US" dirty="0" err="1"/>
              <a:t>các</a:t>
            </a:r>
            <a:r>
              <a:rPr lang="en-US" dirty="0"/>
              <a:t> </a:t>
            </a:r>
            <a:r>
              <a:rPr lang="en-US" dirty="0" err="1"/>
              <a:t>tính</a:t>
            </a:r>
            <a:r>
              <a:rPr lang="en-US" dirty="0"/>
              <a:t> </a:t>
            </a:r>
            <a:r>
              <a:rPr lang="en-US" dirty="0" err="1"/>
              <a:t>năng</a:t>
            </a:r>
            <a:r>
              <a:rPr lang="en-US" dirty="0"/>
              <a:t> </a:t>
            </a:r>
            <a:r>
              <a:rPr lang="en-US" dirty="0" err="1"/>
              <a:t>mà</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hạn</a:t>
            </a:r>
            <a:r>
              <a:rPr lang="en-US" dirty="0"/>
              <a:t> </a:t>
            </a:r>
            <a:r>
              <a:rPr lang="en-US" dirty="0" err="1"/>
              <a:t>chế</a:t>
            </a:r>
            <a:r>
              <a:rPr lang="en-US" dirty="0"/>
              <a:t> </a:t>
            </a:r>
            <a:r>
              <a:rPr lang="en-US" dirty="0" err="1"/>
              <a:t>người</a:t>
            </a:r>
            <a:r>
              <a:rPr lang="en-US" dirty="0"/>
              <a:t> </a:t>
            </a:r>
            <a:r>
              <a:rPr lang="en-US" dirty="0" err="1"/>
              <a:t>dùng</a:t>
            </a:r>
            <a:r>
              <a:rPr lang="en-US" dirty="0"/>
              <a:t> SQL * Plus </a:t>
            </a:r>
            <a:r>
              <a:rPr lang="en-US" dirty="0" err="1"/>
              <a:t>sử</a:t>
            </a:r>
            <a:r>
              <a:rPr lang="en-US" dirty="0"/>
              <a:t> </a:t>
            </a:r>
            <a:r>
              <a:rPr lang="en-US" dirty="0" err="1"/>
              <a:t>dụng</a:t>
            </a:r>
            <a:r>
              <a:rPr lang="en-US" dirty="0"/>
              <a:t> </a:t>
            </a:r>
            <a:r>
              <a:rPr lang="en-US" dirty="0" err="1"/>
              <a:t>vai</a:t>
            </a:r>
            <a:r>
              <a:rPr lang="en-US" dirty="0"/>
              <a:t> </a:t>
            </a:r>
            <a:r>
              <a:rPr lang="en-US" dirty="0" err="1"/>
              <a:t>trò</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và</a:t>
            </a:r>
            <a:r>
              <a:rPr lang="en-US" dirty="0"/>
              <a:t> do </a:t>
            </a:r>
            <a:r>
              <a:rPr lang="en-US" dirty="0" err="1"/>
              <a:t>đó</a:t>
            </a:r>
            <a:r>
              <a:rPr lang="en-US" dirty="0"/>
              <a:t>, </a:t>
            </a:r>
            <a:r>
              <a:rPr lang="en-US" dirty="0" err="1"/>
              <a:t>ngăn</a:t>
            </a:r>
            <a:r>
              <a:rPr lang="en-US" dirty="0"/>
              <a:t> </a:t>
            </a:r>
            <a:r>
              <a:rPr lang="en-US" dirty="0" err="1"/>
              <a:t>chặn</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bảo</a:t>
            </a:r>
            <a:r>
              <a:rPr lang="en-US" dirty="0"/>
              <a:t> </a:t>
            </a:r>
            <a:r>
              <a:rPr lang="en-US" dirty="0" err="1"/>
              <a:t>mật</a:t>
            </a:r>
            <a:r>
              <a:rPr lang="en-US" dirty="0"/>
              <a:t> </a:t>
            </a:r>
            <a:r>
              <a:rPr lang="en-US" dirty="0" err="1"/>
              <a:t>nghiêm</a:t>
            </a:r>
            <a:r>
              <a:rPr lang="en-US" dirty="0"/>
              <a:t> </a:t>
            </a:r>
            <a:r>
              <a:rPr lang="en-US" dirty="0" err="1"/>
              <a:t>trọng</a:t>
            </a:r>
            <a:r>
              <a:rPr lang="en-US" dirty="0" smtClean="0"/>
              <a:t>.</a:t>
            </a:r>
            <a:r>
              <a:rPr lang="vi-VN" dirty="0"/>
              <a:t> </a:t>
            </a:r>
            <a:r>
              <a:rPr lang="vi-VN" dirty="0">
                <a:latin typeface="Calibri (Body)"/>
              </a:rPr>
              <a:t>Bạn nên lưu ý các vấn đề bảo mật có thể phát sinh từ người dùng khi sử dụng vai trò của họ trong SQL * Plus, cách bạn có thể sử dụng bảng hệ thống PRODUCT_USER_PROFILE để giới hạn vai trò và cách các thủ tục được lưu trữ có thể gói gọn logic kinh doanh.</a:t>
            </a:r>
            <a:endParaRPr lang="en-US" dirty="0">
              <a:latin typeface="Calibri (Body)"/>
            </a:endParaRPr>
          </a:p>
          <a:p>
            <a:pPr lvl="1"/>
            <a:r>
              <a:rPr lang="en-US" dirty="0"/>
              <a:t>Potential Security Problems of Using Ad Hoc </a:t>
            </a:r>
            <a:r>
              <a:rPr lang="en-US" dirty="0" smtClean="0"/>
              <a:t>Tools</a:t>
            </a:r>
          </a:p>
          <a:p>
            <a:pPr lvl="1"/>
            <a:r>
              <a:rPr lang="en-US" dirty="0"/>
              <a:t>Limiting Roles Through the PRODUCT_USER_PROFILE </a:t>
            </a:r>
            <a:r>
              <a:rPr lang="en-US" dirty="0" smtClean="0"/>
              <a:t>Table</a:t>
            </a:r>
          </a:p>
          <a:p>
            <a:pPr lvl="1"/>
            <a:r>
              <a:rPr lang="en-US" dirty="0"/>
              <a:t>Using Stored Procedures to Encapsulate Business Logic</a:t>
            </a:r>
          </a:p>
        </p:txBody>
      </p:sp>
    </p:spTree>
    <p:extLst>
      <p:ext uri="{BB962C8B-B14F-4D97-AF65-F5344CB8AC3E}">
        <p14:creationId xmlns:p14="http://schemas.microsoft.com/office/powerpoint/2010/main" val="230682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lnSpcReduction="10000"/>
          </a:bodyPr>
          <a:lstStyle/>
          <a:p>
            <a:r>
              <a:rPr lang="en-US" dirty="0"/>
              <a:t>Potential Security Problems of Using Ad Hoc </a:t>
            </a:r>
            <a:r>
              <a:rPr lang="en-US" dirty="0" smtClean="0"/>
              <a:t>Tools</a:t>
            </a:r>
          </a:p>
          <a:p>
            <a:pPr marL="0" indent="0">
              <a:buNone/>
            </a:pPr>
            <a:r>
              <a:rPr lang="vi-VN" dirty="0"/>
              <a:t>Các công cụ đặc biệt có thể gây ra vấn đề nếu người dùng độc hại có quyền </a:t>
            </a:r>
            <a:r>
              <a:rPr lang="vi-VN" dirty="0" smtClean="0"/>
              <a:t>truy cập vào các công cụ đó</a:t>
            </a:r>
            <a:r>
              <a:rPr lang="en-US" dirty="0" smtClean="0"/>
              <a:t>. </a:t>
            </a:r>
            <a:r>
              <a:rPr lang="vi-VN" dirty="0">
                <a:latin typeface="Calibri (Body)"/>
              </a:rPr>
              <a:t>Các ứng dụng cơ sở dữ liệu dựng sẵn kiểm soát rõ ràng các hành động tiềm </a:t>
            </a:r>
            <a:r>
              <a:rPr lang="en-US" dirty="0" err="1" smtClean="0">
                <a:latin typeface="Calibri (Body)"/>
              </a:rPr>
              <a:t>ẩn</a:t>
            </a:r>
            <a:r>
              <a:rPr lang="vi-VN" dirty="0" smtClean="0">
                <a:latin typeface="Calibri (Body)"/>
              </a:rPr>
              <a:t> </a:t>
            </a:r>
            <a:r>
              <a:rPr lang="vi-VN" dirty="0">
                <a:latin typeface="Calibri (Body)"/>
              </a:rPr>
              <a:t>của người </a:t>
            </a:r>
            <a:r>
              <a:rPr lang="vi-VN" dirty="0" smtClean="0">
                <a:latin typeface="Calibri (Body)"/>
              </a:rPr>
              <a:t>dùng</a:t>
            </a:r>
            <a:r>
              <a:rPr lang="en-US" dirty="0" smtClean="0"/>
              <a:t>,</a:t>
            </a:r>
            <a:r>
              <a:rPr lang="en-US" dirty="0"/>
              <a:t> </a:t>
            </a:r>
            <a:r>
              <a:rPr lang="en-US" dirty="0" err="1"/>
              <a:t>bao</a:t>
            </a:r>
            <a:r>
              <a:rPr lang="en-US" dirty="0"/>
              <a:t> </a:t>
            </a:r>
            <a:r>
              <a:rPr lang="en-US" dirty="0" err="1"/>
              <a:t>gồm</a:t>
            </a:r>
            <a:r>
              <a:rPr lang="en-US" dirty="0"/>
              <a:t> </a:t>
            </a:r>
            <a:r>
              <a:rPr lang="en-US" dirty="0" err="1" smtClean="0"/>
              <a:t>việc</a:t>
            </a:r>
            <a:r>
              <a:rPr lang="en-US" dirty="0" smtClean="0"/>
              <a:t> </a:t>
            </a:r>
            <a:r>
              <a:rPr lang="en-US" dirty="0" err="1" smtClean="0"/>
              <a:t>kích</a:t>
            </a:r>
            <a:r>
              <a:rPr lang="en-US" dirty="0" smtClean="0"/>
              <a:t> </a:t>
            </a:r>
            <a:r>
              <a:rPr lang="en-US" dirty="0" err="1" smtClean="0"/>
              <a:t>hoạt</a:t>
            </a:r>
            <a:r>
              <a:rPr lang="en-US" dirty="0" smtClean="0"/>
              <a:t> </a:t>
            </a:r>
            <a:r>
              <a:rPr lang="en-US" dirty="0" err="1" smtClean="0"/>
              <a:t>và</a:t>
            </a:r>
            <a:r>
              <a:rPr lang="en-US" dirty="0" smtClean="0"/>
              <a:t> </a:t>
            </a:r>
            <a:r>
              <a:rPr lang="en-US" dirty="0" err="1" smtClean="0"/>
              <a:t>vô</a:t>
            </a:r>
            <a:r>
              <a:rPr lang="en-US" dirty="0" smtClean="0"/>
              <a:t> </a:t>
            </a:r>
            <a:r>
              <a:rPr lang="en-US" dirty="0" err="1" smtClean="0"/>
              <a:t>hiệu</a:t>
            </a:r>
            <a:r>
              <a:rPr lang="en-US" dirty="0" smtClean="0"/>
              <a:t> </a:t>
            </a:r>
            <a:r>
              <a:rPr lang="en-US" dirty="0" err="1" smtClean="0"/>
              <a:t>hóa</a:t>
            </a:r>
            <a:r>
              <a:rPr lang="en-US" dirty="0" smtClean="0"/>
              <a:t> </a:t>
            </a:r>
            <a:r>
              <a:rPr lang="en-US" dirty="0" err="1"/>
              <a:t>vai</a:t>
            </a:r>
            <a:r>
              <a:rPr lang="en-US" dirty="0"/>
              <a:t> </a:t>
            </a:r>
            <a:r>
              <a:rPr lang="en-US" dirty="0" err="1"/>
              <a:t>trò</a:t>
            </a:r>
            <a:r>
              <a:rPr lang="en-US" dirty="0"/>
              <a:t> </a:t>
            </a:r>
            <a:r>
              <a:rPr lang="en-US" dirty="0" err="1"/>
              <a:t>người</a:t>
            </a:r>
            <a:r>
              <a:rPr lang="en-US" dirty="0"/>
              <a:t> </a:t>
            </a:r>
            <a:r>
              <a:rPr lang="en-US" dirty="0" err="1"/>
              <a:t>dùng</a:t>
            </a:r>
            <a:r>
              <a:rPr lang="en-US" dirty="0"/>
              <a:t> </a:t>
            </a:r>
            <a:r>
              <a:rPr lang="en-US" dirty="0" err="1"/>
              <a:t>trong</a:t>
            </a:r>
            <a:r>
              <a:rPr lang="en-US" dirty="0"/>
              <a:t> </a:t>
            </a:r>
            <a:r>
              <a:rPr lang="en-US" dirty="0" err="1"/>
              <a:t>khi</a:t>
            </a:r>
            <a:r>
              <a:rPr lang="en-US" dirty="0"/>
              <a:t> </a:t>
            </a:r>
            <a:r>
              <a:rPr lang="en-US" dirty="0" err="1"/>
              <a:t>sử</a:t>
            </a:r>
            <a:r>
              <a:rPr lang="en-US" dirty="0"/>
              <a:t> </a:t>
            </a:r>
            <a:r>
              <a:rPr lang="en-US" dirty="0" err="1"/>
              <a:t>dụng</a:t>
            </a:r>
            <a:r>
              <a:rPr lang="en-US" dirty="0"/>
              <a:t> </a:t>
            </a:r>
            <a:r>
              <a:rPr lang="en-US" dirty="0" err="1"/>
              <a:t>ứng</a:t>
            </a:r>
            <a:r>
              <a:rPr lang="en-US" dirty="0"/>
              <a:t> </a:t>
            </a:r>
            <a:r>
              <a:rPr lang="en-US" dirty="0" err="1" smtClean="0"/>
              <a:t>dụng</a:t>
            </a:r>
            <a:r>
              <a:rPr lang="en-US" dirty="0" smtClean="0"/>
              <a:t>. </a:t>
            </a:r>
            <a:r>
              <a:rPr lang="en-US" dirty="0" err="1" smtClean="0"/>
              <a:t>Ngược</a:t>
            </a:r>
            <a:r>
              <a:rPr lang="en-US" dirty="0" smtClean="0"/>
              <a:t> </a:t>
            </a:r>
            <a:r>
              <a:rPr lang="en-US" dirty="0" err="1" smtClean="0"/>
              <a:t>lại</a:t>
            </a:r>
            <a:r>
              <a:rPr lang="en-US" dirty="0" smtClean="0"/>
              <a:t>, </a:t>
            </a:r>
            <a:r>
              <a:rPr lang="en-US" dirty="0" err="1" smtClean="0"/>
              <a:t>Các</a:t>
            </a:r>
            <a:r>
              <a:rPr lang="en-US" dirty="0" smtClean="0"/>
              <a:t> </a:t>
            </a:r>
            <a:r>
              <a:rPr lang="en-US" dirty="0" err="1" smtClean="0"/>
              <a:t>công</a:t>
            </a:r>
            <a:r>
              <a:rPr lang="en-US" dirty="0" smtClean="0"/>
              <a:t> </a:t>
            </a:r>
            <a:r>
              <a:rPr lang="en-US" dirty="0" err="1" smtClean="0"/>
              <a:t>cụ</a:t>
            </a:r>
            <a:r>
              <a:rPr lang="en-US" dirty="0" smtClean="0"/>
              <a:t> </a:t>
            </a:r>
            <a:r>
              <a:rPr lang="en-US" dirty="0" err="1" smtClean="0"/>
              <a:t>truy</a:t>
            </a:r>
            <a:r>
              <a:rPr lang="en-US" dirty="0" smtClean="0"/>
              <a:t> </a:t>
            </a:r>
            <a:r>
              <a:rPr lang="en-US" dirty="0" err="1" smtClean="0"/>
              <a:t>vấn</a:t>
            </a:r>
            <a:r>
              <a:rPr lang="en-US" dirty="0" smtClean="0"/>
              <a:t> ad hoc </a:t>
            </a:r>
            <a:r>
              <a:rPr lang="en-US" dirty="0" err="1" smtClean="0"/>
              <a:t>như</a:t>
            </a:r>
            <a:r>
              <a:rPr lang="en-US" dirty="0" smtClean="0"/>
              <a:t> SQL*Plus, </a:t>
            </a:r>
            <a:r>
              <a:rPr lang="en-US" dirty="0" err="1" smtClean="0"/>
              <a:t>cho</a:t>
            </a:r>
            <a:r>
              <a:rPr lang="en-US" dirty="0" smtClean="0"/>
              <a:t> </a:t>
            </a:r>
            <a:r>
              <a:rPr lang="en-US" dirty="0" err="1" smtClean="0"/>
              <a:t>phép</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gửi</a:t>
            </a:r>
            <a:r>
              <a:rPr lang="en-US" dirty="0" smtClean="0"/>
              <a:t> </a:t>
            </a:r>
            <a:r>
              <a:rPr lang="en-US" dirty="0" err="1" smtClean="0"/>
              <a:t>bất</a:t>
            </a:r>
            <a:r>
              <a:rPr lang="en-US" dirty="0" smtClean="0"/>
              <a:t> </a:t>
            </a:r>
            <a:r>
              <a:rPr lang="en-US" dirty="0" err="1" smtClean="0"/>
              <a:t>kỳ</a:t>
            </a:r>
            <a:r>
              <a:rPr lang="en-US" dirty="0" smtClean="0"/>
              <a:t> </a:t>
            </a:r>
            <a:r>
              <a:rPr lang="en-US" dirty="0" err="1" smtClean="0"/>
              <a:t>câu</a:t>
            </a:r>
            <a:r>
              <a:rPr lang="en-US" dirty="0" smtClean="0"/>
              <a:t> </a:t>
            </a:r>
            <a:r>
              <a:rPr lang="en-US" dirty="0" err="1" smtClean="0"/>
              <a:t>lệnh</a:t>
            </a:r>
            <a:r>
              <a:rPr lang="en-US" dirty="0" smtClean="0"/>
              <a:t> SQL( </a:t>
            </a:r>
            <a:r>
              <a:rPr lang="en-US" dirty="0" err="1" smtClean="0"/>
              <a:t>có</a:t>
            </a:r>
            <a:r>
              <a:rPr lang="en-US" dirty="0" smtClean="0"/>
              <a:t> </a:t>
            </a:r>
            <a:r>
              <a:rPr lang="en-US" dirty="0" err="1" smtClean="0"/>
              <a:t>thể</a:t>
            </a:r>
            <a:r>
              <a:rPr lang="en-US" dirty="0" smtClean="0"/>
              <a:t> </a:t>
            </a:r>
            <a:r>
              <a:rPr lang="en-US" dirty="0" err="1" smtClean="0"/>
              <a:t>thành</a:t>
            </a:r>
            <a:r>
              <a:rPr lang="en-US" dirty="0" smtClean="0"/>
              <a:t> </a:t>
            </a:r>
            <a:r>
              <a:rPr lang="en-US" dirty="0" err="1" smtClean="0"/>
              <a:t>công</a:t>
            </a:r>
            <a:r>
              <a:rPr lang="en-US" dirty="0" smtClean="0"/>
              <a:t> </a:t>
            </a:r>
            <a:r>
              <a:rPr lang="en-US" dirty="0" err="1" smtClean="0"/>
              <a:t>hoặc</a:t>
            </a:r>
            <a:r>
              <a:rPr lang="en-US" dirty="0" smtClean="0"/>
              <a:t> </a:t>
            </a:r>
            <a:r>
              <a:rPr lang="en-US" dirty="0" err="1" smtClean="0"/>
              <a:t>không</a:t>
            </a:r>
            <a:r>
              <a:rPr lang="en-US" dirty="0" smtClean="0"/>
              <a:t>), </a:t>
            </a:r>
            <a:r>
              <a:rPr lang="en-US" dirty="0" err="1" smtClean="0"/>
              <a:t>bao</a:t>
            </a:r>
            <a:r>
              <a:rPr lang="en-US" dirty="0" smtClean="0"/>
              <a:t> </a:t>
            </a:r>
            <a:r>
              <a:rPr lang="en-US" dirty="0" err="1" smtClean="0"/>
              <a:t>gồm</a:t>
            </a:r>
            <a:r>
              <a:rPr lang="en-US" dirty="0" smtClean="0"/>
              <a:t> </a:t>
            </a:r>
            <a:r>
              <a:rPr lang="en-US" dirty="0" err="1" smtClean="0"/>
              <a:t>việc</a:t>
            </a:r>
            <a:r>
              <a:rPr lang="en-US" dirty="0" smtClean="0"/>
              <a:t> </a:t>
            </a:r>
            <a:r>
              <a:rPr lang="en-US" dirty="0" err="1" smtClean="0"/>
              <a:t>kích</a:t>
            </a:r>
            <a:r>
              <a:rPr lang="en-US" dirty="0" smtClean="0"/>
              <a:t> </a:t>
            </a:r>
            <a:r>
              <a:rPr lang="en-US" dirty="0" err="1" smtClean="0"/>
              <a:t>hoạt</a:t>
            </a:r>
            <a:r>
              <a:rPr lang="en-US" dirty="0" smtClean="0"/>
              <a:t> </a:t>
            </a:r>
            <a:r>
              <a:rPr lang="en-US" dirty="0" err="1" smtClean="0"/>
              <a:t>và</a:t>
            </a:r>
            <a:r>
              <a:rPr lang="en-US" dirty="0" smtClean="0"/>
              <a:t> </a:t>
            </a:r>
            <a:r>
              <a:rPr lang="en-US" dirty="0" err="1" smtClean="0"/>
              <a:t>vô</a:t>
            </a:r>
            <a:r>
              <a:rPr lang="en-US" dirty="0" smtClean="0"/>
              <a:t> </a:t>
            </a:r>
            <a:r>
              <a:rPr lang="en-US" dirty="0" err="1" smtClean="0"/>
              <a:t>hiệu</a:t>
            </a:r>
            <a:r>
              <a:rPr lang="en-US" dirty="0" smtClean="0"/>
              <a:t> </a:t>
            </a:r>
            <a:r>
              <a:rPr lang="en-US" dirty="0" err="1" smtClean="0"/>
              <a:t>hóa</a:t>
            </a:r>
            <a:r>
              <a:rPr lang="en-US" dirty="0" smtClean="0"/>
              <a:t> role </a:t>
            </a:r>
            <a:r>
              <a:rPr lang="en-US" dirty="0" err="1" smtClean="0"/>
              <a:t>đã</a:t>
            </a:r>
            <a:r>
              <a:rPr lang="en-US" dirty="0" smtClean="0"/>
              <a:t> </a:t>
            </a:r>
            <a:r>
              <a:rPr lang="en-US" dirty="0" err="1" smtClean="0"/>
              <a:t>được</a:t>
            </a:r>
            <a:r>
              <a:rPr lang="en-US" dirty="0" smtClean="0"/>
              <a:t> </a:t>
            </a:r>
            <a:r>
              <a:rPr lang="en-US" dirty="0" err="1" smtClean="0"/>
              <a:t>cấp</a:t>
            </a:r>
            <a:endParaRPr lang="en-US" dirty="0" smtClean="0"/>
          </a:p>
          <a:p>
            <a:pPr marL="0" indent="0">
              <a:buNone/>
            </a:pPr>
            <a:r>
              <a:rPr lang="en-US" dirty="0" err="1"/>
              <a:t>Có</a:t>
            </a:r>
            <a:r>
              <a:rPr lang="en-US" dirty="0"/>
              <a:t> </a:t>
            </a:r>
            <a:r>
              <a:rPr lang="en-US" dirty="0" err="1"/>
              <a:t>khả</a:t>
            </a:r>
            <a:r>
              <a:rPr lang="en-US" dirty="0"/>
              <a:t> </a:t>
            </a:r>
            <a:r>
              <a:rPr lang="en-US" dirty="0" err="1"/>
              <a:t>năng</a:t>
            </a:r>
            <a:r>
              <a:rPr lang="en-US" dirty="0"/>
              <a:t>, </a:t>
            </a:r>
            <a:r>
              <a:rPr lang="en-US" dirty="0" err="1"/>
              <a:t>một</a:t>
            </a:r>
            <a:r>
              <a:rPr lang="en-US" dirty="0"/>
              <a:t> </a:t>
            </a:r>
            <a:r>
              <a:rPr lang="en-US" dirty="0" err="1"/>
              <a:t>người</a:t>
            </a:r>
            <a:r>
              <a:rPr lang="en-US" dirty="0"/>
              <a:t> </a:t>
            </a:r>
            <a:r>
              <a:rPr lang="en-US" dirty="0" err="1"/>
              <a:t>dùng</a:t>
            </a:r>
            <a:r>
              <a:rPr lang="en-US" dirty="0"/>
              <a:t> </a:t>
            </a:r>
            <a:r>
              <a:rPr lang="en-US" dirty="0" err="1"/>
              <a:t>ứng</a:t>
            </a:r>
            <a:r>
              <a:rPr lang="en-US" dirty="0"/>
              <a:t> </a:t>
            </a:r>
            <a:r>
              <a:rPr lang="en-US" dirty="0" err="1"/>
              <a:t>dụng</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gắn</a:t>
            </a:r>
            <a:r>
              <a:rPr lang="en-US" dirty="0"/>
              <a:t> </a:t>
            </a:r>
            <a:r>
              <a:rPr lang="en-US" dirty="0" err="1"/>
              <a:t>liền</a:t>
            </a:r>
            <a:r>
              <a:rPr lang="en-US" dirty="0"/>
              <a:t> </a:t>
            </a:r>
            <a:r>
              <a:rPr lang="en-US" dirty="0" err="1"/>
              <a:t>với</a:t>
            </a:r>
            <a:r>
              <a:rPr lang="en-US" dirty="0"/>
              <a:t> </a:t>
            </a:r>
            <a:r>
              <a:rPr lang="en-US" dirty="0" err="1"/>
              <a:t>ứng</a:t>
            </a:r>
            <a:r>
              <a:rPr lang="en-US" dirty="0"/>
              <a:t> </a:t>
            </a:r>
            <a:r>
              <a:rPr lang="en-US" dirty="0" err="1"/>
              <a:t>dụng</a:t>
            </a:r>
            <a:r>
              <a:rPr lang="en-US" dirty="0"/>
              <a:t> </a:t>
            </a:r>
            <a:r>
              <a:rPr lang="en-US" dirty="0" err="1"/>
              <a:t>đó</a:t>
            </a:r>
            <a:r>
              <a:rPr lang="en-US" dirty="0"/>
              <a:t> </a:t>
            </a:r>
            <a:r>
              <a:rPr lang="en-US" dirty="0" err="1"/>
              <a:t>để</a:t>
            </a:r>
            <a:r>
              <a:rPr lang="en-US" dirty="0"/>
              <a:t> </a:t>
            </a:r>
            <a:r>
              <a:rPr lang="en-US" dirty="0" err="1"/>
              <a:t>đưa</a:t>
            </a:r>
            <a:r>
              <a:rPr lang="en-US" dirty="0"/>
              <a:t> </a:t>
            </a:r>
            <a:r>
              <a:rPr lang="en-US" dirty="0" err="1"/>
              <a:t>ra</a:t>
            </a:r>
            <a:r>
              <a:rPr lang="en-US" dirty="0"/>
              <a:t> </a:t>
            </a:r>
            <a:r>
              <a:rPr lang="en-US" dirty="0" err="1"/>
              <a:t>các</a:t>
            </a:r>
            <a:r>
              <a:rPr lang="en-US" dirty="0"/>
              <a:t> </a:t>
            </a:r>
            <a:r>
              <a:rPr lang="en-US" dirty="0" err="1"/>
              <a:t>câu</a:t>
            </a:r>
            <a:r>
              <a:rPr lang="en-US" dirty="0"/>
              <a:t> </a:t>
            </a:r>
            <a:r>
              <a:rPr lang="en-US" dirty="0" err="1"/>
              <a:t>lệnh</a:t>
            </a:r>
            <a:r>
              <a:rPr lang="en-US" dirty="0"/>
              <a:t> SQL </a:t>
            </a:r>
            <a:r>
              <a:rPr lang="en-US" dirty="0" err="1"/>
              <a:t>phá</a:t>
            </a:r>
            <a:r>
              <a:rPr lang="en-US" dirty="0"/>
              <a:t> </a:t>
            </a:r>
            <a:r>
              <a:rPr lang="en-US" dirty="0" err="1"/>
              <a:t>hoại</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bảng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smtClean="0"/>
              <a:t>công</a:t>
            </a:r>
            <a:r>
              <a:rPr lang="en-US" dirty="0" smtClean="0"/>
              <a:t> </a:t>
            </a:r>
            <a:r>
              <a:rPr lang="en-US" dirty="0" err="1" smtClean="0"/>
              <a:t>cụ</a:t>
            </a:r>
            <a:r>
              <a:rPr lang="en-US" dirty="0" smtClean="0"/>
              <a:t> ad hoc.</a:t>
            </a:r>
            <a:endParaRPr lang="en-US" dirty="0"/>
          </a:p>
          <a:p>
            <a:pPr marL="0" indent="0">
              <a:buNone/>
            </a:pPr>
            <a:endParaRPr lang="en-US" dirty="0" smtClean="0">
              <a:latin typeface="Calibri (Body)"/>
            </a:endParaRPr>
          </a:p>
        </p:txBody>
      </p:sp>
    </p:spTree>
    <p:extLst>
      <p:ext uri="{BB962C8B-B14F-4D97-AF65-F5344CB8AC3E}">
        <p14:creationId xmlns:p14="http://schemas.microsoft.com/office/powerpoint/2010/main" val="49227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92500" lnSpcReduction="10000"/>
          </a:bodyPr>
          <a:lstStyle/>
          <a:p>
            <a:pPr marL="0" indent="0">
              <a:buNone/>
            </a:pPr>
            <a:r>
              <a:rPr lang="en-US" dirty="0" err="1"/>
              <a:t>Ví</a:t>
            </a:r>
            <a:r>
              <a:rPr lang="en-US" dirty="0"/>
              <a:t> </a:t>
            </a:r>
            <a:r>
              <a:rPr lang="en-US" dirty="0" err="1"/>
              <a:t>dụ</a:t>
            </a:r>
            <a:r>
              <a:rPr lang="en-US" dirty="0"/>
              <a:t>, </a:t>
            </a:r>
            <a:r>
              <a:rPr lang="en-US" dirty="0" err="1"/>
              <a:t>hãy</a:t>
            </a:r>
            <a:r>
              <a:rPr lang="en-US" dirty="0"/>
              <a:t> </a:t>
            </a:r>
            <a:r>
              <a:rPr lang="en-US" dirty="0" err="1"/>
              <a:t>xem</a:t>
            </a:r>
            <a:r>
              <a:rPr lang="en-US" dirty="0"/>
              <a:t> </a:t>
            </a:r>
            <a:r>
              <a:rPr lang="en-US" dirty="0" err="1"/>
              <a:t>xét</a:t>
            </a:r>
            <a:r>
              <a:rPr lang="en-US" dirty="0"/>
              <a:t> </a:t>
            </a:r>
            <a:r>
              <a:rPr lang="en-US" dirty="0" err="1"/>
              <a:t>kịch</a:t>
            </a:r>
            <a:r>
              <a:rPr lang="en-US" dirty="0"/>
              <a:t> </a:t>
            </a:r>
            <a:r>
              <a:rPr lang="en-US" dirty="0" err="1"/>
              <a:t>bản</a:t>
            </a:r>
            <a:r>
              <a:rPr lang="en-US" dirty="0"/>
              <a:t> </a:t>
            </a:r>
            <a:r>
              <a:rPr lang="en-US" dirty="0" err="1"/>
              <a:t>sau</a:t>
            </a:r>
            <a:r>
              <a:rPr lang="en-US" dirty="0"/>
              <a:t>:</a:t>
            </a:r>
          </a:p>
          <a:p>
            <a:pPr lvl="1"/>
            <a:r>
              <a:rPr lang="en-US" dirty="0" err="1">
                <a:latin typeface="Calibri (Body)"/>
              </a:rPr>
              <a:t>Ứng</a:t>
            </a:r>
            <a:r>
              <a:rPr lang="en-US" dirty="0">
                <a:latin typeface="Calibri (Body)"/>
              </a:rPr>
              <a:t> </a:t>
            </a:r>
            <a:r>
              <a:rPr lang="en-US" dirty="0" err="1">
                <a:latin typeface="Calibri (Body)"/>
              </a:rPr>
              <a:t>dụng</a:t>
            </a:r>
            <a:r>
              <a:rPr lang="en-US" dirty="0">
                <a:latin typeface="Calibri (Body)"/>
              </a:rPr>
              <a:t> </a:t>
            </a:r>
            <a:r>
              <a:rPr lang="en-US" dirty="0" err="1">
                <a:latin typeface="Calibri (Body)"/>
              </a:rPr>
              <a:t>kỳ</a:t>
            </a:r>
            <a:r>
              <a:rPr lang="en-US" dirty="0">
                <a:latin typeface="Calibri (Body)"/>
              </a:rPr>
              <a:t> </a:t>
            </a:r>
            <a:r>
              <a:rPr lang="en-US" dirty="0" err="1">
                <a:latin typeface="Calibri (Body)"/>
              </a:rPr>
              <a:t>nghỉ</a:t>
            </a:r>
            <a:r>
              <a:rPr lang="en-US" dirty="0">
                <a:latin typeface="Calibri (Body)"/>
              </a:rPr>
              <a:t> </a:t>
            </a:r>
            <a:r>
              <a:rPr lang="en-US" dirty="0" err="1">
                <a:latin typeface="Calibri (Body)"/>
              </a:rPr>
              <a:t>có</a:t>
            </a:r>
            <a:r>
              <a:rPr lang="en-US" dirty="0">
                <a:latin typeface="Calibri (Body)"/>
              </a:rPr>
              <a:t> </a:t>
            </a:r>
            <a:r>
              <a:rPr lang="en-US" dirty="0" err="1">
                <a:latin typeface="Calibri (Body)"/>
              </a:rPr>
              <a:t>một</a:t>
            </a:r>
            <a:r>
              <a:rPr lang="en-US" dirty="0">
                <a:latin typeface="Calibri (Body)"/>
              </a:rPr>
              <a:t> role </a:t>
            </a:r>
            <a:r>
              <a:rPr lang="en-US" dirty="0" err="1">
                <a:latin typeface="Calibri (Body)"/>
              </a:rPr>
              <a:t>là</a:t>
            </a:r>
            <a:r>
              <a:rPr lang="en-US" dirty="0">
                <a:latin typeface="Calibri (Body)"/>
              </a:rPr>
              <a:t> vacation</a:t>
            </a:r>
          </a:p>
          <a:p>
            <a:pPr lvl="1"/>
            <a:r>
              <a:rPr lang="en-US" dirty="0">
                <a:latin typeface="Calibri (Body)"/>
              </a:rPr>
              <a:t>Role </a:t>
            </a:r>
            <a:r>
              <a:rPr lang="en-US" dirty="0" err="1">
                <a:latin typeface="Calibri (Body)"/>
              </a:rPr>
              <a:t>này</a:t>
            </a:r>
            <a:r>
              <a:rPr lang="en-US" dirty="0">
                <a:latin typeface="Calibri (Body)"/>
              </a:rPr>
              <a:t> </a:t>
            </a:r>
            <a:r>
              <a:rPr lang="en-US" dirty="0" err="1">
                <a:latin typeface="Calibri (Body)"/>
              </a:rPr>
              <a:t>bao</a:t>
            </a:r>
            <a:r>
              <a:rPr lang="en-US" dirty="0">
                <a:latin typeface="Calibri (Body)"/>
              </a:rPr>
              <a:t> </a:t>
            </a:r>
            <a:r>
              <a:rPr lang="en-US" dirty="0" err="1">
                <a:latin typeface="Calibri (Body)"/>
              </a:rPr>
              <a:t>gồm</a:t>
            </a:r>
            <a:r>
              <a:rPr lang="en-US" dirty="0">
                <a:latin typeface="Calibri (Body)"/>
              </a:rPr>
              <a:t> </a:t>
            </a:r>
            <a:r>
              <a:rPr lang="en-US" dirty="0" err="1">
                <a:latin typeface="Calibri (Body)"/>
              </a:rPr>
              <a:t>các</a:t>
            </a:r>
            <a:r>
              <a:rPr lang="en-US" dirty="0">
                <a:latin typeface="Calibri (Body)"/>
              </a:rPr>
              <a:t> </a:t>
            </a:r>
            <a:r>
              <a:rPr lang="en-US" dirty="0" err="1">
                <a:latin typeface="Calibri (Body)"/>
              </a:rPr>
              <a:t>quyền</a:t>
            </a:r>
            <a:r>
              <a:rPr lang="en-US" dirty="0">
                <a:latin typeface="Calibri (Body)"/>
              </a:rPr>
              <a:t> SELECT, INSERT, </a:t>
            </a:r>
            <a:r>
              <a:rPr lang="en-US" dirty="0" err="1">
                <a:latin typeface="Calibri (Body)"/>
              </a:rPr>
              <a:t>UPDATE,và</a:t>
            </a:r>
            <a:r>
              <a:rPr lang="en-US" dirty="0">
                <a:latin typeface="Calibri (Body)"/>
              </a:rPr>
              <a:t> DELETE  </a:t>
            </a:r>
            <a:r>
              <a:rPr lang="en-US" dirty="0" err="1">
                <a:latin typeface="Calibri (Body)"/>
              </a:rPr>
              <a:t>trên</a:t>
            </a:r>
            <a:r>
              <a:rPr lang="en-US" dirty="0">
                <a:latin typeface="Calibri (Body)"/>
              </a:rPr>
              <a:t> </a:t>
            </a:r>
            <a:r>
              <a:rPr lang="en-US" dirty="0" err="1">
                <a:latin typeface="Calibri (Body)"/>
              </a:rPr>
              <a:t>bảng</a:t>
            </a:r>
            <a:r>
              <a:rPr lang="en-US" dirty="0">
                <a:latin typeface="Calibri (Body)"/>
              </a:rPr>
              <a:t> </a:t>
            </a:r>
            <a:r>
              <a:rPr lang="en-US" dirty="0" err="1">
                <a:latin typeface="Calibri (Body)"/>
              </a:rPr>
              <a:t>em_tabtable</a:t>
            </a:r>
            <a:endParaRPr lang="en-US" dirty="0">
              <a:latin typeface="Calibri (Body)"/>
            </a:endParaRPr>
          </a:p>
          <a:p>
            <a:pPr lvl="1"/>
            <a:r>
              <a:rPr lang="en-US" dirty="0" err="1">
                <a:latin typeface="Calibri (Body)"/>
              </a:rPr>
              <a:t>Ứng</a:t>
            </a:r>
            <a:r>
              <a:rPr lang="en-US" dirty="0">
                <a:latin typeface="Calibri (Body)"/>
              </a:rPr>
              <a:t> </a:t>
            </a:r>
            <a:r>
              <a:rPr lang="en-US" dirty="0" err="1">
                <a:latin typeface="Calibri (Body)"/>
              </a:rPr>
              <a:t>dụng</a:t>
            </a:r>
            <a:r>
              <a:rPr lang="en-US" dirty="0">
                <a:latin typeface="Calibri (Body)"/>
              </a:rPr>
              <a:t> </a:t>
            </a:r>
            <a:r>
              <a:rPr lang="en-US" dirty="0" err="1">
                <a:latin typeface="Calibri (Body)"/>
              </a:rPr>
              <a:t>này</a:t>
            </a:r>
            <a:r>
              <a:rPr lang="en-US" dirty="0">
                <a:latin typeface="Calibri (Body)"/>
              </a:rPr>
              <a:t> </a:t>
            </a:r>
            <a:r>
              <a:rPr lang="en-US" dirty="0" err="1">
                <a:latin typeface="Calibri (Body)"/>
              </a:rPr>
              <a:t>kiểm</a:t>
            </a:r>
            <a:r>
              <a:rPr lang="en-US" dirty="0">
                <a:latin typeface="Calibri (Body)"/>
              </a:rPr>
              <a:t> </a:t>
            </a:r>
            <a:r>
              <a:rPr lang="en-US" dirty="0" err="1">
                <a:latin typeface="Calibri (Body)"/>
              </a:rPr>
              <a:t>soát</a:t>
            </a:r>
            <a:r>
              <a:rPr lang="en-US" dirty="0">
                <a:latin typeface="Calibri (Body)"/>
              </a:rPr>
              <a:t> </a:t>
            </a:r>
            <a:r>
              <a:rPr lang="en-US" dirty="0" err="1">
                <a:latin typeface="Calibri (Body)"/>
              </a:rPr>
              <a:t>việc</a:t>
            </a:r>
            <a:r>
              <a:rPr lang="en-US" dirty="0">
                <a:latin typeface="Calibri (Body)"/>
              </a:rPr>
              <a:t> </a:t>
            </a:r>
            <a:r>
              <a:rPr lang="en-US" dirty="0" err="1">
                <a:latin typeface="Calibri (Body)"/>
              </a:rPr>
              <a:t>sử</a:t>
            </a:r>
            <a:r>
              <a:rPr lang="en-US" dirty="0">
                <a:latin typeface="Calibri (Body)"/>
              </a:rPr>
              <a:t> </a:t>
            </a:r>
            <a:r>
              <a:rPr lang="en-US" dirty="0" err="1">
                <a:latin typeface="Calibri (Body)"/>
              </a:rPr>
              <a:t>dụng</a:t>
            </a:r>
            <a:r>
              <a:rPr lang="en-US" dirty="0">
                <a:latin typeface="Calibri (Body)"/>
              </a:rPr>
              <a:t> </a:t>
            </a:r>
            <a:r>
              <a:rPr lang="en-US" dirty="0" err="1">
                <a:latin typeface="Calibri (Body)"/>
              </a:rPr>
              <a:t>các</a:t>
            </a:r>
            <a:r>
              <a:rPr lang="en-US" dirty="0">
                <a:latin typeface="Calibri (Body)"/>
              </a:rPr>
              <a:t> </a:t>
            </a:r>
            <a:r>
              <a:rPr lang="en-US" dirty="0" err="1">
                <a:latin typeface="Calibri (Body)"/>
              </a:rPr>
              <a:t>quyền</a:t>
            </a:r>
            <a:r>
              <a:rPr lang="en-US" dirty="0">
                <a:latin typeface="Calibri (Body)"/>
              </a:rPr>
              <a:t> </a:t>
            </a:r>
            <a:r>
              <a:rPr lang="en-US" dirty="0" err="1">
                <a:latin typeface="Calibri (Body)"/>
              </a:rPr>
              <a:t>được</a:t>
            </a:r>
            <a:r>
              <a:rPr lang="en-US" dirty="0">
                <a:latin typeface="Calibri (Body)"/>
              </a:rPr>
              <a:t> </a:t>
            </a:r>
            <a:r>
              <a:rPr lang="en-US" dirty="0" err="1">
                <a:latin typeface="Calibri (Body)"/>
              </a:rPr>
              <a:t>xác</a:t>
            </a:r>
            <a:r>
              <a:rPr lang="en-US" dirty="0">
                <a:latin typeface="Calibri (Body)"/>
              </a:rPr>
              <a:t> </a:t>
            </a:r>
            <a:r>
              <a:rPr lang="en-US" dirty="0" err="1">
                <a:latin typeface="Calibri (Body)"/>
              </a:rPr>
              <a:t>định</a:t>
            </a:r>
            <a:r>
              <a:rPr lang="en-US" dirty="0">
                <a:latin typeface="Calibri (Body)"/>
              </a:rPr>
              <a:t> </a:t>
            </a:r>
            <a:r>
              <a:rPr lang="en-US" dirty="0" err="1">
                <a:latin typeface="Calibri (Body)"/>
              </a:rPr>
              <a:t>thông</a:t>
            </a:r>
            <a:r>
              <a:rPr lang="en-US" dirty="0">
                <a:latin typeface="Calibri (Body)"/>
              </a:rPr>
              <a:t> qua role vacation</a:t>
            </a:r>
          </a:p>
          <a:p>
            <a:pPr marL="0" indent="0">
              <a:buNone/>
            </a:pPr>
            <a:r>
              <a:rPr lang="en-US" dirty="0" err="1"/>
              <a:t>Bây</a:t>
            </a:r>
            <a:r>
              <a:rPr lang="en-US" dirty="0"/>
              <a:t> </a:t>
            </a:r>
            <a:r>
              <a:rPr lang="en-US" dirty="0" err="1"/>
              <a:t>giờ</a:t>
            </a:r>
            <a:r>
              <a:rPr lang="en-US" dirty="0"/>
              <a:t>, </a:t>
            </a:r>
            <a:r>
              <a:rPr lang="en-US" dirty="0" err="1"/>
              <a:t>hãy</a:t>
            </a:r>
            <a:r>
              <a:rPr lang="en-US" dirty="0"/>
              <a:t> </a:t>
            </a:r>
            <a:r>
              <a:rPr lang="en-US" dirty="0" err="1"/>
              <a:t>xem</a:t>
            </a:r>
            <a:r>
              <a:rPr lang="en-US" dirty="0"/>
              <a:t> </a:t>
            </a:r>
            <a:r>
              <a:rPr lang="en-US" dirty="0" err="1"/>
              <a:t>xét</a:t>
            </a:r>
            <a:r>
              <a:rPr lang="en-US" dirty="0"/>
              <a:t> </a:t>
            </a:r>
            <a:r>
              <a:rPr lang="en-US" dirty="0" err="1"/>
              <a:t>một</a:t>
            </a:r>
            <a:r>
              <a:rPr lang="en-US" dirty="0"/>
              <a:t> </a:t>
            </a:r>
            <a:r>
              <a:rPr lang="en-US" dirty="0" err="1"/>
              <a:t>người</a:t>
            </a:r>
            <a:r>
              <a:rPr lang="en-US" dirty="0"/>
              <a:t> </a:t>
            </a:r>
            <a:r>
              <a:rPr lang="en-US" dirty="0" err="1"/>
              <a:t>dùng</a:t>
            </a:r>
            <a:r>
              <a:rPr lang="en-US" dirty="0"/>
              <a:t> </a:t>
            </a:r>
            <a:r>
              <a:rPr lang="en-US" dirty="0" err="1" smtClean="0"/>
              <a:t>được</a:t>
            </a:r>
            <a:r>
              <a:rPr lang="en-US" dirty="0" smtClean="0"/>
              <a:t> </a:t>
            </a:r>
            <a:r>
              <a:rPr lang="en-US" dirty="0" err="1"/>
              <a:t>cấp</a:t>
            </a:r>
            <a:r>
              <a:rPr lang="en-US" dirty="0"/>
              <a:t> </a:t>
            </a:r>
            <a:r>
              <a:rPr lang="en-US" dirty="0" smtClean="0"/>
              <a:t>role vacation. </a:t>
            </a:r>
            <a:r>
              <a:rPr lang="en-US" dirty="0" err="1"/>
              <a:t>Giả</a:t>
            </a:r>
            <a:r>
              <a:rPr lang="en-US" dirty="0"/>
              <a:t> </a:t>
            </a:r>
            <a:r>
              <a:rPr lang="en-US" dirty="0" err="1"/>
              <a:t>sử</a:t>
            </a:r>
            <a:r>
              <a:rPr lang="en-US" dirty="0"/>
              <a:t> </a:t>
            </a:r>
            <a:r>
              <a:rPr lang="en-US" dirty="0" err="1"/>
              <a:t>rằng</a:t>
            </a:r>
            <a:r>
              <a:rPr lang="en-US" dirty="0"/>
              <a:t>, </a:t>
            </a:r>
            <a:r>
              <a:rPr lang="en-US" dirty="0" err="1"/>
              <a:t>thay</a:t>
            </a:r>
            <a:r>
              <a:rPr lang="en-US" dirty="0"/>
              <a:t> </a:t>
            </a:r>
            <a:r>
              <a:rPr lang="en-US" dirty="0" err="1"/>
              <a:t>vì</a:t>
            </a:r>
            <a:r>
              <a:rPr lang="en-US" dirty="0"/>
              <a:t> </a:t>
            </a:r>
            <a:r>
              <a:rPr lang="en-US" dirty="0" err="1"/>
              <a:t>sử</a:t>
            </a:r>
            <a:r>
              <a:rPr lang="en-US" dirty="0"/>
              <a:t> </a:t>
            </a:r>
            <a:r>
              <a:rPr lang="en-US" dirty="0" err="1"/>
              <a:t>dụng</a:t>
            </a:r>
            <a:r>
              <a:rPr lang="en-US" dirty="0"/>
              <a:t> </a:t>
            </a:r>
            <a:r>
              <a:rPr lang="en-US" dirty="0" err="1"/>
              <a:t>ứng</a:t>
            </a:r>
            <a:r>
              <a:rPr lang="en-US" dirty="0"/>
              <a:t> </a:t>
            </a:r>
            <a:r>
              <a:rPr lang="en-US" dirty="0" err="1"/>
              <a:t>dụng</a:t>
            </a:r>
            <a:r>
              <a:rPr lang="en-US" dirty="0"/>
              <a:t> Vacation, </a:t>
            </a:r>
            <a:r>
              <a:rPr lang="en-US" dirty="0" err="1"/>
              <a:t>người</a:t>
            </a:r>
            <a:r>
              <a:rPr lang="en-US" dirty="0"/>
              <a:t> </a:t>
            </a:r>
            <a:r>
              <a:rPr lang="en-US" dirty="0" err="1"/>
              <a:t>dùng</a:t>
            </a:r>
            <a:r>
              <a:rPr lang="en-US" dirty="0"/>
              <a:t> </a:t>
            </a:r>
            <a:r>
              <a:rPr lang="en-US" dirty="0" err="1"/>
              <a:t>thực</a:t>
            </a:r>
            <a:r>
              <a:rPr lang="en-US" dirty="0"/>
              <a:t> </a:t>
            </a:r>
            <a:r>
              <a:rPr lang="en-US" dirty="0" err="1"/>
              <a:t>thi</a:t>
            </a:r>
            <a:r>
              <a:rPr lang="en-US" dirty="0"/>
              <a:t> SQL * Plus. </a:t>
            </a:r>
            <a:r>
              <a:rPr lang="en-US" dirty="0" err="1"/>
              <a:t>Tại</a:t>
            </a:r>
            <a:r>
              <a:rPr lang="en-US" dirty="0"/>
              <a:t> </a:t>
            </a:r>
            <a:r>
              <a:rPr lang="en-US" dirty="0" err="1"/>
              <a:t>thời</a:t>
            </a:r>
            <a:r>
              <a:rPr lang="en-US" dirty="0"/>
              <a:t> </a:t>
            </a:r>
            <a:r>
              <a:rPr lang="en-US" dirty="0" err="1"/>
              <a:t>điểm</a:t>
            </a:r>
            <a:r>
              <a:rPr lang="en-US" dirty="0"/>
              <a:t> </a:t>
            </a:r>
            <a:r>
              <a:rPr lang="en-US" dirty="0" err="1"/>
              <a:t>này</a:t>
            </a:r>
            <a:r>
              <a:rPr lang="en-US" dirty="0"/>
              <a:t>, </a:t>
            </a:r>
            <a:r>
              <a:rPr lang="en-US" dirty="0" err="1"/>
              <a:t>người</a:t>
            </a:r>
            <a:r>
              <a:rPr lang="en-US" dirty="0"/>
              <a:t> </a:t>
            </a:r>
            <a:r>
              <a:rPr lang="en-US" dirty="0" err="1"/>
              <a:t>dùng</a:t>
            </a:r>
            <a:r>
              <a:rPr lang="en-US" dirty="0"/>
              <a:t> </a:t>
            </a:r>
            <a:r>
              <a:rPr lang="en-US" dirty="0" err="1"/>
              <a:t>chỉ</a:t>
            </a:r>
            <a:r>
              <a:rPr lang="en-US" dirty="0"/>
              <a:t> </a:t>
            </a:r>
            <a:r>
              <a:rPr lang="en-US" dirty="0" err="1"/>
              <a:t>bị</a:t>
            </a:r>
            <a:r>
              <a:rPr lang="en-US" dirty="0"/>
              <a:t> </a:t>
            </a:r>
            <a:r>
              <a:rPr lang="en-US" dirty="0" err="1"/>
              <a:t>giới</a:t>
            </a:r>
            <a:r>
              <a:rPr lang="en-US" dirty="0"/>
              <a:t> </a:t>
            </a:r>
            <a:r>
              <a:rPr lang="en-US" dirty="0" err="1"/>
              <a:t>hạn</a:t>
            </a:r>
            <a:r>
              <a:rPr lang="en-US" dirty="0"/>
              <a:t> </a:t>
            </a:r>
            <a:r>
              <a:rPr lang="en-US" dirty="0" err="1"/>
              <a:t>bởi</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được</a:t>
            </a:r>
            <a:r>
              <a:rPr lang="en-US" dirty="0"/>
              <a:t> </a:t>
            </a:r>
            <a:r>
              <a:rPr lang="en-US" dirty="0" err="1"/>
              <a:t>cấp</a:t>
            </a:r>
            <a:r>
              <a:rPr lang="en-US" dirty="0"/>
              <a:t> </a:t>
            </a:r>
            <a:r>
              <a:rPr lang="en-US" dirty="0" err="1"/>
              <a:t>cho</a:t>
            </a:r>
            <a:r>
              <a:rPr lang="en-US" dirty="0"/>
              <a:t> </a:t>
            </a:r>
            <a:r>
              <a:rPr lang="en-US" dirty="0" err="1"/>
              <a:t>anh</a:t>
            </a:r>
            <a:r>
              <a:rPr lang="en-US" dirty="0"/>
              <a:t> ta </a:t>
            </a:r>
            <a:r>
              <a:rPr lang="en-US" dirty="0" err="1"/>
              <a:t>một</a:t>
            </a:r>
            <a:r>
              <a:rPr lang="en-US" dirty="0"/>
              <a:t> </a:t>
            </a:r>
            <a:r>
              <a:rPr lang="en-US" dirty="0" err="1"/>
              <a:t>cách</a:t>
            </a:r>
            <a:r>
              <a:rPr lang="en-US" dirty="0"/>
              <a:t> </a:t>
            </a:r>
            <a:r>
              <a:rPr lang="en-US" dirty="0" err="1"/>
              <a:t>rõ</a:t>
            </a:r>
            <a:r>
              <a:rPr lang="en-US" dirty="0"/>
              <a:t> </a:t>
            </a:r>
            <a:r>
              <a:rPr lang="en-US" dirty="0" err="1"/>
              <a:t>ràng</a:t>
            </a:r>
            <a:r>
              <a:rPr lang="en-US" dirty="0"/>
              <a:t> </a:t>
            </a:r>
            <a:r>
              <a:rPr lang="en-US" dirty="0" err="1"/>
              <a:t>hoặc</a:t>
            </a:r>
            <a:r>
              <a:rPr lang="en-US" dirty="0"/>
              <a:t> </a:t>
            </a:r>
            <a:r>
              <a:rPr lang="en-US" dirty="0" err="1"/>
              <a:t>thông</a:t>
            </a:r>
            <a:r>
              <a:rPr lang="en-US" dirty="0"/>
              <a:t> qua </a:t>
            </a:r>
            <a:r>
              <a:rPr lang="en-US" dirty="0" err="1"/>
              <a:t>các</a:t>
            </a:r>
            <a:r>
              <a:rPr lang="en-US" dirty="0"/>
              <a:t> </a:t>
            </a:r>
            <a:r>
              <a:rPr lang="en-US" dirty="0" err="1"/>
              <a:t>vai</a:t>
            </a:r>
            <a:r>
              <a:rPr lang="en-US" dirty="0"/>
              <a:t> </a:t>
            </a:r>
            <a:r>
              <a:rPr lang="en-US" dirty="0" err="1"/>
              <a:t>trò</a:t>
            </a:r>
            <a:r>
              <a:rPr lang="en-US" dirty="0"/>
              <a:t>, </a:t>
            </a:r>
            <a:r>
              <a:rPr lang="en-US" dirty="0" err="1"/>
              <a:t>bao</a:t>
            </a:r>
            <a:r>
              <a:rPr lang="en-US" dirty="0"/>
              <a:t> </a:t>
            </a:r>
            <a:r>
              <a:rPr lang="en-US" dirty="0" err="1"/>
              <a:t>gồm</a:t>
            </a:r>
            <a:r>
              <a:rPr lang="en-US" dirty="0"/>
              <a:t> </a:t>
            </a:r>
            <a:r>
              <a:rPr lang="en-US" dirty="0" err="1"/>
              <a:t>cả</a:t>
            </a:r>
            <a:r>
              <a:rPr lang="en-US" dirty="0"/>
              <a:t> </a:t>
            </a:r>
            <a:r>
              <a:rPr lang="en-US" dirty="0" err="1"/>
              <a:t>vai</a:t>
            </a:r>
            <a:r>
              <a:rPr lang="en-US" dirty="0"/>
              <a:t> </a:t>
            </a:r>
            <a:r>
              <a:rPr lang="en-US" dirty="0" err="1"/>
              <a:t>trò</a:t>
            </a:r>
            <a:r>
              <a:rPr lang="en-US"/>
              <a:t> </a:t>
            </a:r>
            <a:r>
              <a:rPr lang="en-US" smtClean="0"/>
              <a:t>vacation. </a:t>
            </a:r>
            <a:r>
              <a:rPr lang="en-US" dirty="0" err="1"/>
              <a:t>Bởi</a:t>
            </a:r>
            <a:r>
              <a:rPr lang="en-US" dirty="0"/>
              <a:t> </a:t>
            </a:r>
            <a:r>
              <a:rPr lang="en-US" dirty="0" err="1"/>
              <a:t>vì</a:t>
            </a:r>
            <a:r>
              <a:rPr lang="en-US" dirty="0"/>
              <a:t> SQL * Plus </a:t>
            </a:r>
            <a:r>
              <a:rPr lang="en-US" dirty="0" err="1"/>
              <a:t>là</a:t>
            </a:r>
            <a:r>
              <a:rPr lang="en-US" dirty="0"/>
              <a:t> </a:t>
            </a:r>
            <a:r>
              <a:rPr lang="en-US" dirty="0" err="1"/>
              <a:t>một</a:t>
            </a:r>
            <a:r>
              <a:rPr lang="en-US" dirty="0"/>
              <a:t> </a:t>
            </a:r>
            <a:r>
              <a:rPr lang="en-US" dirty="0" err="1"/>
              <a:t>công</a:t>
            </a:r>
            <a:r>
              <a:rPr lang="en-US" dirty="0"/>
              <a:t> </a:t>
            </a:r>
            <a:r>
              <a:rPr lang="en-US" dirty="0" err="1"/>
              <a:t>cụ</a:t>
            </a:r>
            <a:r>
              <a:rPr lang="en-US" dirty="0"/>
              <a:t> </a:t>
            </a:r>
            <a:r>
              <a:rPr lang="en-US" dirty="0" err="1"/>
              <a:t>truy</a:t>
            </a:r>
            <a:r>
              <a:rPr lang="en-US" dirty="0"/>
              <a:t> </a:t>
            </a:r>
            <a:r>
              <a:rPr lang="en-US" dirty="0" err="1"/>
              <a:t>vấn</a:t>
            </a:r>
            <a:r>
              <a:rPr lang="en-US" dirty="0"/>
              <a:t> </a:t>
            </a:r>
            <a:r>
              <a:rPr lang="en-US" dirty="0" err="1"/>
              <a:t>đặc</a:t>
            </a:r>
            <a:r>
              <a:rPr lang="en-US" dirty="0"/>
              <a:t> </a:t>
            </a:r>
            <a:r>
              <a:rPr lang="en-US" dirty="0" err="1"/>
              <a:t>biệt</a:t>
            </a:r>
            <a:r>
              <a:rPr lang="en-US" dirty="0"/>
              <a:t>, </a:t>
            </a:r>
            <a:r>
              <a:rPr lang="en-US" dirty="0" err="1"/>
              <a:t>người</a:t>
            </a:r>
            <a:r>
              <a:rPr lang="en-US" dirty="0"/>
              <a:t> </a:t>
            </a:r>
            <a:r>
              <a:rPr lang="en-US" dirty="0" err="1"/>
              <a:t>dùng</a:t>
            </a:r>
            <a:r>
              <a:rPr lang="en-US" dirty="0"/>
              <a:t> </a:t>
            </a:r>
            <a:r>
              <a:rPr lang="en-US" dirty="0" err="1"/>
              <a:t>không</a:t>
            </a:r>
            <a:r>
              <a:rPr lang="en-US" dirty="0"/>
              <a:t> </a:t>
            </a:r>
            <a:r>
              <a:rPr lang="en-US" dirty="0" err="1"/>
              <a:t>bị</a:t>
            </a:r>
            <a:r>
              <a:rPr lang="en-US" dirty="0"/>
              <a:t> </a:t>
            </a:r>
            <a:r>
              <a:rPr lang="en-US" dirty="0" err="1"/>
              <a:t>giới</a:t>
            </a:r>
            <a:r>
              <a:rPr lang="en-US" dirty="0"/>
              <a:t> </a:t>
            </a:r>
            <a:r>
              <a:rPr lang="en-US" dirty="0" err="1"/>
              <a:t>hạn</a:t>
            </a:r>
            <a:r>
              <a:rPr lang="en-US" dirty="0"/>
              <a:t> </a:t>
            </a:r>
            <a:r>
              <a:rPr lang="en-US" dirty="0" err="1"/>
              <a:t>trong</a:t>
            </a:r>
            <a:r>
              <a:rPr lang="en-US" dirty="0"/>
              <a:t> </a:t>
            </a:r>
            <a:r>
              <a:rPr lang="en-US" dirty="0" err="1"/>
              <a:t>một</a:t>
            </a:r>
            <a:r>
              <a:rPr lang="en-US" dirty="0"/>
              <a:t> </a:t>
            </a:r>
            <a:r>
              <a:rPr lang="en-US" dirty="0" err="1"/>
              <a:t>tập</a:t>
            </a:r>
            <a:r>
              <a:rPr lang="en-US" dirty="0"/>
              <a:t> </a:t>
            </a:r>
            <a:r>
              <a:rPr lang="en-US" dirty="0" err="1"/>
              <a:t>hợp</a:t>
            </a:r>
            <a:r>
              <a:rPr lang="en-US" dirty="0"/>
              <a:t> </a:t>
            </a:r>
            <a:r>
              <a:rPr lang="en-US" dirty="0" err="1"/>
              <a:t>các</a:t>
            </a:r>
            <a:r>
              <a:rPr lang="en-US" dirty="0"/>
              <a:t> </a:t>
            </a:r>
            <a:r>
              <a:rPr lang="en-US" dirty="0" err="1"/>
              <a:t>hành</a:t>
            </a:r>
            <a:r>
              <a:rPr lang="en-US" dirty="0"/>
              <a:t> </a:t>
            </a:r>
            <a:r>
              <a:rPr lang="en-US" dirty="0" err="1"/>
              <a:t>động</a:t>
            </a:r>
            <a:r>
              <a:rPr lang="en-US" dirty="0"/>
              <a:t> </a:t>
            </a:r>
            <a:r>
              <a:rPr lang="en-US" dirty="0" err="1"/>
              <a:t>được</a:t>
            </a:r>
            <a:r>
              <a:rPr lang="en-US" dirty="0"/>
              <a:t> </a:t>
            </a:r>
            <a:r>
              <a:rPr lang="en-US" dirty="0" err="1"/>
              <a:t>xác</a:t>
            </a:r>
            <a:r>
              <a:rPr lang="en-US" dirty="0"/>
              <a:t> </a:t>
            </a:r>
            <a:r>
              <a:rPr lang="en-US" dirty="0" err="1"/>
              <a:t>định</a:t>
            </a:r>
            <a:r>
              <a:rPr lang="en-US" dirty="0"/>
              <a:t> </a:t>
            </a:r>
            <a:r>
              <a:rPr lang="en-US" dirty="0" err="1"/>
              <a:t>trước</a:t>
            </a:r>
            <a:r>
              <a:rPr lang="en-US" dirty="0"/>
              <a:t>, </a:t>
            </a:r>
            <a:r>
              <a:rPr lang="en-US" dirty="0" err="1"/>
              <a:t>như</a:t>
            </a:r>
            <a:r>
              <a:rPr lang="en-US" dirty="0"/>
              <a:t> </a:t>
            </a:r>
            <a:r>
              <a:rPr lang="en-US" dirty="0" err="1"/>
              <a:t>với</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được</a:t>
            </a:r>
            <a:r>
              <a:rPr lang="en-US" dirty="0"/>
              <a:t> </a:t>
            </a:r>
            <a:r>
              <a:rPr lang="en-US" dirty="0" err="1"/>
              <a:t>thiết</a:t>
            </a:r>
            <a:r>
              <a:rPr lang="en-US" dirty="0"/>
              <a:t> </a:t>
            </a:r>
            <a:r>
              <a:rPr lang="en-US" dirty="0" err="1"/>
              <a:t>kế</a:t>
            </a:r>
            <a:r>
              <a:rPr lang="en-US" dirty="0"/>
              <a:t>. </a:t>
            </a:r>
            <a:r>
              <a:rPr lang="en-US" dirty="0" err="1"/>
              <a:t>Người</a:t>
            </a:r>
            <a:r>
              <a:rPr lang="en-US" dirty="0"/>
              <a:t> </a:t>
            </a:r>
            <a:r>
              <a:rPr lang="en-US" dirty="0" err="1"/>
              <a:t>dùng</a:t>
            </a:r>
            <a:r>
              <a:rPr lang="en-US" dirty="0"/>
              <a:t> </a:t>
            </a:r>
            <a:r>
              <a:rPr lang="en-US" dirty="0" err="1"/>
              <a:t>có</a:t>
            </a:r>
            <a:r>
              <a:rPr lang="en-US" dirty="0"/>
              <a:t> </a:t>
            </a:r>
            <a:r>
              <a:rPr lang="en-US" dirty="0" err="1"/>
              <a:t>thể</a:t>
            </a:r>
            <a:r>
              <a:rPr lang="en-US" dirty="0"/>
              <a:t> </a:t>
            </a:r>
            <a:r>
              <a:rPr lang="en-US" dirty="0" err="1"/>
              <a:t>truy</a:t>
            </a:r>
            <a:r>
              <a:rPr lang="en-US" dirty="0"/>
              <a:t> </a:t>
            </a:r>
            <a:r>
              <a:rPr lang="en-US" dirty="0" err="1"/>
              <a:t>vấn</a:t>
            </a:r>
            <a:r>
              <a:rPr lang="en-US" dirty="0"/>
              <a:t> </a:t>
            </a:r>
            <a:r>
              <a:rPr lang="en-US" dirty="0" err="1"/>
              <a:t>hoặc</a:t>
            </a:r>
            <a:r>
              <a:rPr lang="en-US" dirty="0"/>
              <a:t> </a:t>
            </a:r>
            <a:r>
              <a:rPr lang="en-US" dirty="0" err="1"/>
              <a:t>sửa</a:t>
            </a:r>
            <a:r>
              <a:rPr lang="en-US" dirty="0"/>
              <a:t> </a:t>
            </a:r>
            <a:r>
              <a:rPr lang="en-US" dirty="0" err="1"/>
              <a:t>đổi</a:t>
            </a:r>
            <a:r>
              <a:rPr lang="en-US" dirty="0"/>
              <a:t> </a:t>
            </a:r>
            <a:r>
              <a:rPr lang="en-US" dirty="0" err="1"/>
              <a:t>dữ</a:t>
            </a:r>
            <a:r>
              <a:rPr lang="en-US" dirty="0"/>
              <a:t> </a:t>
            </a:r>
            <a:r>
              <a:rPr lang="en-US" dirty="0" err="1"/>
              <a:t>liệu</a:t>
            </a:r>
            <a:r>
              <a:rPr lang="en-US" dirty="0"/>
              <a:t> </a:t>
            </a:r>
            <a:r>
              <a:rPr lang="en-US" dirty="0" err="1"/>
              <a:t>trong</a:t>
            </a:r>
            <a:r>
              <a:rPr lang="en-US" dirty="0"/>
              <a:t> </a:t>
            </a:r>
            <a:r>
              <a:rPr lang="en-US" dirty="0" err="1"/>
              <a:t>bảng</a:t>
            </a:r>
            <a:r>
              <a:rPr lang="en-US" dirty="0"/>
              <a:t> </a:t>
            </a:r>
            <a:r>
              <a:rPr lang="en-US" dirty="0" err="1"/>
              <a:t>emp_tab</a:t>
            </a:r>
            <a:r>
              <a:rPr lang="en-US" dirty="0"/>
              <a:t> </a:t>
            </a:r>
            <a:r>
              <a:rPr lang="en-US" dirty="0" err="1"/>
              <a:t>khi</a:t>
            </a:r>
            <a:r>
              <a:rPr lang="en-US" dirty="0"/>
              <a:t> </a:t>
            </a:r>
            <a:r>
              <a:rPr lang="en-US" dirty="0" err="1"/>
              <a:t>họ</a:t>
            </a:r>
            <a:r>
              <a:rPr lang="en-US" dirty="0"/>
              <a:t> </a:t>
            </a:r>
            <a:r>
              <a:rPr lang="en-US" dirty="0" err="1"/>
              <a:t>chọn</a:t>
            </a:r>
            <a:r>
              <a:rPr lang="en-US" dirty="0"/>
              <a:t>.</a:t>
            </a:r>
          </a:p>
          <a:p>
            <a:pPr marL="0" indent="0">
              <a:buNone/>
            </a:pPr>
            <a:endParaRPr lang="en-US" dirty="0" smtClean="0">
              <a:latin typeface="Calibri (Body)"/>
            </a:endParaRPr>
          </a:p>
          <a:p>
            <a:pPr marL="0" indent="0">
              <a:buNone/>
            </a:pPr>
            <a:endParaRPr lang="en-US" dirty="0" smtClean="0">
              <a:latin typeface="Calibri (Body)"/>
            </a:endParaRPr>
          </a:p>
        </p:txBody>
      </p:sp>
    </p:spTree>
    <p:extLst>
      <p:ext uri="{BB962C8B-B14F-4D97-AF65-F5344CB8AC3E}">
        <p14:creationId xmlns:p14="http://schemas.microsoft.com/office/powerpoint/2010/main" val="380248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77500" lnSpcReduction="20000"/>
          </a:bodyPr>
          <a:lstStyle/>
          <a:p>
            <a:pPr>
              <a:lnSpc>
                <a:spcPct val="120000"/>
              </a:lnSpc>
            </a:pPr>
            <a:r>
              <a:rPr lang="en-US" dirty="0" smtClean="0"/>
              <a:t>Limiting </a:t>
            </a:r>
            <a:r>
              <a:rPr lang="en-US" dirty="0"/>
              <a:t>Roles Through the PRODUCT_USER_PROFILE </a:t>
            </a:r>
            <a:r>
              <a:rPr lang="en-US" dirty="0" smtClean="0"/>
              <a:t>Table</a:t>
            </a:r>
          </a:p>
          <a:p>
            <a:pPr marL="0" indent="0">
              <a:lnSpc>
                <a:spcPct val="120000"/>
              </a:lnSpc>
              <a:buNone/>
            </a:pPr>
            <a:r>
              <a:rPr lang="en-US" dirty="0" err="1"/>
              <a:t>Bạn</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bảng</a:t>
            </a:r>
            <a:r>
              <a:rPr lang="en-US" dirty="0"/>
              <a:t> PRODUCT_USER_PROFILE, </a:t>
            </a:r>
            <a:r>
              <a:rPr lang="en-US" dirty="0" err="1"/>
              <a:t>trong</a:t>
            </a:r>
            <a:r>
              <a:rPr lang="en-US" dirty="0"/>
              <a:t> </a:t>
            </a:r>
            <a:r>
              <a:rPr lang="en-US" dirty="0" err="1"/>
              <a:t>lược</a:t>
            </a:r>
            <a:r>
              <a:rPr lang="en-US" dirty="0"/>
              <a:t> </a:t>
            </a:r>
            <a:r>
              <a:rPr lang="en-US" dirty="0" err="1"/>
              <a:t>đồ</a:t>
            </a:r>
            <a:r>
              <a:rPr lang="en-US" dirty="0"/>
              <a:t> SYSTEM, </a:t>
            </a:r>
            <a:r>
              <a:rPr lang="en-US" dirty="0" err="1"/>
              <a:t>để</a:t>
            </a:r>
            <a:r>
              <a:rPr lang="en-US" dirty="0"/>
              <a:t> </a:t>
            </a:r>
            <a:r>
              <a:rPr lang="en-US" dirty="0" err="1"/>
              <a:t>vô</a:t>
            </a:r>
            <a:r>
              <a:rPr lang="en-US" dirty="0"/>
              <a:t> </a:t>
            </a:r>
            <a:r>
              <a:rPr lang="en-US" dirty="0" err="1"/>
              <a:t>hiệu</a:t>
            </a:r>
            <a:r>
              <a:rPr lang="en-US" dirty="0"/>
              <a:t> </a:t>
            </a:r>
            <a:r>
              <a:rPr lang="en-US" dirty="0" err="1"/>
              <a:t>hóa</a:t>
            </a:r>
            <a:r>
              <a:rPr lang="en-US" dirty="0"/>
              <a:t> </a:t>
            </a:r>
            <a:r>
              <a:rPr lang="en-US" dirty="0" err="1"/>
              <a:t>các</a:t>
            </a:r>
            <a:r>
              <a:rPr lang="en-US" dirty="0"/>
              <a:t> </a:t>
            </a:r>
            <a:r>
              <a:rPr lang="en-US" dirty="0" err="1"/>
              <a:t>lệnh</a:t>
            </a:r>
            <a:r>
              <a:rPr lang="en-US" dirty="0"/>
              <a:t> SQL </a:t>
            </a:r>
            <a:r>
              <a:rPr lang="en-US" dirty="0" err="1"/>
              <a:t>và</a:t>
            </a:r>
            <a:r>
              <a:rPr lang="en-US" dirty="0"/>
              <a:t> SQL * Plus </a:t>
            </a:r>
            <a:r>
              <a:rPr lang="en-US" dirty="0" err="1"/>
              <a:t>nhất</a:t>
            </a:r>
            <a:r>
              <a:rPr lang="en-US" dirty="0"/>
              <a:t> </a:t>
            </a:r>
            <a:r>
              <a:rPr lang="en-US" dirty="0" err="1"/>
              <a:t>định</a:t>
            </a:r>
            <a:r>
              <a:rPr lang="en-US" dirty="0"/>
              <a:t> </a:t>
            </a:r>
            <a:r>
              <a:rPr lang="en-US" dirty="0" err="1"/>
              <a:t>trong</a:t>
            </a:r>
            <a:r>
              <a:rPr lang="en-US" dirty="0"/>
              <a:t> </a:t>
            </a:r>
            <a:r>
              <a:rPr lang="en-US" dirty="0" err="1"/>
              <a:t>môi</a:t>
            </a:r>
            <a:r>
              <a:rPr lang="en-US" dirty="0"/>
              <a:t> </a:t>
            </a:r>
            <a:r>
              <a:rPr lang="en-US" dirty="0" err="1"/>
              <a:t>trường</a:t>
            </a:r>
            <a:r>
              <a:rPr lang="en-US" dirty="0"/>
              <a:t> SQL * Plus </a:t>
            </a:r>
            <a:r>
              <a:rPr lang="en-US" dirty="0" err="1"/>
              <a:t>cho</a:t>
            </a:r>
            <a:r>
              <a:rPr lang="en-US" dirty="0"/>
              <a:t> </a:t>
            </a:r>
            <a:r>
              <a:rPr lang="en-US" dirty="0" err="1"/>
              <a:t>mỗi</a:t>
            </a:r>
            <a:r>
              <a:rPr lang="en-US" dirty="0"/>
              <a:t> </a:t>
            </a:r>
            <a:r>
              <a:rPr lang="en-US" dirty="0" err="1"/>
              <a:t>người</a:t>
            </a:r>
            <a:r>
              <a:rPr lang="en-US" dirty="0"/>
              <a:t> </a:t>
            </a:r>
            <a:r>
              <a:rPr lang="en-US" dirty="0" err="1"/>
              <a:t>dùng</a:t>
            </a:r>
            <a:r>
              <a:rPr lang="en-US" dirty="0"/>
              <a:t>. SQL * Plus, </a:t>
            </a:r>
            <a:r>
              <a:rPr lang="en-US" dirty="0" err="1"/>
              <a:t>không</a:t>
            </a:r>
            <a:r>
              <a:rPr lang="en-US" dirty="0"/>
              <a:t> </a:t>
            </a:r>
            <a:r>
              <a:rPr lang="en-US" dirty="0" err="1"/>
              <a:t>phải</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Oracle, </a:t>
            </a:r>
            <a:r>
              <a:rPr lang="en-US" dirty="0" err="1"/>
              <a:t>thực</a:t>
            </a:r>
            <a:r>
              <a:rPr lang="en-US" dirty="0"/>
              <a:t> </a:t>
            </a:r>
            <a:r>
              <a:rPr lang="en-US" dirty="0" err="1"/>
              <a:t>thi</a:t>
            </a:r>
            <a:r>
              <a:rPr lang="en-US" dirty="0"/>
              <a:t> </a:t>
            </a:r>
            <a:r>
              <a:rPr lang="en-US" dirty="0" err="1"/>
              <a:t>bảo</a:t>
            </a:r>
            <a:r>
              <a:rPr lang="en-US" dirty="0"/>
              <a:t> </a:t>
            </a:r>
            <a:r>
              <a:rPr lang="en-US" dirty="0" err="1"/>
              <a:t>mật</a:t>
            </a:r>
            <a:r>
              <a:rPr lang="en-US" dirty="0"/>
              <a:t> </a:t>
            </a:r>
            <a:r>
              <a:rPr lang="en-US" dirty="0" err="1"/>
              <a:t>này</a:t>
            </a:r>
            <a:r>
              <a:rPr lang="en-US" dirty="0"/>
              <a:t>. </a:t>
            </a:r>
            <a:r>
              <a:rPr lang="en-US" dirty="0" err="1"/>
              <a:t>Bạn</a:t>
            </a:r>
            <a:r>
              <a:rPr lang="en-US" dirty="0"/>
              <a:t> </a:t>
            </a:r>
            <a:r>
              <a:rPr lang="en-US" dirty="0" err="1"/>
              <a:t>thậm</a:t>
            </a:r>
            <a:r>
              <a:rPr lang="en-US" dirty="0"/>
              <a:t> </a:t>
            </a:r>
            <a:r>
              <a:rPr lang="en-US" dirty="0" err="1"/>
              <a:t>chí</a:t>
            </a:r>
            <a:r>
              <a:rPr lang="en-US" dirty="0"/>
              <a:t> </a:t>
            </a:r>
            <a:r>
              <a:rPr lang="en-US" dirty="0" err="1"/>
              <a:t>có</a:t>
            </a:r>
            <a:r>
              <a:rPr lang="en-US" dirty="0"/>
              <a:t> </a:t>
            </a:r>
            <a:r>
              <a:rPr lang="en-US" dirty="0" err="1"/>
              <a:t>thể</a:t>
            </a:r>
            <a:r>
              <a:rPr lang="en-US" dirty="0"/>
              <a:t> </a:t>
            </a:r>
            <a:r>
              <a:rPr lang="en-US" dirty="0" err="1"/>
              <a:t>hạn</a:t>
            </a:r>
            <a:r>
              <a:rPr lang="en-US" dirty="0"/>
              <a:t> </a:t>
            </a:r>
            <a:r>
              <a:rPr lang="en-US" dirty="0" err="1"/>
              <a:t>chế</a:t>
            </a:r>
            <a:r>
              <a:rPr lang="en-US" dirty="0"/>
              <a:t> </a:t>
            </a:r>
            <a:r>
              <a:rPr lang="en-US" dirty="0" err="1"/>
              <a:t>quyền</a:t>
            </a:r>
            <a:r>
              <a:rPr lang="en-US" dirty="0"/>
              <a:t> </a:t>
            </a:r>
            <a:r>
              <a:rPr lang="en-US" dirty="0" err="1"/>
              <a:t>truy</a:t>
            </a:r>
            <a:r>
              <a:rPr lang="en-US" dirty="0"/>
              <a:t> </a:t>
            </a:r>
            <a:r>
              <a:rPr lang="en-US" dirty="0" err="1"/>
              <a:t>cập</a:t>
            </a:r>
            <a:r>
              <a:rPr lang="en-US" dirty="0"/>
              <a:t> </a:t>
            </a:r>
            <a:r>
              <a:rPr lang="en-US" dirty="0" err="1"/>
              <a:t>vào</a:t>
            </a:r>
            <a:r>
              <a:rPr lang="en-US" dirty="0"/>
              <a:t> </a:t>
            </a:r>
            <a:r>
              <a:rPr lang="en-US" dirty="0" err="1"/>
              <a:t>các</a:t>
            </a:r>
            <a:r>
              <a:rPr lang="en-US" dirty="0"/>
              <a:t> </a:t>
            </a:r>
            <a:r>
              <a:rPr lang="en-US" dirty="0" err="1"/>
              <a:t>lệnh</a:t>
            </a:r>
            <a:r>
              <a:rPr lang="en-US" dirty="0"/>
              <a:t> GRANT, REVOKE </a:t>
            </a:r>
            <a:r>
              <a:rPr lang="en-US" dirty="0" err="1"/>
              <a:t>và</a:t>
            </a:r>
            <a:r>
              <a:rPr lang="en-US" dirty="0"/>
              <a:t> SET ROLE </a:t>
            </a:r>
            <a:r>
              <a:rPr lang="en-US" dirty="0" err="1"/>
              <a:t>để</a:t>
            </a:r>
            <a:r>
              <a:rPr lang="en-US" dirty="0"/>
              <a:t> </a:t>
            </a:r>
            <a:r>
              <a:rPr lang="en-US" dirty="0" err="1"/>
              <a:t>kiểm</a:t>
            </a:r>
            <a:r>
              <a:rPr lang="en-US" dirty="0"/>
              <a:t> </a:t>
            </a:r>
            <a:r>
              <a:rPr lang="en-US" dirty="0" err="1"/>
              <a:t>soát</a:t>
            </a:r>
            <a:r>
              <a:rPr lang="en-US" dirty="0"/>
              <a:t> </a:t>
            </a:r>
            <a:r>
              <a:rPr lang="en-US" dirty="0" err="1"/>
              <a:t>khả</a:t>
            </a:r>
            <a:r>
              <a:rPr lang="en-US" dirty="0"/>
              <a:t> </a:t>
            </a:r>
            <a:r>
              <a:rPr lang="en-US" dirty="0" err="1"/>
              <a:t>năng</a:t>
            </a:r>
            <a:r>
              <a:rPr lang="en-US" dirty="0"/>
              <a:t> </a:t>
            </a:r>
            <a:r>
              <a:rPr lang="en-US" dirty="0" err="1"/>
              <a:t>của</a:t>
            </a:r>
            <a:r>
              <a:rPr lang="en-US" dirty="0"/>
              <a:t> </a:t>
            </a:r>
            <a:r>
              <a:rPr lang="en-US" dirty="0" err="1"/>
              <a:t>người</a:t>
            </a:r>
            <a:r>
              <a:rPr lang="en-US" dirty="0"/>
              <a:t> </a:t>
            </a:r>
            <a:r>
              <a:rPr lang="en-US" dirty="0" err="1"/>
              <a:t>dùng</a:t>
            </a:r>
            <a:r>
              <a:rPr lang="en-US" dirty="0"/>
              <a:t> </a:t>
            </a:r>
            <a:r>
              <a:rPr lang="en-US" dirty="0" err="1"/>
              <a:t>thay</a:t>
            </a:r>
            <a:r>
              <a:rPr lang="en-US" dirty="0"/>
              <a:t> </a:t>
            </a:r>
            <a:r>
              <a:rPr lang="en-US" dirty="0" err="1"/>
              <a:t>đổi</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của</a:t>
            </a:r>
            <a:r>
              <a:rPr lang="en-US" dirty="0"/>
              <a:t> </a:t>
            </a:r>
            <a:r>
              <a:rPr lang="en-US" dirty="0" err="1"/>
              <a:t>họ</a:t>
            </a:r>
            <a:r>
              <a:rPr lang="en-US" dirty="0"/>
              <a:t>.</a:t>
            </a:r>
          </a:p>
          <a:p>
            <a:pPr marL="0" indent="0">
              <a:lnSpc>
                <a:spcPct val="120000"/>
              </a:lnSpc>
              <a:buNone/>
            </a:pPr>
            <a:r>
              <a:rPr lang="en-US" dirty="0" err="1"/>
              <a:t>Bảng</a:t>
            </a:r>
            <a:r>
              <a:rPr lang="en-US" dirty="0"/>
              <a:t> PRODUCT_USER_PROFILE </a:t>
            </a:r>
            <a:r>
              <a:rPr lang="en-US" dirty="0" err="1"/>
              <a:t>cho</a:t>
            </a:r>
            <a:r>
              <a:rPr lang="en-US" dirty="0"/>
              <a:t> </a:t>
            </a:r>
            <a:r>
              <a:rPr lang="en-US" dirty="0" err="1"/>
              <a:t>phép</a:t>
            </a:r>
            <a:r>
              <a:rPr lang="en-US" dirty="0"/>
              <a:t> </a:t>
            </a:r>
            <a:r>
              <a:rPr lang="en-US" dirty="0" err="1"/>
              <a:t>bạn</a:t>
            </a:r>
            <a:r>
              <a:rPr lang="en-US" dirty="0"/>
              <a:t> </a:t>
            </a:r>
            <a:r>
              <a:rPr lang="en-US" dirty="0" err="1"/>
              <a:t>liệt</a:t>
            </a:r>
            <a:r>
              <a:rPr lang="en-US" dirty="0"/>
              <a:t> </a:t>
            </a:r>
            <a:r>
              <a:rPr lang="en-US" dirty="0" err="1"/>
              <a:t>kê</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mà</a:t>
            </a:r>
            <a:r>
              <a:rPr lang="en-US" dirty="0"/>
              <a:t> </a:t>
            </a:r>
            <a:r>
              <a:rPr lang="en-US" dirty="0" err="1"/>
              <a:t>bạn</a:t>
            </a:r>
            <a:r>
              <a:rPr lang="en-US" dirty="0"/>
              <a:t> </a:t>
            </a:r>
            <a:r>
              <a:rPr lang="en-US" dirty="0" err="1"/>
              <a:t>không</a:t>
            </a:r>
            <a:r>
              <a:rPr lang="en-US" dirty="0"/>
              <a:t> </a:t>
            </a:r>
            <a:r>
              <a:rPr lang="en-US" dirty="0" err="1"/>
              <a:t>muốn</a:t>
            </a:r>
            <a:r>
              <a:rPr lang="en-US" dirty="0"/>
              <a:t> </a:t>
            </a:r>
            <a:r>
              <a:rPr lang="en-US" dirty="0" err="1"/>
              <a:t>người</a:t>
            </a:r>
            <a:r>
              <a:rPr lang="en-US" dirty="0"/>
              <a:t> </a:t>
            </a:r>
            <a:r>
              <a:rPr lang="en-US" dirty="0" err="1"/>
              <a:t>dùng</a:t>
            </a:r>
            <a:r>
              <a:rPr lang="en-US" dirty="0"/>
              <a:t> </a:t>
            </a:r>
            <a:r>
              <a:rPr lang="en-US" dirty="0" err="1"/>
              <a:t>kích</a:t>
            </a:r>
            <a:r>
              <a:rPr lang="en-US" dirty="0"/>
              <a:t> </a:t>
            </a:r>
            <a:r>
              <a:rPr lang="en-US" dirty="0" err="1"/>
              <a:t>hoạt</a:t>
            </a:r>
            <a:r>
              <a:rPr lang="en-US" dirty="0"/>
              <a:t> </a:t>
            </a:r>
            <a:r>
              <a:rPr lang="en-US" dirty="0" err="1"/>
              <a:t>bằng</a:t>
            </a:r>
            <a:r>
              <a:rPr lang="en-US" dirty="0"/>
              <a:t> </a:t>
            </a:r>
            <a:r>
              <a:rPr lang="en-US" dirty="0" err="1"/>
              <a:t>một</a:t>
            </a:r>
            <a:r>
              <a:rPr lang="en-US" dirty="0"/>
              <a:t> </a:t>
            </a:r>
            <a:r>
              <a:rPr lang="en-US" dirty="0" err="1"/>
              <a:t>ứng</a:t>
            </a:r>
            <a:r>
              <a:rPr lang="en-US" dirty="0"/>
              <a:t> </a:t>
            </a:r>
            <a:r>
              <a:rPr lang="en-US" dirty="0" err="1"/>
              <a:t>dụng</a:t>
            </a:r>
            <a:r>
              <a:rPr lang="en-US" dirty="0"/>
              <a:t>. </a:t>
            </a:r>
            <a:r>
              <a:rPr lang="en-US" dirty="0" err="1"/>
              <a:t>Bạn</a:t>
            </a:r>
            <a:r>
              <a:rPr lang="en-US" dirty="0"/>
              <a:t> </a:t>
            </a:r>
            <a:r>
              <a:rPr lang="en-US" dirty="0" err="1"/>
              <a:t>cũng</a:t>
            </a:r>
            <a:r>
              <a:rPr lang="en-US" dirty="0"/>
              <a:t> </a:t>
            </a:r>
            <a:r>
              <a:rPr lang="en-US" dirty="0" err="1"/>
              <a:t>có</a:t>
            </a:r>
            <a:r>
              <a:rPr lang="en-US" dirty="0"/>
              <a:t> </a:t>
            </a:r>
            <a:r>
              <a:rPr lang="en-US" dirty="0" err="1"/>
              <a:t>thể</a:t>
            </a:r>
            <a:r>
              <a:rPr lang="en-US" dirty="0"/>
              <a:t> </a:t>
            </a:r>
            <a:r>
              <a:rPr lang="en-US" dirty="0" err="1"/>
              <a:t>vô</a:t>
            </a:r>
            <a:r>
              <a:rPr lang="en-US" dirty="0"/>
              <a:t> </a:t>
            </a:r>
            <a:r>
              <a:rPr lang="en-US" dirty="0" err="1"/>
              <a:t>hiệu</a:t>
            </a:r>
            <a:r>
              <a:rPr lang="en-US" dirty="0"/>
              <a:t> </a:t>
            </a:r>
            <a:r>
              <a:rPr lang="en-US" dirty="0" err="1"/>
              <a:t>hóa</a:t>
            </a:r>
            <a:r>
              <a:rPr lang="en-US" dirty="0"/>
              <a:t> </a:t>
            </a:r>
            <a:r>
              <a:rPr lang="en-US" dirty="0" err="1"/>
              <a:t>rõ</a:t>
            </a:r>
            <a:r>
              <a:rPr lang="en-US" dirty="0"/>
              <a:t> </a:t>
            </a:r>
            <a:r>
              <a:rPr lang="en-US" dirty="0" err="1"/>
              <a:t>ràng</a:t>
            </a:r>
            <a:r>
              <a:rPr lang="en-US" dirty="0"/>
              <a:t> </a:t>
            </a:r>
            <a:r>
              <a:rPr lang="en-US" dirty="0" err="1"/>
              <a:t>việc</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lệnh</a:t>
            </a:r>
            <a:r>
              <a:rPr lang="en-US" dirty="0"/>
              <a:t> </a:t>
            </a:r>
            <a:r>
              <a:rPr lang="en-US" dirty="0" err="1"/>
              <a:t>khác</a:t>
            </a:r>
            <a:r>
              <a:rPr lang="en-US" dirty="0"/>
              <a:t> </a:t>
            </a:r>
            <a:r>
              <a:rPr lang="en-US" dirty="0" err="1"/>
              <a:t>nhau</a:t>
            </a:r>
            <a:r>
              <a:rPr lang="en-US" dirty="0"/>
              <a:t>, </a:t>
            </a:r>
            <a:r>
              <a:rPr lang="en-US" dirty="0" err="1"/>
              <a:t>chẳng</a:t>
            </a:r>
            <a:r>
              <a:rPr lang="en-US" dirty="0"/>
              <a:t> </a:t>
            </a:r>
            <a:r>
              <a:rPr lang="en-US" dirty="0" err="1"/>
              <a:t>hạn</a:t>
            </a:r>
            <a:r>
              <a:rPr lang="en-US" dirty="0"/>
              <a:t> </a:t>
            </a:r>
            <a:r>
              <a:rPr lang="en-US" dirty="0" err="1"/>
              <a:t>như</a:t>
            </a:r>
            <a:r>
              <a:rPr lang="en-US" dirty="0"/>
              <a:t> SET ROLE.</a:t>
            </a:r>
          </a:p>
          <a:p>
            <a:pPr marL="0" indent="0">
              <a:lnSpc>
                <a:spcPct val="120000"/>
              </a:lnSpc>
              <a:buNone/>
            </a:pPr>
            <a:r>
              <a:rPr lang="en-US" dirty="0" err="1"/>
              <a:t>Ví</a:t>
            </a:r>
            <a:r>
              <a:rPr lang="en-US" dirty="0"/>
              <a:t> </a:t>
            </a:r>
            <a:r>
              <a:rPr lang="en-US" dirty="0" err="1"/>
              <a:t>dụ</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tạo</a:t>
            </a:r>
            <a:r>
              <a:rPr lang="en-US" dirty="0"/>
              <a:t> </a:t>
            </a:r>
            <a:r>
              <a:rPr lang="en-US" dirty="0" err="1"/>
              <a:t>mục</a:t>
            </a:r>
            <a:r>
              <a:rPr lang="en-US" dirty="0"/>
              <a:t> </a:t>
            </a:r>
            <a:r>
              <a:rPr lang="en-US" dirty="0" err="1"/>
              <a:t>nhập</a:t>
            </a:r>
            <a:r>
              <a:rPr lang="en-US" dirty="0"/>
              <a:t> </a:t>
            </a:r>
            <a:r>
              <a:rPr lang="en-US" dirty="0" err="1"/>
              <a:t>trong</a:t>
            </a:r>
            <a:r>
              <a:rPr lang="en-US" dirty="0"/>
              <a:t> </a:t>
            </a:r>
            <a:r>
              <a:rPr lang="en-US" dirty="0" err="1"/>
              <a:t>bảng</a:t>
            </a:r>
            <a:r>
              <a:rPr lang="en-US" dirty="0"/>
              <a:t> PRODUCT_USER_PROFILE </a:t>
            </a:r>
            <a:r>
              <a:rPr lang="en-US" dirty="0" err="1"/>
              <a:t>để</a:t>
            </a:r>
            <a:r>
              <a:rPr lang="en-US" dirty="0"/>
              <a:t>:</a:t>
            </a:r>
          </a:p>
          <a:p>
            <a:pPr lvl="1">
              <a:lnSpc>
                <a:spcPct val="120000"/>
              </a:lnSpc>
            </a:pPr>
            <a:r>
              <a:rPr lang="en-US" dirty="0" err="1" smtClean="0"/>
              <a:t>Không</a:t>
            </a:r>
            <a:r>
              <a:rPr lang="en-US" dirty="0" smtClean="0"/>
              <a:t> </a:t>
            </a:r>
            <a:r>
              <a:rPr lang="en-US" dirty="0" err="1"/>
              <a:t>cho</a:t>
            </a:r>
            <a:r>
              <a:rPr lang="en-US" dirty="0"/>
              <a:t> </a:t>
            </a:r>
            <a:r>
              <a:rPr lang="en-US" dirty="0" err="1"/>
              <a:t>phép</a:t>
            </a:r>
            <a:r>
              <a:rPr lang="en-US" dirty="0"/>
              <a:t> </a:t>
            </a:r>
            <a:r>
              <a:rPr lang="en-US" dirty="0" err="1"/>
              <a:t>sử</a:t>
            </a:r>
            <a:r>
              <a:rPr lang="en-US" dirty="0"/>
              <a:t> </a:t>
            </a:r>
            <a:r>
              <a:rPr lang="en-US" dirty="0" err="1"/>
              <a:t>dụng</a:t>
            </a:r>
            <a:r>
              <a:rPr lang="en-US" dirty="0"/>
              <a:t> </a:t>
            </a:r>
            <a:r>
              <a:rPr lang="en-US" dirty="0" err="1"/>
              <a:t>nhân</a:t>
            </a:r>
            <a:r>
              <a:rPr lang="en-US" dirty="0"/>
              <a:t> </a:t>
            </a:r>
            <a:r>
              <a:rPr lang="en-US" dirty="0" err="1"/>
              <a:t>viên</a:t>
            </a:r>
            <a:r>
              <a:rPr lang="en-US" dirty="0"/>
              <a:t> </a:t>
            </a:r>
            <a:r>
              <a:rPr lang="en-US" dirty="0" err="1"/>
              <a:t>bán</a:t>
            </a:r>
            <a:r>
              <a:rPr lang="en-US" dirty="0"/>
              <a:t> </a:t>
            </a:r>
            <a:r>
              <a:rPr lang="en-US" dirty="0" err="1"/>
              <a:t>hàng</a:t>
            </a:r>
            <a:r>
              <a:rPr lang="en-US" dirty="0"/>
              <a:t> </a:t>
            </a:r>
            <a:r>
              <a:rPr lang="en-US" dirty="0" err="1"/>
              <a:t>và</a:t>
            </a:r>
            <a:r>
              <a:rPr lang="en-US" dirty="0"/>
              <a:t> </a:t>
            </a:r>
            <a:r>
              <a:rPr lang="en-US" dirty="0" err="1"/>
              <a:t>vai</a:t>
            </a:r>
            <a:r>
              <a:rPr lang="en-US" dirty="0"/>
              <a:t> </a:t>
            </a:r>
            <a:r>
              <a:rPr lang="en-US" dirty="0" err="1"/>
              <a:t>trò</a:t>
            </a:r>
            <a:r>
              <a:rPr lang="en-US" dirty="0"/>
              <a:t> </a:t>
            </a:r>
            <a:r>
              <a:rPr lang="en-US" dirty="0" err="1"/>
              <a:t>quản</a:t>
            </a:r>
            <a:r>
              <a:rPr lang="en-US" dirty="0"/>
              <a:t> </a:t>
            </a:r>
            <a:r>
              <a:rPr lang="en-US" dirty="0" err="1"/>
              <a:t>lý</a:t>
            </a:r>
            <a:r>
              <a:rPr lang="en-US" dirty="0"/>
              <a:t> </a:t>
            </a:r>
            <a:r>
              <a:rPr lang="en-US" dirty="0" err="1"/>
              <a:t>với</a:t>
            </a:r>
            <a:r>
              <a:rPr lang="en-US" dirty="0"/>
              <a:t> SQL * Plus</a:t>
            </a:r>
          </a:p>
          <a:p>
            <a:pPr lvl="1">
              <a:lnSpc>
                <a:spcPct val="120000"/>
              </a:lnSpc>
            </a:pPr>
            <a:r>
              <a:rPr lang="en-US" dirty="0" err="1" smtClean="0"/>
              <a:t>Không</a:t>
            </a:r>
            <a:r>
              <a:rPr lang="en-US" dirty="0" smtClean="0"/>
              <a:t> </a:t>
            </a:r>
            <a:r>
              <a:rPr lang="en-US" dirty="0" err="1"/>
              <a:t>cho</a:t>
            </a:r>
            <a:r>
              <a:rPr lang="en-US" dirty="0"/>
              <a:t> </a:t>
            </a:r>
            <a:r>
              <a:rPr lang="en-US" dirty="0" err="1"/>
              <a:t>phép</a:t>
            </a:r>
            <a:r>
              <a:rPr lang="en-US" dirty="0"/>
              <a:t> </a:t>
            </a:r>
            <a:r>
              <a:rPr lang="en-US" dirty="0" err="1"/>
              <a:t>sử</a:t>
            </a:r>
            <a:r>
              <a:rPr lang="en-US" dirty="0"/>
              <a:t> </a:t>
            </a:r>
            <a:r>
              <a:rPr lang="en-US" dirty="0" err="1"/>
              <a:t>dụng</a:t>
            </a:r>
            <a:r>
              <a:rPr lang="en-US" dirty="0"/>
              <a:t> SET ROLE </a:t>
            </a:r>
            <a:r>
              <a:rPr lang="en-US" dirty="0" err="1"/>
              <a:t>với</a:t>
            </a:r>
            <a:r>
              <a:rPr lang="en-US" dirty="0"/>
              <a:t> SQL * </a:t>
            </a:r>
            <a:r>
              <a:rPr lang="en-US" dirty="0" smtClean="0"/>
              <a:t>Plus</a:t>
            </a:r>
            <a:endParaRPr lang="en-US" dirty="0"/>
          </a:p>
        </p:txBody>
      </p:sp>
    </p:spTree>
    <p:extLst>
      <p:ext uri="{BB962C8B-B14F-4D97-AF65-F5344CB8AC3E}">
        <p14:creationId xmlns:p14="http://schemas.microsoft.com/office/powerpoint/2010/main" val="41306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fontScale="92500" lnSpcReduction="20000"/>
          </a:bodyPr>
          <a:lstStyle/>
          <a:p>
            <a:r>
              <a:rPr lang="en-GB" dirty="0" err="1" smtClean="0"/>
              <a:t>Thiết</a:t>
            </a:r>
            <a:r>
              <a:rPr lang="en-GB" dirty="0" smtClean="0"/>
              <a:t> </a:t>
            </a:r>
            <a:r>
              <a:rPr lang="en-GB" dirty="0" err="1" smtClean="0"/>
              <a:t>lập</a:t>
            </a:r>
            <a:r>
              <a:rPr lang="en-GB" dirty="0" smtClean="0"/>
              <a:t> </a:t>
            </a:r>
            <a:r>
              <a:rPr lang="en-GB" dirty="0" err="1" smtClean="0"/>
              <a:t>hạn</a:t>
            </a:r>
            <a:r>
              <a:rPr lang="en-GB" dirty="0" smtClean="0"/>
              <a:t> </a:t>
            </a:r>
            <a:r>
              <a:rPr lang="en-GB" dirty="0" err="1" smtClean="0"/>
              <a:t>chế</a:t>
            </a:r>
            <a:r>
              <a:rPr lang="en-GB" dirty="0" smtClean="0"/>
              <a:t> </a:t>
            </a:r>
            <a:r>
              <a:rPr lang="en-GB" dirty="0" err="1" smtClean="0"/>
              <a:t>về</a:t>
            </a:r>
            <a:r>
              <a:rPr lang="en-GB" dirty="0" smtClean="0"/>
              <a:t> </a:t>
            </a:r>
            <a:r>
              <a:rPr lang="en-GB" dirty="0" err="1" smtClean="0"/>
              <a:t>giới</a:t>
            </a:r>
            <a:r>
              <a:rPr lang="en-GB" dirty="0" smtClean="0"/>
              <a:t> </a:t>
            </a:r>
            <a:r>
              <a:rPr lang="en-GB" dirty="0" err="1" smtClean="0"/>
              <a:t>hạn</a:t>
            </a:r>
            <a:r>
              <a:rPr lang="en-GB" dirty="0" smtClean="0"/>
              <a:t> </a:t>
            </a:r>
            <a:r>
              <a:rPr lang="en-GB" dirty="0" err="1" smtClean="0"/>
              <a:t>cho</a:t>
            </a:r>
            <a:r>
              <a:rPr lang="en-GB" dirty="0" smtClean="0"/>
              <a:t> </a:t>
            </a:r>
            <a:r>
              <a:rPr lang="en-GB" dirty="0" err="1" smtClean="0"/>
              <a:t>các</a:t>
            </a:r>
            <a:r>
              <a:rPr lang="en-GB" dirty="0" smtClean="0"/>
              <a:t> </a:t>
            </a:r>
            <a:r>
              <a:rPr lang="en-GB" dirty="0" err="1" smtClean="0"/>
              <a:t>đối</a:t>
            </a:r>
            <a:r>
              <a:rPr lang="en-GB" dirty="0" smtClean="0"/>
              <a:t> </a:t>
            </a:r>
            <a:r>
              <a:rPr lang="en-GB" dirty="0" err="1" smtClean="0"/>
              <a:t>tượng</a:t>
            </a:r>
            <a:r>
              <a:rPr lang="en-GB" dirty="0" smtClean="0"/>
              <a:t> </a:t>
            </a:r>
            <a:r>
              <a:rPr lang="en-GB" dirty="0" err="1" smtClean="0"/>
              <a:t>người</a:t>
            </a:r>
            <a:r>
              <a:rPr lang="en-GB" dirty="0" smtClean="0"/>
              <a:t> </a:t>
            </a:r>
            <a:r>
              <a:rPr lang="en-GB" dirty="0" err="1" smtClean="0"/>
              <a:t>dùng</a:t>
            </a:r>
            <a:r>
              <a:rPr lang="en-GB" dirty="0" smtClean="0"/>
              <a:t> </a:t>
            </a:r>
            <a:r>
              <a:rPr lang="en-GB" dirty="0" err="1" smtClean="0"/>
              <a:t>trong</a:t>
            </a:r>
            <a:r>
              <a:rPr lang="en-GB" dirty="0" smtClean="0"/>
              <a:t> </a:t>
            </a:r>
            <a:r>
              <a:rPr lang="en-GB" dirty="0" err="1" smtClean="0"/>
              <a:t>tablespace</a:t>
            </a:r>
            <a:endParaRPr lang="en-GB" dirty="0"/>
          </a:p>
          <a:p>
            <a:pPr marL="0" indent="0">
              <a:buNone/>
            </a:pPr>
            <a:r>
              <a:rPr lang="en-GB" dirty="0" err="1" smtClean="0"/>
              <a:t>Bạn</a:t>
            </a:r>
            <a:r>
              <a:rPr lang="en-GB" dirty="0" smtClean="0"/>
              <a:t> </a:t>
            </a:r>
            <a:r>
              <a:rPr lang="en-GB" dirty="0" err="1" smtClean="0"/>
              <a:t>có</a:t>
            </a:r>
            <a:r>
              <a:rPr lang="en-GB" dirty="0" smtClean="0"/>
              <a:t> </a:t>
            </a:r>
            <a:r>
              <a:rPr lang="en-GB" dirty="0" err="1" smtClean="0"/>
              <a:t>thể</a:t>
            </a:r>
            <a:r>
              <a:rPr lang="en-GB" dirty="0" smtClean="0"/>
              <a:t> </a:t>
            </a:r>
            <a:r>
              <a:rPr lang="en-GB" dirty="0" err="1" smtClean="0"/>
              <a:t>hạn</a:t>
            </a:r>
            <a:r>
              <a:rPr lang="en-GB" dirty="0" smtClean="0"/>
              <a:t> </a:t>
            </a:r>
            <a:r>
              <a:rPr lang="en-GB" dirty="0" err="1" smtClean="0"/>
              <a:t>chế</a:t>
            </a:r>
            <a:r>
              <a:rPr lang="en-GB" dirty="0" smtClean="0"/>
              <a:t> </a:t>
            </a:r>
            <a:r>
              <a:rPr lang="en-GB" dirty="0" err="1" smtClean="0"/>
              <a:t>các</a:t>
            </a:r>
            <a:r>
              <a:rPr lang="en-GB" dirty="0" smtClean="0"/>
              <a:t> </a:t>
            </a:r>
            <a:r>
              <a:rPr lang="en-GB" dirty="0" err="1" smtClean="0"/>
              <a:t>giới</a:t>
            </a:r>
            <a:r>
              <a:rPr lang="en-GB" dirty="0" smtClean="0"/>
              <a:t> </a:t>
            </a:r>
            <a:r>
              <a:rPr lang="en-GB" dirty="0" err="1" smtClean="0"/>
              <a:t>hạn</a:t>
            </a:r>
            <a:r>
              <a:rPr lang="en-GB" dirty="0" smtClean="0"/>
              <a:t> </a:t>
            </a:r>
            <a:r>
              <a:rPr lang="en-GB" dirty="0" err="1" smtClean="0"/>
              <a:t>về</a:t>
            </a:r>
            <a:r>
              <a:rPr lang="en-GB" dirty="0" smtClean="0"/>
              <a:t> quota </a:t>
            </a:r>
            <a:r>
              <a:rPr lang="en-GB" dirty="0" err="1" smtClean="0"/>
              <a:t>đối</a:t>
            </a:r>
            <a:r>
              <a:rPr lang="en-GB" dirty="0" smtClean="0"/>
              <a:t> </a:t>
            </a:r>
            <a:r>
              <a:rPr lang="en-GB" dirty="0" err="1" smtClean="0"/>
              <a:t>với</a:t>
            </a:r>
            <a:r>
              <a:rPr lang="en-GB" dirty="0" smtClean="0"/>
              <a:t> </a:t>
            </a:r>
            <a:r>
              <a:rPr lang="en-GB" dirty="0" err="1" smtClean="0"/>
              <a:t>các</a:t>
            </a:r>
            <a:r>
              <a:rPr lang="en-GB" dirty="0" smtClean="0"/>
              <a:t> </a:t>
            </a:r>
            <a:r>
              <a:rPr lang="en-GB" dirty="0" err="1" smtClean="0"/>
              <a:t>đối</a:t>
            </a:r>
            <a:r>
              <a:rPr lang="en-GB" dirty="0" smtClean="0"/>
              <a:t> </a:t>
            </a:r>
            <a:r>
              <a:rPr lang="en-GB" dirty="0" err="1" smtClean="0"/>
              <a:t>tượng</a:t>
            </a:r>
            <a:r>
              <a:rPr lang="en-GB" dirty="0" smtClean="0"/>
              <a:t> </a:t>
            </a:r>
            <a:r>
              <a:rPr lang="en-GB" dirty="0" err="1" smtClean="0"/>
              <a:t>người</a:t>
            </a:r>
            <a:r>
              <a:rPr lang="en-GB" dirty="0" smtClean="0"/>
              <a:t> dung </a:t>
            </a:r>
            <a:r>
              <a:rPr lang="en-GB" dirty="0" err="1" smtClean="0"/>
              <a:t>trong</a:t>
            </a:r>
            <a:r>
              <a:rPr lang="en-GB" dirty="0" smtClean="0"/>
              <a:t> </a:t>
            </a:r>
            <a:r>
              <a:rPr lang="en-GB" dirty="0" err="1" smtClean="0"/>
              <a:t>tablespace</a:t>
            </a:r>
            <a:r>
              <a:rPr lang="en-GB" dirty="0" smtClean="0"/>
              <a:t> </a:t>
            </a:r>
            <a:r>
              <a:rPr lang="en-GB" dirty="0" err="1" smtClean="0"/>
              <a:t>có</a:t>
            </a:r>
            <a:r>
              <a:rPr lang="en-GB" dirty="0" smtClean="0"/>
              <a:t> </a:t>
            </a:r>
            <a:r>
              <a:rPr lang="en-GB" dirty="0" err="1" smtClean="0"/>
              <a:t>thể</a:t>
            </a:r>
            <a:r>
              <a:rPr lang="en-GB" dirty="0" smtClean="0"/>
              <a:t> </a:t>
            </a:r>
            <a:r>
              <a:rPr lang="en-GB" dirty="0" err="1" smtClean="0"/>
              <a:t>thiết</a:t>
            </a:r>
            <a:r>
              <a:rPr lang="en-GB" dirty="0" smtClean="0"/>
              <a:t> </a:t>
            </a:r>
            <a:r>
              <a:rPr lang="en-GB" dirty="0" err="1" smtClean="0"/>
              <a:t>lập</a:t>
            </a:r>
            <a:r>
              <a:rPr lang="en-GB" dirty="0" smtClean="0"/>
              <a:t> </a:t>
            </a:r>
            <a:r>
              <a:rPr lang="en-GB" dirty="0" err="1" smtClean="0"/>
              <a:t>về</a:t>
            </a:r>
            <a:r>
              <a:rPr lang="en-GB" dirty="0" smtClean="0"/>
              <a:t> </a:t>
            </a:r>
            <a:r>
              <a:rPr lang="en-GB" dirty="0" err="1" smtClean="0"/>
              <a:t>mức</a:t>
            </a:r>
            <a:r>
              <a:rPr lang="en-GB" dirty="0" smtClean="0"/>
              <a:t> 0</a:t>
            </a:r>
          </a:p>
          <a:p>
            <a:pPr marL="0" indent="0">
              <a:buNone/>
            </a:pPr>
            <a:r>
              <a:rPr lang="en-GB" dirty="0" err="1" smtClean="0"/>
              <a:t>Để</a:t>
            </a:r>
            <a:r>
              <a:rPr lang="en-GB" dirty="0" smtClean="0"/>
              <a:t> </a:t>
            </a:r>
            <a:r>
              <a:rPr lang="en-GB" dirty="0" err="1" smtClean="0"/>
              <a:t>hạn</a:t>
            </a:r>
            <a:r>
              <a:rPr lang="en-GB" dirty="0" smtClean="0"/>
              <a:t> </a:t>
            </a:r>
            <a:r>
              <a:rPr lang="en-GB" dirty="0" err="1" smtClean="0"/>
              <a:t>chế</a:t>
            </a:r>
            <a:r>
              <a:rPr lang="en-GB" dirty="0" smtClean="0"/>
              <a:t> </a:t>
            </a:r>
            <a:r>
              <a:rPr lang="en-GB" dirty="0" err="1" smtClean="0"/>
              <a:t>giới</a:t>
            </a:r>
            <a:r>
              <a:rPr lang="en-GB" dirty="0" smtClean="0"/>
              <a:t> </a:t>
            </a:r>
            <a:r>
              <a:rPr lang="en-GB" dirty="0" err="1" smtClean="0"/>
              <a:t>hạn</a:t>
            </a:r>
            <a:r>
              <a:rPr lang="en-GB" dirty="0" smtClean="0"/>
              <a:t> quota, </a:t>
            </a:r>
            <a:r>
              <a:rPr lang="en-GB" dirty="0" err="1" smtClean="0"/>
              <a:t>sử</a:t>
            </a:r>
            <a:r>
              <a:rPr lang="en-GB" dirty="0" smtClean="0"/>
              <a:t> </a:t>
            </a:r>
            <a:r>
              <a:rPr lang="en-GB" dirty="0" err="1" smtClean="0"/>
              <a:t>dụng</a:t>
            </a:r>
            <a:r>
              <a:rPr lang="en-GB" dirty="0" smtClean="0"/>
              <a:t> </a:t>
            </a:r>
            <a:r>
              <a:rPr lang="en-GB" dirty="0" err="1" smtClean="0"/>
              <a:t>câu</a:t>
            </a:r>
            <a:r>
              <a:rPr lang="en-GB" dirty="0" smtClean="0"/>
              <a:t> </a:t>
            </a:r>
            <a:r>
              <a:rPr lang="en-GB" dirty="0" err="1" smtClean="0"/>
              <a:t>lệnh</a:t>
            </a:r>
            <a:r>
              <a:rPr lang="en-GB" dirty="0"/>
              <a:t> </a:t>
            </a:r>
            <a:r>
              <a:rPr lang="en-GB" dirty="0" smtClean="0"/>
              <a:t>SQL ALTER USER</a:t>
            </a:r>
          </a:p>
          <a:p>
            <a:pPr marL="0" indent="0">
              <a:buNone/>
            </a:pPr>
            <a:r>
              <a:rPr lang="en-GB" dirty="0" err="1" smtClean="0"/>
              <a:t>Sau</a:t>
            </a:r>
            <a:r>
              <a:rPr lang="en-GB" dirty="0" smtClean="0"/>
              <a:t> </a:t>
            </a:r>
            <a:r>
              <a:rPr lang="en-GB" dirty="0" err="1" smtClean="0"/>
              <a:t>khi</a:t>
            </a:r>
            <a:r>
              <a:rPr lang="en-GB" dirty="0" smtClean="0"/>
              <a:t> </a:t>
            </a:r>
            <a:r>
              <a:rPr lang="en-GB" dirty="0" err="1" smtClean="0"/>
              <a:t>thiết</a:t>
            </a:r>
            <a:r>
              <a:rPr lang="en-GB" dirty="0" smtClean="0"/>
              <a:t> </a:t>
            </a:r>
            <a:r>
              <a:rPr lang="en-GB" dirty="0" err="1" smtClean="0"/>
              <a:t>lập</a:t>
            </a:r>
            <a:r>
              <a:rPr lang="en-GB" dirty="0" smtClean="0"/>
              <a:t> </a:t>
            </a:r>
            <a:r>
              <a:rPr lang="en-GB" dirty="0" err="1" smtClean="0"/>
              <a:t>mức</a:t>
            </a:r>
            <a:r>
              <a:rPr lang="en-GB" dirty="0" smtClean="0"/>
              <a:t> </a:t>
            </a:r>
            <a:r>
              <a:rPr lang="en-GB" dirty="0" err="1" smtClean="0"/>
              <a:t>giới</a:t>
            </a:r>
            <a:r>
              <a:rPr lang="en-GB" dirty="0" smtClean="0"/>
              <a:t> </a:t>
            </a:r>
            <a:r>
              <a:rPr lang="en-GB" dirty="0" err="1" smtClean="0"/>
              <a:t>hạn</a:t>
            </a:r>
            <a:r>
              <a:rPr lang="en-GB" dirty="0" smtClean="0"/>
              <a:t> </a:t>
            </a:r>
            <a:r>
              <a:rPr lang="en-GB" dirty="0" err="1" smtClean="0"/>
              <a:t>là</a:t>
            </a:r>
            <a:r>
              <a:rPr lang="en-GB" dirty="0" smtClean="0"/>
              <a:t> 0, </a:t>
            </a:r>
            <a:r>
              <a:rPr lang="en-GB" dirty="0" err="1" smtClean="0"/>
              <a:t>các</a:t>
            </a:r>
            <a:r>
              <a:rPr lang="en-GB" dirty="0" smtClean="0"/>
              <a:t> </a:t>
            </a:r>
            <a:r>
              <a:rPr lang="en-GB" dirty="0" err="1" smtClean="0"/>
              <a:t>đối</a:t>
            </a:r>
            <a:r>
              <a:rPr lang="en-GB" dirty="0" smtClean="0"/>
              <a:t> </a:t>
            </a:r>
            <a:r>
              <a:rPr lang="en-GB" dirty="0" err="1" smtClean="0"/>
              <a:t>tượng</a:t>
            </a:r>
            <a:r>
              <a:rPr lang="en-GB" dirty="0" smtClean="0"/>
              <a:t> </a:t>
            </a:r>
            <a:r>
              <a:rPr lang="en-GB" dirty="0" err="1" smtClean="0"/>
              <a:t>người</a:t>
            </a:r>
            <a:r>
              <a:rPr lang="en-GB" dirty="0" smtClean="0"/>
              <a:t> dung </a:t>
            </a:r>
            <a:r>
              <a:rPr lang="en-GB" dirty="0" err="1" smtClean="0"/>
              <a:t>trong</a:t>
            </a:r>
            <a:r>
              <a:rPr lang="en-GB" dirty="0" smtClean="0"/>
              <a:t> </a:t>
            </a:r>
            <a:r>
              <a:rPr lang="en-GB" dirty="0" err="1" smtClean="0"/>
              <a:t>tablespace</a:t>
            </a:r>
            <a:r>
              <a:rPr lang="en-GB" dirty="0" smtClean="0"/>
              <a:t> </a:t>
            </a:r>
            <a:r>
              <a:rPr lang="en-GB" dirty="0" err="1" smtClean="0"/>
              <a:t>vẫn</a:t>
            </a:r>
            <a:r>
              <a:rPr lang="en-GB" dirty="0" smtClean="0"/>
              <a:t> </a:t>
            </a:r>
            <a:r>
              <a:rPr lang="en-GB" dirty="0" err="1" smtClean="0"/>
              <a:t>được</a:t>
            </a:r>
            <a:r>
              <a:rPr lang="en-GB" dirty="0" smtClean="0"/>
              <a:t> </a:t>
            </a:r>
            <a:r>
              <a:rPr lang="en-GB" dirty="0" err="1" smtClean="0"/>
              <a:t>giữ</a:t>
            </a:r>
            <a:r>
              <a:rPr lang="en-GB" dirty="0" smtClean="0"/>
              <a:t> </a:t>
            </a:r>
            <a:r>
              <a:rPr lang="en-GB" dirty="0" err="1" smtClean="0"/>
              <a:t>nguyên</a:t>
            </a:r>
            <a:r>
              <a:rPr lang="en-GB" dirty="0" smtClean="0"/>
              <a:t>, </a:t>
            </a:r>
            <a:r>
              <a:rPr lang="en-GB" dirty="0" err="1" smtClean="0"/>
              <a:t>và</a:t>
            </a:r>
            <a:r>
              <a:rPr lang="en-GB" dirty="0" smtClean="0"/>
              <a:t> </a:t>
            </a:r>
            <a:r>
              <a:rPr lang="en-GB" dirty="0" err="1" smtClean="0"/>
              <a:t>người</a:t>
            </a:r>
            <a:r>
              <a:rPr lang="en-GB" dirty="0" smtClean="0"/>
              <a:t> dung </a:t>
            </a:r>
            <a:r>
              <a:rPr lang="en-GB" dirty="0" err="1" smtClean="0"/>
              <a:t>vẫn</a:t>
            </a:r>
            <a:r>
              <a:rPr lang="en-GB" dirty="0" smtClean="0"/>
              <a:t> </a:t>
            </a:r>
            <a:r>
              <a:rPr lang="en-GB" dirty="0" err="1" smtClean="0"/>
              <a:t>có</a:t>
            </a:r>
            <a:r>
              <a:rPr lang="en-GB" dirty="0" smtClean="0"/>
              <a:t> </a:t>
            </a:r>
            <a:r>
              <a:rPr lang="en-GB" dirty="0" err="1" smtClean="0"/>
              <a:t>thể</a:t>
            </a:r>
            <a:r>
              <a:rPr lang="en-GB" dirty="0" smtClean="0"/>
              <a:t> </a:t>
            </a:r>
            <a:r>
              <a:rPr lang="en-GB" dirty="0" err="1" smtClean="0"/>
              <a:t>tạo</a:t>
            </a:r>
            <a:r>
              <a:rPr lang="en-GB" dirty="0" smtClean="0"/>
              <a:t> </a:t>
            </a:r>
            <a:r>
              <a:rPr lang="en-GB" dirty="0" err="1" smtClean="0"/>
              <a:t>mới</a:t>
            </a:r>
            <a:r>
              <a:rPr lang="en-GB" dirty="0" smtClean="0"/>
              <a:t> </a:t>
            </a:r>
            <a:r>
              <a:rPr lang="en-GB" dirty="0" err="1" smtClean="0"/>
              <a:t>các</a:t>
            </a:r>
            <a:r>
              <a:rPr lang="en-GB" dirty="0" smtClean="0"/>
              <a:t> </a:t>
            </a:r>
            <a:r>
              <a:rPr lang="en-GB" dirty="0" err="1" smtClean="0"/>
              <a:t>đối</a:t>
            </a:r>
            <a:r>
              <a:rPr lang="en-GB" dirty="0" smtClean="0"/>
              <a:t> </a:t>
            </a:r>
            <a:r>
              <a:rPr lang="en-GB" dirty="0" err="1" smtClean="0"/>
              <a:t>tượng</a:t>
            </a:r>
            <a:r>
              <a:rPr lang="en-GB" dirty="0" smtClean="0"/>
              <a:t>, </a:t>
            </a:r>
            <a:r>
              <a:rPr lang="en-GB" dirty="0" err="1" smtClean="0"/>
              <a:t>nhưng</a:t>
            </a:r>
            <a:r>
              <a:rPr lang="en-GB" dirty="0" smtClean="0"/>
              <a:t> </a:t>
            </a:r>
            <a:r>
              <a:rPr lang="en-GB" dirty="0" err="1" smtClean="0"/>
              <a:t>các</a:t>
            </a:r>
            <a:r>
              <a:rPr lang="en-GB" dirty="0" smtClean="0"/>
              <a:t> </a:t>
            </a:r>
            <a:r>
              <a:rPr lang="en-GB" dirty="0" err="1" smtClean="0"/>
              <a:t>đối</a:t>
            </a:r>
            <a:r>
              <a:rPr lang="en-GB" dirty="0" smtClean="0"/>
              <a:t> </a:t>
            </a:r>
            <a:r>
              <a:rPr lang="en-GB" dirty="0" err="1" smtClean="0"/>
              <a:t>tượng</a:t>
            </a:r>
            <a:r>
              <a:rPr lang="en-GB" dirty="0" smtClean="0"/>
              <a:t> </a:t>
            </a:r>
            <a:r>
              <a:rPr lang="en-GB" dirty="0" err="1" smtClean="0"/>
              <a:t>tồn</a:t>
            </a:r>
            <a:r>
              <a:rPr lang="en-GB" dirty="0" smtClean="0"/>
              <a:t> </a:t>
            </a:r>
            <a:r>
              <a:rPr lang="en-GB" dirty="0" err="1" smtClean="0"/>
              <a:t>tại</a:t>
            </a:r>
            <a:r>
              <a:rPr lang="en-GB" dirty="0" smtClean="0"/>
              <a:t> </a:t>
            </a:r>
            <a:r>
              <a:rPr lang="en-GB" dirty="0" err="1" smtClean="0"/>
              <a:t>đó</a:t>
            </a:r>
            <a:r>
              <a:rPr lang="en-GB" dirty="0" smtClean="0"/>
              <a:t> </a:t>
            </a:r>
            <a:r>
              <a:rPr lang="en-GB" dirty="0" err="1" smtClean="0"/>
              <a:t>sẽ</a:t>
            </a:r>
            <a:r>
              <a:rPr lang="en-GB" dirty="0" smtClean="0"/>
              <a:t> </a:t>
            </a:r>
            <a:r>
              <a:rPr lang="en-GB" dirty="0" err="1" smtClean="0"/>
              <a:t>không</a:t>
            </a:r>
            <a:r>
              <a:rPr lang="en-GB" dirty="0" smtClean="0"/>
              <a:t> </a:t>
            </a:r>
            <a:r>
              <a:rPr lang="en-GB" dirty="0" err="1" smtClean="0"/>
              <a:t>được</a:t>
            </a:r>
            <a:r>
              <a:rPr lang="en-GB" dirty="0" smtClean="0"/>
              <a:t> </a:t>
            </a:r>
            <a:r>
              <a:rPr lang="en-GB" dirty="0" err="1" smtClean="0"/>
              <a:t>cấp</a:t>
            </a:r>
            <a:r>
              <a:rPr lang="en-GB" dirty="0" smtClean="0"/>
              <a:t> </a:t>
            </a:r>
            <a:r>
              <a:rPr lang="en-GB" dirty="0" err="1" smtClean="0"/>
              <a:t>phát</a:t>
            </a:r>
            <a:r>
              <a:rPr lang="en-GB" dirty="0" smtClean="0"/>
              <a:t> them dung </a:t>
            </a:r>
            <a:r>
              <a:rPr lang="en-GB" dirty="0" err="1" smtClean="0"/>
              <a:t>lượng</a:t>
            </a:r>
            <a:r>
              <a:rPr lang="en-GB" dirty="0" smtClean="0"/>
              <a:t>. </a:t>
            </a:r>
            <a:r>
              <a:rPr lang="en-GB" dirty="0" err="1" smtClean="0"/>
              <a:t>Ví</a:t>
            </a:r>
            <a:r>
              <a:rPr lang="en-GB" dirty="0" smtClean="0"/>
              <a:t> </a:t>
            </a:r>
            <a:r>
              <a:rPr lang="en-GB" dirty="0" err="1" smtClean="0"/>
              <a:t>dụ</a:t>
            </a:r>
            <a:r>
              <a:rPr lang="en-GB" dirty="0" smtClean="0"/>
              <a:t>, </a:t>
            </a:r>
            <a:r>
              <a:rPr lang="en-GB" dirty="0" err="1" smtClean="0"/>
              <a:t>bạn</a:t>
            </a:r>
            <a:r>
              <a:rPr lang="en-GB" dirty="0" smtClean="0"/>
              <a:t> </a:t>
            </a:r>
            <a:r>
              <a:rPr lang="en-GB" dirty="0" err="1" smtClean="0"/>
              <a:t>không</a:t>
            </a:r>
            <a:r>
              <a:rPr lang="en-GB" dirty="0" smtClean="0"/>
              <a:t> </a:t>
            </a:r>
            <a:r>
              <a:rPr lang="en-GB" dirty="0" err="1" smtClean="0"/>
              <a:t>thể</a:t>
            </a:r>
            <a:r>
              <a:rPr lang="en-GB" dirty="0" smtClean="0"/>
              <a:t> </a:t>
            </a:r>
            <a:r>
              <a:rPr lang="en-GB" dirty="0" err="1" smtClean="0"/>
              <a:t>nhập</a:t>
            </a:r>
            <a:r>
              <a:rPr lang="en-GB" dirty="0" smtClean="0"/>
              <a:t> </a:t>
            </a:r>
            <a:r>
              <a:rPr lang="en-GB" dirty="0" err="1" smtClean="0"/>
              <a:t>dữ</a:t>
            </a:r>
            <a:r>
              <a:rPr lang="en-GB" dirty="0" smtClean="0"/>
              <a:t> </a:t>
            </a:r>
            <a:r>
              <a:rPr lang="en-GB" dirty="0" err="1" smtClean="0"/>
              <a:t>liệu</a:t>
            </a:r>
            <a:r>
              <a:rPr lang="en-GB" dirty="0" smtClean="0"/>
              <a:t> </a:t>
            </a:r>
            <a:r>
              <a:rPr lang="en-GB" dirty="0" err="1" smtClean="0"/>
              <a:t>vào</a:t>
            </a:r>
            <a:r>
              <a:rPr lang="en-GB" dirty="0" smtClean="0"/>
              <a:t> </a:t>
            </a:r>
            <a:r>
              <a:rPr lang="en-GB" dirty="0" err="1" smtClean="0"/>
              <a:t>các</a:t>
            </a:r>
            <a:r>
              <a:rPr lang="en-GB" dirty="0" smtClean="0"/>
              <a:t> </a:t>
            </a:r>
            <a:r>
              <a:rPr lang="en-GB" dirty="0" err="1" smtClean="0"/>
              <a:t>bảng</a:t>
            </a:r>
            <a:r>
              <a:rPr lang="en-GB" dirty="0" smtClean="0"/>
              <a:t> </a:t>
            </a:r>
            <a:r>
              <a:rPr lang="en-GB" dirty="0" err="1" smtClean="0"/>
              <a:t>của</a:t>
            </a:r>
            <a:r>
              <a:rPr lang="en-GB" dirty="0" smtClean="0"/>
              <a:t> </a:t>
            </a:r>
            <a:r>
              <a:rPr lang="en-GB" dirty="0" err="1" smtClean="0"/>
              <a:t>người</a:t>
            </a:r>
            <a:r>
              <a:rPr lang="en-GB" dirty="0" smtClean="0"/>
              <a:t> dung </a:t>
            </a:r>
            <a:r>
              <a:rPr lang="en-GB" dirty="0" err="1" smtClean="0"/>
              <a:t>đã</a:t>
            </a:r>
            <a:r>
              <a:rPr lang="en-GB" dirty="0" smtClean="0"/>
              <a:t> </a:t>
            </a:r>
            <a:r>
              <a:rPr lang="en-GB" dirty="0" err="1" smtClean="0"/>
              <a:t>tồn</a:t>
            </a:r>
            <a:r>
              <a:rPr lang="en-GB" dirty="0" smtClean="0"/>
              <a:t> </a:t>
            </a:r>
            <a:r>
              <a:rPr lang="en-GB" dirty="0" err="1" smtClean="0"/>
              <a:t>tại</a:t>
            </a:r>
            <a:r>
              <a:rPr lang="en-GB" dirty="0" smtClean="0"/>
              <a:t>. </a:t>
            </a:r>
            <a:r>
              <a:rPr lang="en-GB" dirty="0" err="1" smtClean="0"/>
              <a:t>Hành</a:t>
            </a:r>
            <a:r>
              <a:rPr lang="en-GB" dirty="0" smtClean="0"/>
              <a:t> </a:t>
            </a:r>
            <a:r>
              <a:rPr lang="en-GB" dirty="0" err="1" smtClean="0"/>
              <a:t>động</a:t>
            </a:r>
            <a:r>
              <a:rPr lang="en-GB" dirty="0" smtClean="0"/>
              <a:t> </a:t>
            </a:r>
            <a:r>
              <a:rPr lang="en-GB" dirty="0" err="1" smtClean="0"/>
              <a:t>này</a:t>
            </a:r>
            <a:r>
              <a:rPr lang="en-GB" dirty="0" smtClean="0"/>
              <a:t> </a:t>
            </a:r>
            <a:r>
              <a:rPr lang="en-GB" dirty="0" err="1" smtClean="0"/>
              <a:t>sẽ</a:t>
            </a:r>
            <a:r>
              <a:rPr lang="en-GB" dirty="0" smtClean="0"/>
              <a:t> </a:t>
            </a:r>
            <a:r>
              <a:rPr lang="en-GB" dirty="0" err="1" smtClean="0"/>
              <a:t>gây</a:t>
            </a:r>
            <a:r>
              <a:rPr lang="en-GB" dirty="0" smtClean="0"/>
              <a:t> </a:t>
            </a:r>
            <a:r>
              <a:rPr lang="en-GB" dirty="0" err="1" smtClean="0"/>
              <a:t>ra</a:t>
            </a:r>
            <a:r>
              <a:rPr lang="en-GB" dirty="0" smtClean="0"/>
              <a:t> </a:t>
            </a:r>
            <a:r>
              <a:rPr lang="en-GB" dirty="0" err="1" smtClean="0"/>
              <a:t>lỗi</a:t>
            </a:r>
            <a:r>
              <a:rPr lang="en-GB" dirty="0" smtClean="0"/>
              <a:t> </a:t>
            </a:r>
            <a:r>
              <a:rPr lang="en-US" dirty="0"/>
              <a:t>ORA-1536 space quota exceeded for tables</a:t>
            </a:r>
            <a:endParaRPr lang="en-GB" dirty="0" smtClean="0"/>
          </a:p>
          <a:p>
            <a:pPr marL="0" indent="0">
              <a:buNone/>
            </a:pPr>
            <a:r>
              <a:rPr lang="fr-FR" dirty="0"/>
              <a:t/>
            </a:r>
            <a:br>
              <a:rPr lang="fr-FR" dirty="0"/>
            </a:br>
            <a:r>
              <a:rPr lang="en-US" dirty="0"/>
              <a:t/>
            </a:r>
            <a:br>
              <a:rPr lang="en-US" dirty="0"/>
            </a:br>
            <a:endParaRPr lang="en-GB" dirty="0" smtClean="0"/>
          </a:p>
        </p:txBody>
      </p:sp>
    </p:spTree>
    <p:extLst>
      <p:ext uri="{BB962C8B-B14F-4D97-AF65-F5344CB8AC3E}">
        <p14:creationId xmlns:p14="http://schemas.microsoft.com/office/powerpoint/2010/main" val="40871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smtClean="0"/>
              <a:t>Using </a:t>
            </a:r>
            <a:r>
              <a:rPr lang="en-US" dirty="0"/>
              <a:t>Stored Procedures to Encapsulate Business </a:t>
            </a:r>
            <a:r>
              <a:rPr lang="en-US" dirty="0" smtClean="0"/>
              <a:t>Logic</a:t>
            </a:r>
          </a:p>
          <a:p>
            <a:pPr marL="0" indent="0">
              <a:buNone/>
            </a:pPr>
            <a:r>
              <a:rPr lang="en-US" dirty="0" err="1"/>
              <a:t>Các</a:t>
            </a:r>
            <a:r>
              <a:rPr lang="en-US" dirty="0"/>
              <a:t> </a:t>
            </a:r>
            <a:r>
              <a:rPr lang="en-US" dirty="0" err="1"/>
              <a:t>thủ</a:t>
            </a:r>
            <a:r>
              <a:rPr lang="en-US" dirty="0"/>
              <a:t> </a:t>
            </a:r>
            <a:r>
              <a:rPr lang="en-US" dirty="0" err="1"/>
              <a:t>tục</a:t>
            </a:r>
            <a:r>
              <a:rPr lang="en-US" dirty="0"/>
              <a:t> </a:t>
            </a:r>
            <a:r>
              <a:rPr lang="en-US" dirty="0" err="1"/>
              <a:t>được</a:t>
            </a:r>
            <a:r>
              <a:rPr lang="en-US" dirty="0"/>
              <a:t> </a:t>
            </a:r>
            <a:r>
              <a:rPr lang="en-US" dirty="0" err="1"/>
              <a:t>lưu</a:t>
            </a:r>
            <a:r>
              <a:rPr lang="en-US" dirty="0"/>
              <a:t> </a:t>
            </a:r>
            <a:r>
              <a:rPr lang="en-US" dirty="0" err="1"/>
              <a:t>trữ</a:t>
            </a:r>
            <a:r>
              <a:rPr lang="en-US" dirty="0"/>
              <a:t> </a:t>
            </a:r>
            <a:r>
              <a:rPr lang="en-US" dirty="0" err="1"/>
              <a:t>đóng</a:t>
            </a:r>
            <a:r>
              <a:rPr lang="en-US" dirty="0"/>
              <a:t> </a:t>
            </a:r>
            <a:r>
              <a:rPr lang="en-US" dirty="0" err="1"/>
              <a:t>gói</a:t>
            </a:r>
            <a:r>
              <a:rPr lang="en-US" dirty="0"/>
              <a:t> </a:t>
            </a:r>
            <a:r>
              <a:rPr lang="en-US" dirty="0" err="1"/>
              <a:t>việc</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với</a:t>
            </a:r>
            <a:r>
              <a:rPr lang="en-US" dirty="0"/>
              <a:t> logic </a:t>
            </a:r>
            <a:r>
              <a:rPr lang="en-US" dirty="0" err="1"/>
              <a:t>nghiệp</a:t>
            </a:r>
            <a:r>
              <a:rPr lang="en-US" dirty="0"/>
              <a:t> </a:t>
            </a:r>
            <a:r>
              <a:rPr lang="en-US" dirty="0" err="1"/>
              <a:t>vụ</a:t>
            </a:r>
            <a:r>
              <a:rPr lang="en-US" dirty="0"/>
              <a:t> </a:t>
            </a:r>
            <a:r>
              <a:rPr lang="en-US" dirty="0" err="1"/>
              <a:t>để</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chỉ</a:t>
            </a:r>
            <a:r>
              <a:rPr lang="en-US" dirty="0"/>
              <a:t> </a:t>
            </a:r>
            <a:r>
              <a:rPr lang="en-US" dirty="0" err="1"/>
              <a:t>được</a:t>
            </a:r>
            <a:r>
              <a:rPr lang="en-US" dirty="0"/>
              <a:t> </a:t>
            </a:r>
            <a:r>
              <a:rPr lang="en-US" dirty="0" err="1"/>
              <a:t>thực</a:t>
            </a:r>
            <a:r>
              <a:rPr lang="en-US" dirty="0"/>
              <a:t> </a:t>
            </a:r>
            <a:r>
              <a:rPr lang="en-US" dirty="0" err="1"/>
              <a:t>hiện</a:t>
            </a:r>
            <a:r>
              <a:rPr lang="en-US" dirty="0"/>
              <a:t> </a:t>
            </a:r>
            <a:r>
              <a:rPr lang="en-US" dirty="0" err="1"/>
              <a:t>trong</a:t>
            </a:r>
            <a:r>
              <a:rPr lang="en-US" dirty="0"/>
              <a:t> </a:t>
            </a:r>
            <a:r>
              <a:rPr lang="en-US" dirty="0" err="1"/>
              <a:t>ngữ</a:t>
            </a:r>
            <a:r>
              <a:rPr lang="en-US" dirty="0"/>
              <a:t> </a:t>
            </a:r>
            <a:r>
              <a:rPr lang="en-US" dirty="0" err="1"/>
              <a:t>cảnh</a:t>
            </a:r>
            <a:r>
              <a:rPr lang="en-US" dirty="0"/>
              <a:t> </a:t>
            </a:r>
            <a:r>
              <a:rPr lang="en-US" dirty="0" err="1"/>
              <a:t>của</a:t>
            </a:r>
            <a:r>
              <a:rPr lang="en-US" dirty="0"/>
              <a:t> </a:t>
            </a:r>
            <a:r>
              <a:rPr lang="en-US" dirty="0" err="1"/>
              <a:t>một</a:t>
            </a:r>
            <a:r>
              <a:rPr lang="en-US" dirty="0"/>
              <a:t> </a:t>
            </a:r>
            <a:r>
              <a:rPr lang="en-US" dirty="0" err="1"/>
              <a:t>giao</a:t>
            </a:r>
            <a:r>
              <a:rPr lang="en-US" dirty="0"/>
              <a:t> </a:t>
            </a:r>
            <a:r>
              <a:rPr lang="en-US" dirty="0" err="1"/>
              <a:t>dịch</a:t>
            </a:r>
            <a:r>
              <a:rPr lang="en-US" dirty="0"/>
              <a:t> </a:t>
            </a:r>
            <a:r>
              <a:rPr lang="en-US" dirty="0" err="1"/>
              <a:t>nghiệp</a:t>
            </a:r>
            <a:r>
              <a:rPr lang="en-US" dirty="0"/>
              <a:t> </a:t>
            </a:r>
            <a:r>
              <a:rPr lang="en-US" dirty="0" err="1"/>
              <a:t>vụ</a:t>
            </a:r>
            <a:r>
              <a:rPr lang="en-US" dirty="0"/>
              <a:t> </a:t>
            </a:r>
            <a:r>
              <a:rPr lang="en-US" dirty="0" err="1"/>
              <a:t>được</a:t>
            </a:r>
            <a:r>
              <a:rPr lang="en-US" dirty="0"/>
              <a:t> </a:t>
            </a:r>
            <a:r>
              <a:rPr lang="en-US" dirty="0" err="1"/>
              <a:t>hình</a:t>
            </a:r>
            <a:r>
              <a:rPr lang="en-US" dirty="0"/>
              <a:t> </a:t>
            </a:r>
            <a:r>
              <a:rPr lang="en-US" dirty="0" err="1"/>
              <a:t>thành</a:t>
            </a:r>
            <a:r>
              <a:rPr lang="en-US" dirty="0"/>
              <a:t> </a:t>
            </a:r>
            <a:r>
              <a:rPr lang="en-US" dirty="0" err="1"/>
              <a:t>tốt</a:t>
            </a:r>
            <a:r>
              <a:rPr lang="en-US" dirty="0"/>
              <a:t>. </a:t>
            </a:r>
            <a:r>
              <a:rPr lang="en-US" dirty="0" err="1"/>
              <a:t>Ví</a:t>
            </a:r>
            <a:r>
              <a:rPr lang="en-US" dirty="0"/>
              <a:t> </a:t>
            </a:r>
            <a:r>
              <a:rPr lang="en-US" dirty="0" err="1"/>
              <a:t>dụ</a:t>
            </a:r>
            <a:r>
              <a:rPr lang="en-US" dirty="0"/>
              <a:t>, </a:t>
            </a:r>
            <a:r>
              <a:rPr lang="en-US" dirty="0" err="1"/>
              <a:t>một</a:t>
            </a:r>
            <a:r>
              <a:rPr lang="en-US" dirty="0"/>
              <a:t> </a:t>
            </a:r>
            <a:r>
              <a:rPr lang="en-US" dirty="0" err="1"/>
              <a:t>nhà</a:t>
            </a:r>
            <a:r>
              <a:rPr lang="en-US" dirty="0"/>
              <a:t> </a:t>
            </a:r>
            <a:r>
              <a:rPr lang="en-US" dirty="0" err="1"/>
              <a:t>phát</a:t>
            </a:r>
            <a:r>
              <a:rPr lang="en-US" dirty="0"/>
              <a:t> </a:t>
            </a:r>
            <a:r>
              <a:rPr lang="en-US" dirty="0" err="1"/>
              <a:t>triển</a:t>
            </a:r>
            <a:r>
              <a:rPr lang="en-US" dirty="0"/>
              <a:t> </a:t>
            </a:r>
            <a:r>
              <a:rPr lang="en-US" dirty="0" err="1"/>
              <a:t>ứng</a:t>
            </a:r>
            <a:r>
              <a:rPr lang="en-US" dirty="0"/>
              <a:t> </a:t>
            </a:r>
            <a:r>
              <a:rPr lang="en-US" dirty="0" err="1"/>
              <a:t>dụng</a:t>
            </a:r>
            <a:r>
              <a:rPr lang="en-US" dirty="0"/>
              <a:t> </a:t>
            </a:r>
            <a:r>
              <a:rPr lang="en-US" dirty="0" err="1"/>
              <a:t>có</a:t>
            </a:r>
            <a:r>
              <a:rPr lang="en-US" dirty="0"/>
              <a:t> </a:t>
            </a:r>
            <a:r>
              <a:rPr lang="en-US" dirty="0" err="1"/>
              <a:t>thể</a:t>
            </a:r>
            <a:r>
              <a:rPr lang="en-US" dirty="0"/>
              <a:t> </a:t>
            </a:r>
            <a:r>
              <a:rPr lang="en-US" dirty="0" err="1"/>
              <a:t>tạo</a:t>
            </a:r>
            <a:r>
              <a:rPr lang="en-US" dirty="0"/>
              <a:t> </a:t>
            </a:r>
            <a:r>
              <a:rPr lang="en-US" dirty="0" err="1"/>
              <a:t>một</a:t>
            </a:r>
            <a:r>
              <a:rPr lang="en-US" dirty="0"/>
              <a:t> </a:t>
            </a:r>
            <a:r>
              <a:rPr lang="en-US" dirty="0" err="1"/>
              <a:t>thủ</a:t>
            </a:r>
            <a:r>
              <a:rPr lang="en-US" dirty="0"/>
              <a:t> </a:t>
            </a:r>
            <a:r>
              <a:rPr lang="en-US" dirty="0" err="1"/>
              <a:t>tục</a:t>
            </a:r>
            <a:r>
              <a:rPr lang="en-US" dirty="0"/>
              <a:t> </a:t>
            </a:r>
            <a:r>
              <a:rPr lang="en-US" dirty="0" err="1"/>
              <a:t>để</a:t>
            </a:r>
            <a:r>
              <a:rPr lang="en-US" dirty="0"/>
              <a:t> </a:t>
            </a:r>
            <a:r>
              <a:rPr lang="en-US" dirty="0" err="1"/>
              <a:t>cập</a:t>
            </a:r>
            <a:r>
              <a:rPr lang="en-US" dirty="0"/>
              <a:t> </a:t>
            </a:r>
            <a:r>
              <a:rPr lang="en-US" dirty="0" err="1"/>
              <a:t>nhật</a:t>
            </a:r>
            <a:r>
              <a:rPr lang="en-US" dirty="0"/>
              <a:t> </a:t>
            </a:r>
            <a:r>
              <a:rPr lang="en-US" dirty="0" err="1"/>
              <a:t>tên</a:t>
            </a:r>
            <a:r>
              <a:rPr lang="en-US" dirty="0"/>
              <a:t> </a:t>
            </a:r>
            <a:r>
              <a:rPr lang="en-US" dirty="0" err="1"/>
              <a:t>và</a:t>
            </a:r>
            <a:r>
              <a:rPr lang="en-US" dirty="0"/>
              <a:t> </a:t>
            </a:r>
            <a:r>
              <a:rPr lang="en-US" dirty="0" err="1"/>
              <a:t>địa</a:t>
            </a:r>
            <a:r>
              <a:rPr lang="en-US" dirty="0"/>
              <a:t> </a:t>
            </a:r>
            <a:r>
              <a:rPr lang="en-US" dirty="0" err="1"/>
              <a:t>chỉ</a:t>
            </a:r>
            <a:r>
              <a:rPr lang="en-US" dirty="0"/>
              <a:t> </a:t>
            </a:r>
            <a:r>
              <a:rPr lang="en-US" dirty="0" err="1"/>
              <a:t>của</a:t>
            </a:r>
            <a:r>
              <a:rPr lang="en-US" dirty="0"/>
              <a:t> </a:t>
            </a:r>
            <a:r>
              <a:rPr lang="en-US" dirty="0" err="1"/>
              <a:t>nhân</a:t>
            </a:r>
            <a:r>
              <a:rPr lang="en-US" dirty="0"/>
              <a:t> </a:t>
            </a:r>
            <a:r>
              <a:rPr lang="en-US" dirty="0" err="1"/>
              <a:t>viên</a:t>
            </a:r>
            <a:r>
              <a:rPr lang="en-US" dirty="0"/>
              <a:t> </a:t>
            </a:r>
            <a:r>
              <a:rPr lang="en-US" dirty="0" err="1"/>
              <a:t>trong</a:t>
            </a:r>
            <a:r>
              <a:rPr lang="en-US" dirty="0"/>
              <a:t> </a:t>
            </a:r>
            <a:r>
              <a:rPr lang="en-US" dirty="0" err="1"/>
              <a:t>bảng</a:t>
            </a:r>
            <a:r>
              <a:rPr lang="en-US" dirty="0"/>
              <a:t> </a:t>
            </a:r>
            <a:r>
              <a:rPr lang="en-US" dirty="0" err="1"/>
              <a:t>nhân</a:t>
            </a:r>
            <a:r>
              <a:rPr lang="en-US" dirty="0"/>
              <a:t> </a:t>
            </a:r>
            <a:r>
              <a:rPr lang="en-US" dirty="0" err="1"/>
              <a:t>viên</a:t>
            </a:r>
            <a:r>
              <a:rPr lang="en-US" dirty="0"/>
              <a:t>, </a:t>
            </a:r>
            <a:r>
              <a:rPr lang="en-US" dirty="0" err="1"/>
              <a:t>điều</a:t>
            </a:r>
            <a:r>
              <a:rPr lang="en-US" dirty="0"/>
              <a:t> </a:t>
            </a:r>
            <a:r>
              <a:rPr lang="en-US" dirty="0" err="1"/>
              <a:t>này</a:t>
            </a:r>
            <a:r>
              <a:rPr lang="en-US" dirty="0"/>
              <a:t> </a:t>
            </a:r>
            <a:r>
              <a:rPr lang="en-US" dirty="0" err="1"/>
              <a:t>thực</a:t>
            </a:r>
            <a:r>
              <a:rPr lang="en-US" dirty="0"/>
              <a:t> </a:t>
            </a:r>
            <a:r>
              <a:rPr lang="en-US" dirty="0" err="1"/>
              <a:t>thi</a:t>
            </a:r>
            <a:r>
              <a:rPr lang="en-US" dirty="0"/>
              <a:t> </a:t>
            </a:r>
            <a:r>
              <a:rPr lang="en-US" dirty="0" err="1"/>
              <a:t>rằng</a:t>
            </a:r>
            <a:r>
              <a:rPr lang="en-US" dirty="0"/>
              <a:t> </a:t>
            </a:r>
            <a:r>
              <a:rPr lang="en-US" dirty="0" err="1"/>
              <a:t>dữ</a:t>
            </a:r>
            <a:r>
              <a:rPr lang="en-US" dirty="0"/>
              <a:t> </a:t>
            </a:r>
            <a:r>
              <a:rPr lang="en-US" dirty="0" err="1"/>
              <a:t>liệu</a:t>
            </a:r>
            <a:r>
              <a:rPr lang="en-US" dirty="0"/>
              <a:t> </a:t>
            </a:r>
            <a:r>
              <a:rPr lang="en-US" dirty="0" err="1"/>
              <a:t>chỉ</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cập</a:t>
            </a:r>
            <a:r>
              <a:rPr lang="en-US" dirty="0"/>
              <a:t> </a:t>
            </a:r>
            <a:r>
              <a:rPr lang="en-US" dirty="0" err="1"/>
              <a:t>nhật</a:t>
            </a:r>
            <a:r>
              <a:rPr lang="en-US" dirty="0"/>
              <a:t> </a:t>
            </a:r>
            <a:r>
              <a:rPr lang="en-US" dirty="0" err="1"/>
              <a:t>trong</a:t>
            </a:r>
            <a:r>
              <a:rPr lang="en-US" dirty="0"/>
              <a:t> </a:t>
            </a:r>
            <a:r>
              <a:rPr lang="en-US" dirty="0" err="1"/>
              <a:t>giờ</a:t>
            </a:r>
            <a:r>
              <a:rPr lang="en-US" dirty="0"/>
              <a:t> </a:t>
            </a:r>
            <a:r>
              <a:rPr lang="en-US" dirty="0" err="1"/>
              <a:t>làm</a:t>
            </a:r>
            <a:r>
              <a:rPr lang="en-US" dirty="0"/>
              <a:t> </a:t>
            </a:r>
            <a:r>
              <a:rPr lang="en-US" dirty="0" err="1"/>
              <a:t>việc</a:t>
            </a:r>
            <a:r>
              <a:rPr lang="en-US" dirty="0"/>
              <a:t> </a:t>
            </a:r>
            <a:r>
              <a:rPr lang="en-US" dirty="0" err="1"/>
              <a:t>bình</a:t>
            </a:r>
            <a:r>
              <a:rPr lang="en-US" dirty="0"/>
              <a:t> </a:t>
            </a:r>
            <a:r>
              <a:rPr lang="en-US" dirty="0" err="1"/>
              <a:t>thường</a:t>
            </a:r>
            <a:r>
              <a:rPr lang="en-US" dirty="0"/>
              <a:t>. </a:t>
            </a:r>
            <a:r>
              <a:rPr lang="en-US" dirty="0" err="1"/>
              <a:t>Ngoài</a:t>
            </a:r>
            <a:r>
              <a:rPr lang="en-US" dirty="0"/>
              <a:t> </a:t>
            </a:r>
            <a:r>
              <a:rPr lang="en-US" dirty="0" err="1"/>
              <a:t>ra</a:t>
            </a:r>
            <a:r>
              <a:rPr lang="en-US" dirty="0"/>
              <a:t>, </a:t>
            </a:r>
            <a:r>
              <a:rPr lang="en-US" dirty="0" err="1"/>
              <a:t>thay</a:t>
            </a:r>
            <a:r>
              <a:rPr lang="en-US" dirty="0"/>
              <a:t> </a:t>
            </a:r>
            <a:r>
              <a:rPr lang="en-US" dirty="0" err="1"/>
              <a:t>vì</a:t>
            </a:r>
            <a:r>
              <a:rPr lang="en-US" dirty="0"/>
              <a:t> </a:t>
            </a:r>
            <a:r>
              <a:rPr lang="en-US" dirty="0" err="1"/>
              <a:t>cấp</a:t>
            </a:r>
            <a:r>
              <a:rPr lang="en-US" dirty="0"/>
              <a:t> </a:t>
            </a:r>
            <a:r>
              <a:rPr lang="en-US" dirty="0" err="1"/>
              <a:t>một</a:t>
            </a:r>
            <a:r>
              <a:rPr lang="en-US" dirty="0"/>
              <a:t> </a:t>
            </a:r>
            <a:r>
              <a:rPr lang="en-US" dirty="0" err="1"/>
              <a:t>nhân</a:t>
            </a:r>
            <a:r>
              <a:rPr lang="en-US" dirty="0"/>
              <a:t> </a:t>
            </a:r>
            <a:r>
              <a:rPr lang="en-US" dirty="0" err="1"/>
              <a:t>viên</a:t>
            </a:r>
            <a:r>
              <a:rPr lang="en-US" dirty="0"/>
              <a:t> </a:t>
            </a:r>
            <a:r>
              <a:rPr lang="en-US" dirty="0" err="1"/>
              <a:t>nhân</a:t>
            </a:r>
            <a:r>
              <a:rPr lang="en-US" dirty="0"/>
              <a:t> </a:t>
            </a:r>
            <a:r>
              <a:rPr lang="en-US" dirty="0" err="1"/>
              <a:t>sự</a:t>
            </a:r>
            <a:r>
              <a:rPr lang="en-US" dirty="0"/>
              <a:t> </a:t>
            </a:r>
            <a:r>
              <a:rPr lang="en-US" dirty="0" err="1"/>
              <a:t>đặc</a:t>
            </a:r>
            <a:r>
              <a:rPr lang="en-US" dirty="0"/>
              <a:t> </a:t>
            </a:r>
            <a:r>
              <a:rPr lang="en-US" dirty="0" err="1"/>
              <a:t>quyền</a:t>
            </a:r>
            <a:r>
              <a:rPr lang="en-US" dirty="0"/>
              <a:t> UPDATE </a:t>
            </a:r>
            <a:r>
              <a:rPr lang="en-US" dirty="0" err="1"/>
              <a:t>trên</a:t>
            </a:r>
            <a:r>
              <a:rPr lang="en-US" dirty="0"/>
              <a:t> </a:t>
            </a:r>
            <a:r>
              <a:rPr lang="en-US" dirty="0" err="1"/>
              <a:t>bảng</a:t>
            </a:r>
            <a:r>
              <a:rPr lang="en-US" dirty="0"/>
              <a:t> </a:t>
            </a:r>
            <a:r>
              <a:rPr lang="en-US" dirty="0" err="1"/>
              <a:t>nhân</a:t>
            </a:r>
            <a:r>
              <a:rPr lang="en-US" dirty="0"/>
              <a:t> </a:t>
            </a:r>
            <a:r>
              <a:rPr lang="en-US" dirty="0" err="1"/>
              <a:t>viên</a:t>
            </a:r>
            <a:r>
              <a:rPr lang="en-US" dirty="0"/>
              <a:t>, </a:t>
            </a:r>
            <a:r>
              <a:rPr lang="en-US" dirty="0" err="1"/>
              <a:t>một</a:t>
            </a:r>
            <a:r>
              <a:rPr lang="en-US" dirty="0"/>
              <a:t> </a:t>
            </a:r>
            <a:r>
              <a:rPr lang="en-US" dirty="0" err="1"/>
              <a:t>quản</a:t>
            </a:r>
            <a:r>
              <a:rPr lang="en-US" dirty="0"/>
              <a:t> </a:t>
            </a:r>
            <a:r>
              <a:rPr lang="en-US" dirty="0" err="1"/>
              <a:t>trị</a:t>
            </a:r>
            <a:r>
              <a:rPr lang="en-US" dirty="0"/>
              <a:t> </a:t>
            </a:r>
            <a:r>
              <a:rPr lang="en-US" dirty="0" err="1"/>
              <a:t>viên</a:t>
            </a:r>
            <a:r>
              <a:rPr lang="en-US" dirty="0"/>
              <a:t> </a:t>
            </a:r>
            <a:r>
              <a:rPr lang="en-US" dirty="0" err="1"/>
              <a:t>bảo</a:t>
            </a:r>
            <a:r>
              <a:rPr lang="en-US" dirty="0"/>
              <a:t> </a:t>
            </a:r>
            <a:r>
              <a:rPr lang="en-US" dirty="0" err="1"/>
              <a:t>mật</a:t>
            </a:r>
            <a:r>
              <a:rPr lang="en-US" dirty="0"/>
              <a:t> </a:t>
            </a:r>
            <a:r>
              <a:rPr lang="en-US" dirty="0" err="1"/>
              <a:t>có</a:t>
            </a:r>
            <a:r>
              <a:rPr lang="en-US" dirty="0"/>
              <a:t> </a:t>
            </a:r>
            <a:r>
              <a:rPr lang="en-US" dirty="0" err="1"/>
              <a:t>thể</a:t>
            </a:r>
            <a:r>
              <a:rPr lang="en-US" dirty="0"/>
              <a:t> </a:t>
            </a:r>
            <a:r>
              <a:rPr lang="en-US" dirty="0" err="1"/>
              <a:t>cấp</a:t>
            </a:r>
            <a:r>
              <a:rPr lang="en-US" dirty="0"/>
              <a:t> </a:t>
            </a:r>
            <a:r>
              <a:rPr lang="en-US" dirty="0" err="1"/>
              <a:t>đặc</a:t>
            </a:r>
            <a:r>
              <a:rPr lang="en-US" dirty="0"/>
              <a:t> </a:t>
            </a:r>
            <a:r>
              <a:rPr lang="en-US" dirty="0" err="1"/>
              <a:t>quyền</a:t>
            </a:r>
            <a:r>
              <a:rPr lang="en-US" dirty="0"/>
              <a:t> </a:t>
            </a:r>
            <a:r>
              <a:rPr lang="en-US" dirty="0" err="1"/>
              <a:t>chỉ</a:t>
            </a:r>
            <a:r>
              <a:rPr lang="en-US" dirty="0"/>
              <a:t> </a:t>
            </a:r>
            <a:r>
              <a:rPr lang="en-US" dirty="0" err="1"/>
              <a:t>cho</a:t>
            </a:r>
            <a:r>
              <a:rPr lang="en-US" dirty="0"/>
              <a:t> </a:t>
            </a:r>
            <a:r>
              <a:rPr lang="en-US" dirty="0" err="1"/>
              <a:t>thủ</a:t>
            </a:r>
            <a:r>
              <a:rPr lang="en-US" dirty="0"/>
              <a:t> </a:t>
            </a:r>
            <a:r>
              <a:rPr lang="en-US" dirty="0" err="1"/>
              <a:t>tục</a:t>
            </a:r>
            <a:r>
              <a:rPr lang="en-US" dirty="0"/>
              <a:t> </a:t>
            </a:r>
            <a:r>
              <a:rPr lang="en-US" dirty="0" err="1"/>
              <a:t>đó</a:t>
            </a:r>
            <a:r>
              <a:rPr lang="en-US" dirty="0"/>
              <a:t>. </a:t>
            </a:r>
            <a:r>
              <a:rPr lang="en-US" dirty="0" err="1"/>
              <a:t>Sau</a:t>
            </a:r>
            <a:r>
              <a:rPr lang="en-US" dirty="0"/>
              <a:t> </a:t>
            </a:r>
            <a:r>
              <a:rPr lang="en-US" dirty="0" err="1"/>
              <a:t>đó</a:t>
            </a:r>
            <a:r>
              <a:rPr lang="en-US" dirty="0"/>
              <a:t>, </a:t>
            </a:r>
            <a:r>
              <a:rPr lang="en-US" dirty="0" err="1"/>
              <a:t>nhân</a:t>
            </a:r>
            <a:r>
              <a:rPr lang="en-US" dirty="0"/>
              <a:t> </a:t>
            </a:r>
            <a:r>
              <a:rPr lang="en-US" dirty="0" err="1"/>
              <a:t>viên</a:t>
            </a:r>
            <a:r>
              <a:rPr lang="en-US" dirty="0"/>
              <a:t> </a:t>
            </a:r>
            <a:r>
              <a:rPr lang="en-US" dirty="0" err="1"/>
              <a:t>nhân</a:t>
            </a:r>
            <a:r>
              <a:rPr lang="en-US" dirty="0"/>
              <a:t> </a:t>
            </a:r>
            <a:r>
              <a:rPr lang="en-US" dirty="0" err="1"/>
              <a:t>sự</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đặc</a:t>
            </a:r>
            <a:r>
              <a:rPr lang="en-US" dirty="0"/>
              <a:t> </a:t>
            </a:r>
            <a:r>
              <a:rPr lang="en-US" dirty="0" err="1"/>
              <a:t>quyền</a:t>
            </a:r>
            <a:r>
              <a:rPr lang="en-US" dirty="0"/>
              <a:t> </a:t>
            </a:r>
            <a:r>
              <a:rPr lang="en-US" dirty="0" err="1"/>
              <a:t>chỉ</a:t>
            </a:r>
            <a:r>
              <a:rPr lang="en-US" dirty="0"/>
              <a:t> </a:t>
            </a:r>
            <a:r>
              <a:rPr lang="en-US" dirty="0" err="1"/>
              <a:t>trong</a:t>
            </a:r>
            <a:r>
              <a:rPr lang="en-US" dirty="0"/>
              <a:t> </a:t>
            </a:r>
            <a:r>
              <a:rPr lang="en-US" dirty="0" err="1"/>
              <a:t>bối</a:t>
            </a:r>
            <a:r>
              <a:rPr lang="en-US" dirty="0"/>
              <a:t> </a:t>
            </a:r>
            <a:r>
              <a:rPr lang="en-US" dirty="0" err="1"/>
              <a:t>cảnh</a:t>
            </a:r>
            <a:r>
              <a:rPr lang="en-US" dirty="0"/>
              <a:t> </a:t>
            </a:r>
            <a:r>
              <a:rPr lang="en-US" dirty="0" err="1"/>
              <a:t>của</a:t>
            </a:r>
            <a:r>
              <a:rPr lang="en-US" dirty="0"/>
              <a:t> </a:t>
            </a:r>
            <a:r>
              <a:rPr lang="en-US" dirty="0" err="1"/>
              <a:t>các</a:t>
            </a:r>
            <a:r>
              <a:rPr lang="en-US" dirty="0"/>
              <a:t> </a:t>
            </a:r>
            <a:r>
              <a:rPr lang="en-US" dirty="0" err="1"/>
              <a:t>thủ</a:t>
            </a:r>
            <a:r>
              <a:rPr lang="en-US" dirty="0"/>
              <a:t> </a:t>
            </a:r>
            <a:r>
              <a:rPr lang="en-US" dirty="0" err="1"/>
              <a:t>tục</a:t>
            </a:r>
            <a:r>
              <a:rPr lang="en-US" dirty="0"/>
              <a:t> </a:t>
            </a:r>
            <a:r>
              <a:rPr lang="en-US" dirty="0" err="1"/>
              <a:t>và</a:t>
            </a:r>
            <a:r>
              <a:rPr lang="en-US" dirty="0"/>
              <a:t> </a:t>
            </a:r>
            <a:r>
              <a:rPr lang="en-US" dirty="0" err="1"/>
              <a:t>không</a:t>
            </a:r>
            <a:r>
              <a:rPr lang="en-US" dirty="0"/>
              <a:t> </a:t>
            </a:r>
            <a:r>
              <a:rPr lang="en-US" dirty="0" err="1"/>
              <a:t>thể</a:t>
            </a:r>
            <a:r>
              <a:rPr lang="en-US" dirty="0"/>
              <a:t> </a:t>
            </a:r>
            <a:r>
              <a:rPr lang="en-US" dirty="0" err="1"/>
              <a:t>cập</a:t>
            </a:r>
            <a:r>
              <a:rPr lang="en-US" dirty="0"/>
              <a:t> </a:t>
            </a:r>
            <a:r>
              <a:rPr lang="en-US" dirty="0" err="1"/>
              <a:t>nhật</a:t>
            </a:r>
            <a:r>
              <a:rPr lang="en-US" dirty="0"/>
              <a:t> </a:t>
            </a:r>
            <a:r>
              <a:rPr lang="en-US" dirty="0" err="1"/>
              <a:t>trực</a:t>
            </a:r>
            <a:r>
              <a:rPr lang="en-US" dirty="0"/>
              <a:t> </a:t>
            </a:r>
            <a:r>
              <a:rPr lang="en-US" dirty="0" err="1"/>
              <a:t>tiếp</a:t>
            </a:r>
            <a:r>
              <a:rPr lang="en-US" dirty="0"/>
              <a:t> </a:t>
            </a:r>
            <a:r>
              <a:rPr lang="en-US" dirty="0" err="1"/>
              <a:t>bảng</a:t>
            </a:r>
            <a:r>
              <a:rPr lang="en-US" dirty="0"/>
              <a:t> </a:t>
            </a:r>
            <a:r>
              <a:rPr lang="en-US" dirty="0" err="1"/>
              <a:t>nhân</a:t>
            </a:r>
            <a:r>
              <a:rPr lang="en-US" dirty="0"/>
              <a:t> </a:t>
            </a:r>
            <a:r>
              <a:rPr lang="en-US" dirty="0" err="1"/>
              <a:t>viên</a:t>
            </a:r>
            <a:r>
              <a:rPr lang="en-US" dirty="0"/>
              <a:t>.</a:t>
            </a:r>
          </a:p>
          <a:p>
            <a:pPr marL="0" indent="0">
              <a:buNone/>
            </a:pPr>
            <a:endParaRPr lang="en-US" dirty="0" smtClean="0"/>
          </a:p>
        </p:txBody>
      </p:sp>
    </p:spTree>
    <p:extLst>
      <p:ext uri="{BB962C8B-B14F-4D97-AF65-F5344CB8AC3E}">
        <p14:creationId xmlns:p14="http://schemas.microsoft.com/office/powerpoint/2010/main" val="104755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77500" lnSpcReduction="20000"/>
          </a:bodyPr>
          <a:lstStyle/>
          <a:p>
            <a:pPr>
              <a:lnSpc>
                <a:spcPct val="120000"/>
              </a:lnSpc>
            </a:pPr>
            <a:r>
              <a:rPr lang="en-US" dirty="0" smtClean="0"/>
              <a:t>Securing </a:t>
            </a:r>
            <a:r>
              <a:rPr lang="en-US" dirty="0"/>
              <a:t>Role Privileges by Using Secure Application </a:t>
            </a:r>
            <a:r>
              <a:rPr lang="en-US" dirty="0" smtClean="0"/>
              <a:t>Roles</a:t>
            </a:r>
          </a:p>
          <a:p>
            <a:pPr marL="0" indent="0">
              <a:lnSpc>
                <a:spcPct val="120000"/>
              </a:lnSpc>
              <a:buNone/>
            </a:pPr>
            <a:r>
              <a:rPr lang="en-US" dirty="0" err="1"/>
              <a:t>Vai</a:t>
            </a:r>
            <a:r>
              <a:rPr lang="en-US" dirty="0"/>
              <a:t> </a:t>
            </a:r>
            <a:r>
              <a:rPr lang="en-US" dirty="0" err="1"/>
              <a:t>trò</a:t>
            </a:r>
            <a:r>
              <a:rPr lang="en-US" dirty="0"/>
              <a:t> </a:t>
            </a:r>
            <a:r>
              <a:rPr lang="en-US" dirty="0" err="1"/>
              <a:t>ứng</a:t>
            </a:r>
            <a:r>
              <a:rPr lang="en-US" dirty="0"/>
              <a:t> </a:t>
            </a:r>
            <a:r>
              <a:rPr lang="en-US" dirty="0" err="1"/>
              <a:t>dụng</a:t>
            </a:r>
            <a:r>
              <a:rPr lang="en-US" dirty="0"/>
              <a:t> an </a:t>
            </a:r>
            <a:r>
              <a:rPr lang="en-US" dirty="0" err="1"/>
              <a:t>toàn</a:t>
            </a:r>
            <a:r>
              <a:rPr lang="en-US" dirty="0"/>
              <a:t> </a:t>
            </a:r>
            <a:r>
              <a:rPr lang="en-US" dirty="0" err="1"/>
              <a:t>là</a:t>
            </a:r>
            <a:r>
              <a:rPr lang="en-US" dirty="0"/>
              <a:t> </a:t>
            </a:r>
            <a:r>
              <a:rPr lang="en-US" dirty="0" err="1"/>
              <a:t>vai</a:t>
            </a:r>
            <a:r>
              <a:rPr lang="en-US" dirty="0"/>
              <a:t> </a:t>
            </a:r>
            <a:r>
              <a:rPr lang="en-US" dirty="0" err="1"/>
              <a:t>trò</a:t>
            </a:r>
            <a:r>
              <a:rPr lang="en-US" dirty="0"/>
              <a:t> </a:t>
            </a:r>
            <a:r>
              <a:rPr lang="en-US" dirty="0" err="1"/>
              <a:t>chỉ</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kích</a:t>
            </a:r>
            <a:r>
              <a:rPr lang="en-US" dirty="0"/>
              <a:t> </a:t>
            </a:r>
            <a:r>
              <a:rPr lang="en-US" dirty="0" err="1"/>
              <a:t>hoạt</a:t>
            </a:r>
            <a:r>
              <a:rPr lang="en-US" dirty="0"/>
              <a:t> </a:t>
            </a:r>
            <a:r>
              <a:rPr lang="en-US" dirty="0" err="1"/>
              <a:t>bởi</a:t>
            </a:r>
            <a:r>
              <a:rPr lang="en-US" dirty="0"/>
              <a:t> </a:t>
            </a:r>
            <a:r>
              <a:rPr lang="en-US" dirty="0" err="1"/>
              <a:t>gói</a:t>
            </a:r>
            <a:r>
              <a:rPr lang="en-US" dirty="0"/>
              <a:t> PL / SQL </a:t>
            </a:r>
            <a:r>
              <a:rPr lang="en-US" dirty="0" err="1"/>
              <a:t>được</a:t>
            </a:r>
            <a:r>
              <a:rPr lang="en-US" dirty="0"/>
              <a:t> </a:t>
            </a:r>
            <a:r>
              <a:rPr lang="en-US" dirty="0" err="1"/>
              <a:t>ủy</a:t>
            </a:r>
            <a:r>
              <a:rPr lang="en-US" dirty="0"/>
              <a:t> </a:t>
            </a:r>
            <a:r>
              <a:rPr lang="en-US" dirty="0" err="1"/>
              <a:t>quyền</a:t>
            </a:r>
            <a:r>
              <a:rPr lang="en-US" dirty="0"/>
              <a:t> (</a:t>
            </a:r>
            <a:r>
              <a:rPr lang="en-US" dirty="0" err="1"/>
              <a:t>hoặc</a:t>
            </a:r>
            <a:r>
              <a:rPr lang="en-US" dirty="0"/>
              <a:t> </a:t>
            </a:r>
            <a:r>
              <a:rPr lang="en-US" dirty="0" err="1"/>
              <a:t>thủ</a:t>
            </a:r>
            <a:r>
              <a:rPr lang="en-US" dirty="0"/>
              <a:t> </a:t>
            </a:r>
            <a:r>
              <a:rPr lang="en-US" dirty="0" err="1"/>
              <a:t>tục</a:t>
            </a:r>
            <a:r>
              <a:rPr lang="en-US" dirty="0"/>
              <a:t>). </a:t>
            </a:r>
            <a:r>
              <a:rPr lang="en-US" dirty="0" err="1"/>
              <a:t>Bản</a:t>
            </a:r>
            <a:r>
              <a:rPr lang="en-US" dirty="0"/>
              <a:t> </a:t>
            </a:r>
            <a:r>
              <a:rPr lang="en-US" dirty="0" err="1"/>
              <a:t>thân</a:t>
            </a:r>
            <a:r>
              <a:rPr lang="en-US" dirty="0"/>
              <a:t> </a:t>
            </a:r>
            <a:r>
              <a:rPr lang="en-US" dirty="0" err="1"/>
              <a:t>gói</a:t>
            </a:r>
            <a:r>
              <a:rPr lang="en-US" dirty="0"/>
              <a:t> PL / SQL </a:t>
            </a:r>
            <a:r>
              <a:rPr lang="en-US" dirty="0" err="1"/>
              <a:t>phản</a:t>
            </a:r>
            <a:r>
              <a:rPr lang="en-US" dirty="0"/>
              <a:t> </a:t>
            </a:r>
            <a:r>
              <a:rPr lang="en-US" dirty="0" err="1"/>
              <a:t>ánh</a:t>
            </a:r>
            <a:r>
              <a:rPr lang="en-US" dirty="0"/>
              <a:t> </a:t>
            </a:r>
            <a:r>
              <a:rPr lang="en-US" dirty="0" err="1"/>
              <a:t>chính</a:t>
            </a:r>
            <a:r>
              <a:rPr lang="en-US" dirty="0"/>
              <a:t> </a:t>
            </a:r>
            <a:r>
              <a:rPr lang="en-US" dirty="0" err="1"/>
              <a:t>sách</a:t>
            </a:r>
            <a:r>
              <a:rPr lang="en-US" dirty="0"/>
              <a:t> </a:t>
            </a:r>
            <a:r>
              <a:rPr lang="en-US" dirty="0" err="1"/>
              <a:t>bảo</a:t>
            </a:r>
            <a:r>
              <a:rPr lang="en-US" dirty="0"/>
              <a:t> </a:t>
            </a:r>
            <a:r>
              <a:rPr lang="en-US" dirty="0" err="1"/>
              <a:t>mật</a:t>
            </a:r>
            <a:r>
              <a:rPr lang="en-US" dirty="0"/>
              <a:t> </a:t>
            </a:r>
            <a:r>
              <a:rPr lang="en-US" dirty="0" err="1"/>
              <a:t>cần</a:t>
            </a:r>
            <a:r>
              <a:rPr lang="en-US" dirty="0"/>
              <a:t> </a:t>
            </a:r>
            <a:r>
              <a:rPr lang="en-US" dirty="0" err="1"/>
              <a:t>thiết</a:t>
            </a:r>
            <a:r>
              <a:rPr lang="en-US" dirty="0"/>
              <a:t> </a:t>
            </a:r>
            <a:r>
              <a:rPr lang="en-US" dirty="0" err="1"/>
              <a:t>để</a:t>
            </a:r>
            <a:r>
              <a:rPr lang="en-US" dirty="0"/>
              <a:t> </a:t>
            </a:r>
            <a:r>
              <a:rPr lang="en-US" dirty="0" err="1"/>
              <a:t>kiểm</a:t>
            </a:r>
            <a:r>
              <a:rPr lang="en-US" dirty="0"/>
              <a:t> </a:t>
            </a:r>
            <a:r>
              <a:rPr lang="en-US" dirty="0" err="1"/>
              <a:t>soát</a:t>
            </a:r>
            <a:r>
              <a:rPr lang="en-US" dirty="0"/>
              <a:t> </a:t>
            </a:r>
            <a:r>
              <a:rPr lang="en-US" dirty="0" err="1"/>
              <a:t>quyền</a:t>
            </a:r>
            <a:r>
              <a:rPr lang="en-US" dirty="0"/>
              <a:t> </a:t>
            </a:r>
            <a:r>
              <a:rPr lang="en-US" dirty="0" err="1"/>
              <a:t>truy</a:t>
            </a:r>
            <a:r>
              <a:rPr lang="en-US" dirty="0"/>
              <a:t> </a:t>
            </a:r>
            <a:r>
              <a:rPr lang="en-US" dirty="0" err="1"/>
              <a:t>cập</a:t>
            </a:r>
            <a:r>
              <a:rPr lang="en-US" dirty="0"/>
              <a:t> </a:t>
            </a:r>
            <a:r>
              <a:rPr lang="en-US" dirty="0" err="1"/>
              <a:t>vào</a:t>
            </a:r>
            <a:r>
              <a:rPr lang="en-US" dirty="0"/>
              <a:t> </a:t>
            </a:r>
            <a:r>
              <a:rPr lang="en-US" dirty="0" err="1"/>
              <a:t>ứng</a:t>
            </a:r>
            <a:r>
              <a:rPr lang="en-US" dirty="0"/>
              <a:t> </a:t>
            </a:r>
            <a:r>
              <a:rPr lang="en-US" dirty="0" err="1"/>
              <a:t>dụng</a:t>
            </a:r>
            <a:r>
              <a:rPr lang="en-US" dirty="0"/>
              <a:t>.</a:t>
            </a:r>
          </a:p>
          <a:p>
            <a:pPr marL="0" indent="0">
              <a:lnSpc>
                <a:spcPct val="120000"/>
              </a:lnSpc>
              <a:buNone/>
            </a:pPr>
            <a:r>
              <a:rPr lang="en-US" dirty="0" err="1" smtClean="0"/>
              <a:t>Phương</a:t>
            </a:r>
            <a:r>
              <a:rPr lang="en-US" dirty="0" smtClean="0"/>
              <a:t> </a:t>
            </a:r>
            <a:r>
              <a:rPr lang="en-US" dirty="0" err="1"/>
              <a:t>pháp</a:t>
            </a:r>
            <a:r>
              <a:rPr lang="en-US" dirty="0"/>
              <a:t> </a:t>
            </a:r>
            <a:r>
              <a:rPr lang="en-US" dirty="0" err="1"/>
              <a:t>tạo</a:t>
            </a:r>
            <a:r>
              <a:rPr lang="en-US" dirty="0"/>
              <a:t> </a:t>
            </a:r>
            <a:r>
              <a:rPr lang="en-US" dirty="0" err="1"/>
              <a:t>vai</a:t>
            </a:r>
            <a:r>
              <a:rPr lang="en-US" dirty="0"/>
              <a:t> </a:t>
            </a:r>
            <a:r>
              <a:rPr lang="en-US" dirty="0" err="1"/>
              <a:t>trò</a:t>
            </a:r>
            <a:r>
              <a:rPr lang="en-US" dirty="0"/>
              <a:t> </a:t>
            </a:r>
            <a:r>
              <a:rPr lang="en-US" dirty="0" err="1"/>
              <a:t>này</a:t>
            </a:r>
            <a:r>
              <a:rPr lang="en-US" dirty="0"/>
              <a:t> </a:t>
            </a:r>
            <a:r>
              <a:rPr lang="en-US" dirty="0" err="1"/>
              <a:t>hạn</a:t>
            </a:r>
            <a:r>
              <a:rPr lang="en-US" dirty="0"/>
              <a:t> </a:t>
            </a:r>
            <a:r>
              <a:rPr lang="en-US" dirty="0" err="1"/>
              <a:t>chế</a:t>
            </a:r>
            <a:r>
              <a:rPr lang="en-US" dirty="0"/>
              <a:t> </a:t>
            </a:r>
            <a:r>
              <a:rPr lang="en-US" dirty="0" err="1"/>
              <a:t>việc</a:t>
            </a:r>
            <a:r>
              <a:rPr lang="en-US" dirty="0"/>
              <a:t> </a:t>
            </a:r>
            <a:r>
              <a:rPr lang="en-US" dirty="0" err="1"/>
              <a:t>kích</a:t>
            </a:r>
            <a:r>
              <a:rPr lang="en-US" dirty="0"/>
              <a:t> </a:t>
            </a:r>
            <a:r>
              <a:rPr lang="en-US" dirty="0" err="1"/>
              <a:t>hoạt</a:t>
            </a:r>
            <a:r>
              <a:rPr lang="en-US" dirty="0"/>
              <a:t> </a:t>
            </a:r>
            <a:r>
              <a:rPr lang="en-US" dirty="0" err="1"/>
              <a:t>kiểu</a:t>
            </a:r>
            <a:r>
              <a:rPr lang="en-US" dirty="0"/>
              <a:t> </a:t>
            </a:r>
            <a:r>
              <a:rPr lang="en-US" dirty="0" err="1"/>
              <a:t>vai</a:t>
            </a:r>
            <a:r>
              <a:rPr lang="en-US" dirty="0"/>
              <a:t> </a:t>
            </a:r>
            <a:r>
              <a:rPr lang="en-US" dirty="0" err="1"/>
              <a:t>trò</a:t>
            </a:r>
            <a:r>
              <a:rPr lang="en-US" dirty="0"/>
              <a:t> </a:t>
            </a:r>
            <a:r>
              <a:rPr lang="en-US" dirty="0" err="1"/>
              <a:t>này</a:t>
            </a:r>
            <a:r>
              <a:rPr lang="en-US" dirty="0"/>
              <a:t> </a:t>
            </a:r>
            <a:r>
              <a:rPr lang="en-US" dirty="0" err="1"/>
              <a:t>cho</a:t>
            </a:r>
            <a:r>
              <a:rPr lang="en-US" dirty="0"/>
              <a:t> </a:t>
            </a:r>
            <a:r>
              <a:rPr lang="en-US" dirty="0" err="1"/>
              <a:t>ứng</a:t>
            </a:r>
            <a:r>
              <a:rPr lang="en-US" dirty="0"/>
              <a:t> </a:t>
            </a:r>
            <a:r>
              <a:rPr lang="en-US" dirty="0" err="1"/>
              <a:t>dụng</a:t>
            </a:r>
            <a:r>
              <a:rPr lang="en-US" dirty="0"/>
              <a:t> </a:t>
            </a:r>
            <a:r>
              <a:rPr lang="en-US" dirty="0" err="1"/>
              <a:t>gọi</a:t>
            </a:r>
            <a:r>
              <a:rPr lang="en-US" dirty="0"/>
              <a:t>. </a:t>
            </a:r>
            <a:r>
              <a:rPr lang="en-US" dirty="0" err="1"/>
              <a:t>Ví</a:t>
            </a:r>
            <a:r>
              <a:rPr lang="en-US" dirty="0"/>
              <a:t> </a:t>
            </a:r>
            <a:r>
              <a:rPr lang="en-US" dirty="0" err="1"/>
              <a:t>dụ</a:t>
            </a:r>
            <a:r>
              <a:rPr lang="en-US" dirty="0"/>
              <a:t>: </a:t>
            </a:r>
            <a:r>
              <a:rPr lang="en-US" dirty="0" err="1"/>
              <a:t>ứng</a:t>
            </a:r>
            <a:r>
              <a:rPr lang="en-US" dirty="0"/>
              <a:t> </a:t>
            </a:r>
            <a:r>
              <a:rPr lang="en-US" dirty="0" err="1"/>
              <a:t>dụng</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xác</a:t>
            </a:r>
            <a:r>
              <a:rPr lang="en-US" dirty="0"/>
              <a:t> </a:t>
            </a:r>
            <a:r>
              <a:rPr lang="en-US" dirty="0" err="1"/>
              <a:t>thực</a:t>
            </a:r>
            <a:r>
              <a:rPr lang="en-US" dirty="0"/>
              <a:t> </a:t>
            </a:r>
            <a:r>
              <a:rPr lang="en-US" dirty="0" err="1"/>
              <a:t>và</a:t>
            </a:r>
            <a:r>
              <a:rPr lang="en-US" dirty="0"/>
              <a:t> </a:t>
            </a:r>
            <a:r>
              <a:rPr lang="en-US" dirty="0" err="1"/>
              <a:t>ủy</a:t>
            </a:r>
            <a:r>
              <a:rPr lang="en-US" dirty="0"/>
              <a:t> </a:t>
            </a:r>
            <a:r>
              <a:rPr lang="en-US" dirty="0" err="1"/>
              <a:t>quyền</a:t>
            </a:r>
            <a:r>
              <a:rPr lang="en-US" dirty="0"/>
              <a:t> </a:t>
            </a:r>
            <a:r>
              <a:rPr lang="en-US" dirty="0" err="1"/>
              <a:t>tùy</a:t>
            </a:r>
            <a:r>
              <a:rPr lang="en-US" dirty="0"/>
              <a:t> </a:t>
            </a:r>
            <a:r>
              <a:rPr lang="en-US" dirty="0" err="1"/>
              <a:t>chỉnh</a:t>
            </a:r>
            <a:r>
              <a:rPr lang="en-US" dirty="0"/>
              <a:t>, </a:t>
            </a:r>
            <a:r>
              <a:rPr lang="en-US" dirty="0" err="1"/>
              <a:t>chẳng</a:t>
            </a:r>
            <a:r>
              <a:rPr lang="en-US" dirty="0"/>
              <a:t> </a:t>
            </a:r>
            <a:r>
              <a:rPr lang="en-US" dirty="0" err="1"/>
              <a:t>hạn</a:t>
            </a:r>
            <a:r>
              <a:rPr lang="en-US" dirty="0"/>
              <a:t> </a:t>
            </a:r>
            <a:r>
              <a:rPr lang="en-US" dirty="0" err="1"/>
              <a:t>như</a:t>
            </a:r>
            <a:r>
              <a:rPr lang="en-US" dirty="0"/>
              <a:t> </a:t>
            </a:r>
            <a:r>
              <a:rPr lang="en-US" dirty="0" err="1"/>
              <a:t>kiểm</a:t>
            </a:r>
            <a:r>
              <a:rPr lang="en-US" dirty="0"/>
              <a:t> </a:t>
            </a:r>
            <a:r>
              <a:rPr lang="en-US" dirty="0" err="1"/>
              <a:t>tra</a:t>
            </a:r>
            <a:r>
              <a:rPr lang="en-US" dirty="0"/>
              <a:t> </a:t>
            </a:r>
            <a:r>
              <a:rPr lang="en-US" dirty="0" err="1"/>
              <a:t>xem</a:t>
            </a:r>
            <a:r>
              <a:rPr lang="en-US" dirty="0"/>
              <a:t> </a:t>
            </a:r>
            <a:r>
              <a:rPr lang="en-US" dirty="0" err="1"/>
              <a:t>người</a:t>
            </a:r>
            <a:r>
              <a:rPr lang="en-US" dirty="0"/>
              <a:t> </a:t>
            </a:r>
            <a:r>
              <a:rPr lang="en-US" dirty="0" err="1"/>
              <a:t>dùng</a:t>
            </a:r>
            <a:r>
              <a:rPr lang="en-US" dirty="0"/>
              <a:t> </a:t>
            </a:r>
            <a:r>
              <a:rPr lang="en-US" dirty="0" err="1"/>
              <a:t>đã</a:t>
            </a:r>
            <a:r>
              <a:rPr lang="en-US" dirty="0"/>
              <a:t> </a:t>
            </a:r>
            <a:r>
              <a:rPr lang="en-US" dirty="0" err="1"/>
              <a:t>kết</a:t>
            </a:r>
            <a:r>
              <a:rPr lang="en-US" dirty="0"/>
              <a:t> </a:t>
            </a:r>
            <a:r>
              <a:rPr lang="en-US" dirty="0" err="1"/>
              <a:t>nối</a:t>
            </a:r>
            <a:r>
              <a:rPr lang="en-US" dirty="0"/>
              <a:t> </a:t>
            </a:r>
            <a:r>
              <a:rPr lang="en-US" dirty="0" err="1"/>
              <a:t>thông</a:t>
            </a:r>
            <a:r>
              <a:rPr lang="en-US" dirty="0"/>
              <a:t> qua proxy hay </a:t>
            </a:r>
            <a:r>
              <a:rPr lang="en-US" dirty="0" err="1"/>
              <a:t>chưa</a:t>
            </a:r>
            <a:r>
              <a:rPr lang="en-US" dirty="0"/>
              <a:t>.</a:t>
            </a:r>
          </a:p>
          <a:p>
            <a:pPr marL="0" indent="0">
              <a:lnSpc>
                <a:spcPct val="120000"/>
              </a:lnSpc>
              <a:buNone/>
            </a:pPr>
            <a:r>
              <a:rPr lang="en-US" dirty="0" err="1"/>
              <a:t>Loại</a:t>
            </a:r>
            <a:r>
              <a:rPr lang="en-US" dirty="0"/>
              <a:t> </a:t>
            </a:r>
            <a:r>
              <a:rPr lang="en-US" dirty="0" err="1"/>
              <a:t>vai</a:t>
            </a:r>
            <a:r>
              <a:rPr lang="en-US" dirty="0"/>
              <a:t> </a:t>
            </a:r>
            <a:r>
              <a:rPr lang="en-US" dirty="0" err="1"/>
              <a:t>trò</a:t>
            </a:r>
            <a:r>
              <a:rPr lang="en-US" dirty="0"/>
              <a:t> </a:t>
            </a:r>
            <a:r>
              <a:rPr lang="en-US" dirty="0" err="1"/>
              <a:t>này</a:t>
            </a:r>
            <a:r>
              <a:rPr lang="en-US" dirty="0"/>
              <a:t> </a:t>
            </a:r>
            <a:r>
              <a:rPr lang="en-US" dirty="0" err="1"/>
              <a:t>tăng</a:t>
            </a:r>
            <a:r>
              <a:rPr lang="en-US" dirty="0"/>
              <a:t> </a:t>
            </a:r>
            <a:r>
              <a:rPr lang="en-US" dirty="0" err="1"/>
              <a:t>cường</a:t>
            </a:r>
            <a:r>
              <a:rPr lang="en-US" dirty="0"/>
              <a:t> </a:t>
            </a:r>
            <a:r>
              <a:rPr lang="en-US" dirty="0" err="1"/>
              <a:t>bảo</a:t>
            </a:r>
            <a:r>
              <a:rPr lang="en-US" dirty="0"/>
              <a:t> </a:t>
            </a:r>
            <a:r>
              <a:rPr lang="en-US" dirty="0" err="1"/>
              <a:t>mật</a:t>
            </a:r>
            <a:r>
              <a:rPr lang="en-US" dirty="0"/>
              <a:t> </a:t>
            </a:r>
            <a:r>
              <a:rPr lang="en-US" dirty="0" err="1"/>
              <a:t>vì</a:t>
            </a:r>
            <a:r>
              <a:rPr lang="en-US" dirty="0"/>
              <a:t> </a:t>
            </a:r>
            <a:r>
              <a:rPr lang="en-US" dirty="0" err="1"/>
              <a:t>mật</a:t>
            </a:r>
            <a:r>
              <a:rPr lang="en-US" dirty="0"/>
              <a:t> </a:t>
            </a:r>
            <a:r>
              <a:rPr lang="en-US" dirty="0" err="1"/>
              <a:t>khẩu</a:t>
            </a:r>
            <a:r>
              <a:rPr lang="en-US" dirty="0"/>
              <a:t> </a:t>
            </a:r>
            <a:r>
              <a:rPr lang="en-US" dirty="0" err="1"/>
              <a:t>không</a:t>
            </a:r>
            <a:r>
              <a:rPr lang="en-US" dirty="0"/>
              <a:t> </a:t>
            </a:r>
            <a:r>
              <a:rPr lang="en-US" dirty="0" err="1"/>
              <a:t>được</a:t>
            </a:r>
            <a:r>
              <a:rPr lang="en-US" dirty="0"/>
              <a:t> </a:t>
            </a:r>
            <a:r>
              <a:rPr lang="en-US" dirty="0" err="1"/>
              <a:t>nhúng</a:t>
            </a:r>
            <a:r>
              <a:rPr lang="en-US" dirty="0"/>
              <a:t> </a:t>
            </a:r>
            <a:r>
              <a:rPr lang="en-US" dirty="0" err="1"/>
              <a:t>trong</a:t>
            </a:r>
            <a:r>
              <a:rPr lang="en-US" dirty="0"/>
              <a:t> </a:t>
            </a:r>
            <a:r>
              <a:rPr lang="en-US" dirty="0" err="1"/>
              <a:t>mã</a:t>
            </a:r>
            <a:r>
              <a:rPr lang="en-US" dirty="0"/>
              <a:t> </a:t>
            </a:r>
            <a:r>
              <a:rPr lang="en-US" dirty="0" err="1"/>
              <a:t>nguồn</a:t>
            </a:r>
            <a:r>
              <a:rPr lang="en-US" dirty="0"/>
              <a:t> </a:t>
            </a:r>
            <a:r>
              <a:rPr lang="en-US" dirty="0" err="1"/>
              <a:t>ứng</a:t>
            </a:r>
            <a:r>
              <a:rPr lang="en-US" dirty="0"/>
              <a:t> </a:t>
            </a:r>
            <a:r>
              <a:rPr lang="en-US" dirty="0" err="1"/>
              <a:t>dụng</a:t>
            </a:r>
            <a:r>
              <a:rPr lang="en-US" dirty="0"/>
              <a:t> </a:t>
            </a:r>
            <a:r>
              <a:rPr lang="en-US" dirty="0" err="1"/>
              <a:t>hoặc</a:t>
            </a:r>
            <a:r>
              <a:rPr lang="en-US" dirty="0"/>
              <a:t> </a:t>
            </a:r>
            <a:r>
              <a:rPr lang="en-US" dirty="0" err="1"/>
              <a:t>được</a:t>
            </a:r>
            <a:r>
              <a:rPr lang="en-US" dirty="0"/>
              <a:t> </a:t>
            </a:r>
            <a:r>
              <a:rPr lang="en-US" dirty="0" err="1"/>
              <a:t>lưu</a:t>
            </a:r>
            <a:r>
              <a:rPr lang="en-US" dirty="0"/>
              <a:t> </a:t>
            </a:r>
            <a:r>
              <a:rPr lang="en-US" dirty="0" err="1"/>
              <a:t>trữ</a:t>
            </a:r>
            <a:r>
              <a:rPr lang="en-US" dirty="0"/>
              <a:t> </a:t>
            </a:r>
            <a:r>
              <a:rPr lang="en-US" dirty="0" err="1"/>
              <a:t>trong</a:t>
            </a:r>
            <a:r>
              <a:rPr lang="en-US" dirty="0"/>
              <a:t> </a:t>
            </a:r>
            <a:r>
              <a:rPr lang="en-US" dirty="0" err="1"/>
              <a:t>bảng</a:t>
            </a:r>
            <a:r>
              <a:rPr lang="en-US" dirty="0"/>
              <a:t>. </a:t>
            </a:r>
            <a:r>
              <a:rPr lang="en-US" dirty="0" err="1"/>
              <a:t>Bằng</a:t>
            </a:r>
            <a:r>
              <a:rPr lang="en-US" dirty="0"/>
              <a:t> </a:t>
            </a:r>
            <a:r>
              <a:rPr lang="en-US" dirty="0" err="1"/>
              <a:t>cách</a:t>
            </a:r>
            <a:r>
              <a:rPr lang="en-US" dirty="0"/>
              <a:t> </a:t>
            </a:r>
            <a:r>
              <a:rPr lang="en-US" dirty="0" err="1"/>
              <a:t>này</a:t>
            </a:r>
            <a:r>
              <a:rPr lang="en-US" dirty="0"/>
              <a:t>, </a:t>
            </a:r>
            <a:r>
              <a:rPr lang="en-US" dirty="0" err="1"/>
              <a:t>các</a:t>
            </a:r>
            <a:r>
              <a:rPr lang="en-US" dirty="0"/>
              <a:t> </a:t>
            </a:r>
            <a:r>
              <a:rPr lang="en-US" dirty="0" err="1"/>
              <a:t>hành</a:t>
            </a:r>
            <a:r>
              <a:rPr lang="en-US" dirty="0"/>
              <a:t> </a:t>
            </a:r>
            <a:r>
              <a:rPr lang="en-US" dirty="0" err="1"/>
              <a:t>động</a:t>
            </a:r>
            <a:r>
              <a:rPr lang="en-US" dirty="0"/>
              <a:t> </a:t>
            </a:r>
            <a:r>
              <a:rPr lang="en-US" dirty="0" err="1"/>
              <a:t>mà</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thực</a:t>
            </a:r>
            <a:r>
              <a:rPr lang="en-US" dirty="0"/>
              <a:t> </a:t>
            </a:r>
            <a:r>
              <a:rPr lang="en-US" dirty="0" err="1"/>
              <a:t>hiện</a:t>
            </a:r>
            <a:r>
              <a:rPr lang="en-US" dirty="0"/>
              <a:t> </a:t>
            </a:r>
            <a:r>
              <a:rPr lang="en-US" dirty="0" err="1"/>
              <a:t>dựa</a:t>
            </a:r>
            <a:r>
              <a:rPr lang="en-US" dirty="0"/>
              <a:t> </a:t>
            </a:r>
            <a:r>
              <a:rPr lang="en-US" dirty="0" err="1"/>
              <a:t>trên</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chính</a:t>
            </a:r>
            <a:r>
              <a:rPr lang="en-US" dirty="0"/>
              <a:t> </a:t>
            </a:r>
            <a:r>
              <a:rPr lang="en-US" dirty="0" err="1"/>
              <a:t>sách</a:t>
            </a:r>
            <a:r>
              <a:rPr lang="en-US" dirty="0"/>
              <a:t> </a:t>
            </a:r>
            <a:r>
              <a:rPr lang="en-US" dirty="0" err="1"/>
              <a:t>bảo</a:t>
            </a:r>
            <a:r>
              <a:rPr lang="en-US" dirty="0"/>
              <a:t> </a:t>
            </a:r>
            <a:r>
              <a:rPr lang="en-US" dirty="0" err="1"/>
              <a:t>mật</a:t>
            </a:r>
            <a:r>
              <a:rPr lang="en-US" dirty="0"/>
              <a:t> </a:t>
            </a:r>
            <a:r>
              <a:rPr lang="en-US" dirty="0" err="1"/>
              <a:t>của</a:t>
            </a:r>
            <a:r>
              <a:rPr lang="en-US" dirty="0"/>
              <a:t> </a:t>
            </a:r>
            <a:r>
              <a:rPr lang="en-US" dirty="0" err="1"/>
              <a:t>bạn</a:t>
            </a:r>
            <a:r>
              <a:rPr lang="en-US" dirty="0"/>
              <a:t> </a:t>
            </a:r>
            <a:r>
              <a:rPr lang="en-US" dirty="0" err="1"/>
              <a:t>và</a:t>
            </a:r>
            <a:r>
              <a:rPr lang="en-US" dirty="0"/>
              <a:t> </a:t>
            </a:r>
            <a:r>
              <a:rPr lang="en-US" dirty="0" err="1"/>
              <a:t>các</a:t>
            </a:r>
            <a:r>
              <a:rPr lang="en-US" dirty="0"/>
              <a:t> </a:t>
            </a:r>
            <a:r>
              <a:rPr lang="en-US" dirty="0" err="1"/>
              <a:t>định</a:t>
            </a:r>
            <a:r>
              <a:rPr lang="en-US" dirty="0"/>
              <a:t> </a:t>
            </a:r>
            <a:r>
              <a:rPr lang="en-US" dirty="0" err="1"/>
              <a:t>nghĩa</a:t>
            </a:r>
            <a:r>
              <a:rPr lang="en-US" dirty="0"/>
              <a:t> </a:t>
            </a:r>
            <a:r>
              <a:rPr lang="en-US" dirty="0" err="1"/>
              <a:t>này</a:t>
            </a:r>
            <a:r>
              <a:rPr lang="en-US" dirty="0"/>
              <a:t> </a:t>
            </a:r>
            <a:r>
              <a:rPr lang="en-US" dirty="0" err="1"/>
              <a:t>được</a:t>
            </a:r>
            <a:r>
              <a:rPr lang="en-US" dirty="0"/>
              <a:t> </a:t>
            </a:r>
            <a:r>
              <a:rPr lang="en-US" dirty="0" err="1"/>
              <a:t>lưu</a:t>
            </a:r>
            <a:r>
              <a:rPr lang="en-US" dirty="0"/>
              <a:t> </a:t>
            </a:r>
            <a:r>
              <a:rPr lang="en-US" dirty="0" err="1"/>
              <a:t>trữ</a:t>
            </a:r>
            <a:r>
              <a:rPr lang="en-US" dirty="0"/>
              <a:t> ở </a:t>
            </a:r>
            <a:r>
              <a:rPr lang="en-US" dirty="0" err="1"/>
              <a:t>một</a:t>
            </a:r>
            <a:r>
              <a:rPr lang="en-US" dirty="0"/>
              <a:t> </a:t>
            </a:r>
            <a:r>
              <a:rPr lang="en-US" dirty="0" err="1"/>
              <a:t>nơi</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chứ</a:t>
            </a:r>
            <a:r>
              <a:rPr lang="en-US" dirty="0"/>
              <a:t> </a:t>
            </a:r>
            <a:r>
              <a:rPr lang="en-US" dirty="0" err="1"/>
              <a:t>không</a:t>
            </a:r>
            <a:r>
              <a:rPr lang="en-US" dirty="0"/>
              <a:t> </a:t>
            </a:r>
            <a:r>
              <a:rPr lang="en-US" dirty="0" err="1"/>
              <a:t>phải</a:t>
            </a:r>
            <a:r>
              <a:rPr lang="en-US" dirty="0"/>
              <a:t> </a:t>
            </a:r>
            <a:r>
              <a:rPr lang="en-US" dirty="0" err="1"/>
              <a:t>trong</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của</a:t>
            </a:r>
            <a:r>
              <a:rPr lang="en-US" dirty="0"/>
              <a:t> </a:t>
            </a:r>
            <a:r>
              <a:rPr lang="en-US" dirty="0" err="1"/>
              <a:t>bạn</a:t>
            </a:r>
            <a:r>
              <a:rPr lang="en-US" dirty="0"/>
              <a:t>. </a:t>
            </a:r>
            <a:r>
              <a:rPr lang="en-US" dirty="0" err="1"/>
              <a:t>Nếu</a:t>
            </a:r>
            <a:r>
              <a:rPr lang="en-US" dirty="0"/>
              <a:t> </a:t>
            </a:r>
            <a:r>
              <a:rPr lang="en-US" dirty="0" err="1"/>
              <a:t>bạn</a:t>
            </a:r>
            <a:r>
              <a:rPr lang="en-US" dirty="0"/>
              <a:t> </a:t>
            </a:r>
            <a:r>
              <a:rPr lang="en-US" dirty="0" err="1"/>
              <a:t>cần</a:t>
            </a:r>
            <a:r>
              <a:rPr lang="en-US" dirty="0"/>
              <a:t> </a:t>
            </a:r>
            <a:r>
              <a:rPr lang="en-US" dirty="0" err="1"/>
              <a:t>sửa</a:t>
            </a:r>
            <a:r>
              <a:rPr lang="en-US" dirty="0"/>
              <a:t> </a:t>
            </a:r>
            <a:r>
              <a:rPr lang="en-US" dirty="0" err="1"/>
              <a:t>đổi</a:t>
            </a:r>
            <a:r>
              <a:rPr lang="en-US" dirty="0"/>
              <a:t> </a:t>
            </a:r>
            <a:r>
              <a:rPr lang="en-US" dirty="0" err="1"/>
              <a:t>chính</a:t>
            </a:r>
            <a:r>
              <a:rPr lang="en-US" dirty="0"/>
              <a:t> </a:t>
            </a:r>
            <a:r>
              <a:rPr lang="en-US" dirty="0" err="1"/>
              <a:t>sách</a:t>
            </a:r>
            <a:r>
              <a:rPr lang="en-US" dirty="0"/>
              <a:t>, </a:t>
            </a:r>
            <a:r>
              <a:rPr lang="en-US" dirty="0" err="1"/>
              <a:t>bạn</a:t>
            </a:r>
            <a:r>
              <a:rPr lang="en-US" dirty="0"/>
              <a:t> </a:t>
            </a:r>
            <a:r>
              <a:rPr lang="en-US" dirty="0" err="1"/>
              <a:t>làm</a:t>
            </a:r>
            <a:r>
              <a:rPr lang="en-US" dirty="0"/>
              <a:t> </a:t>
            </a:r>
            <a:r>
              <a:rPr lang="en-US" dirty="0" err="1"/>
              <a:t>như</a:t>
            </a:r>
            <a:r>
              <a:rPr lang="en-US" dirty="0"/>
              <a:t> </a:t>
            </a:r>
            <a:r>
              <a:rPr lang="en-US" dirty="0" err="1"/>
              <a:t>vậy</a:t>
            </a:r>
            <a:r>
              <a:rPr lang="en-US" dirty="0"/>
              <a:t> ở </a:t>
            </a:r>
            <a:r>
              <a:rPr lang="en-US" dirty="0" err="1"/>
              <a:t>một</a:t>
            </a:r>
            <a:r>
              <a:rPr lang="en-US" dirty="0"/>
              <a:t> </a:t>
            </a:r>
            <a:r>
              <a:rPr lang="en-US" dirty="0" err="1"/>
              <a:t>nơi</a:t>
            </a:r>
            <a:r>
              <a:rPr lang="en-US" dirty="0"/>
              <a:t> </a:t>
            </a:r>
            <a:r>
              <a:rPr lang="en-US" dirty="0" err="1"/>
              <a:t>mà</a:t>
            </a:r>
            <a:r>
              <a:rPr lang="en-US" dirty="0"/>
              <a:t> </a:t>
            </a:r>
            <a:r>
              <a:rPr lang="en-US" dirty="0" err="1"/>
              <a:t>không</a:t>
            </a:r>
            <a:r>
              <a:rPr lang="en-US" dirty="0"/>
              <a:t> </a:t>
            </a:r>
            <a:r>
              <a:rPr lang="en-US" dirty="0" err="1"/>
              <a:t>phải</a:t>
            </a:r>
            <a:r>
              <a:rPr lang="en-US" dirty="0"/>
              <a:t> </a:t>
            </a:r>
            <a:r>
              <a:rPr lang="en-US" dirty="0" err="1"/>
              <a:t>sửa</a:t>
            </a:r>
            <a:r>
              <a:rPr lang="en-US" dirty="0"/>
              <a:t> </a:t>
            </a:r>
            <a:r>
              <a:rPr lang="en-US" dirty="0" err="1"/>
              <a:t>đổi</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của</a:t>
            </a:r>
            <a:r>
              <a:rPr lang="en-US" dirty="0"/>
              <a:t> </a:t>
            </a:r>
            <a:r>
              <a:rPr lang="en-US" dirty="0" err="1"/>
              <a:t>mình</a:t>
            </a:r>
            <a:r>
              <a:rPr lang="en-US" dirty="0"/>
              <a:t>. </a:t>
            </a:r>
            <a:r>
              <a:rPr lang="en-US" dirty="0" err="1"/>
              <a:t>Bất</a:t>
            </a:r>
            <a:r>
              <a:rPr lang="en-US" dirty="0"/>
              <a:t> </a:t>
            </a:r>
            <a:r>
              <a:rPr lang="en-US" dirty="0" err="1"/>
              <a:t>kể</a:t>
            </a:r>
            <a:r>
              <a:rPr lang="en-US" dirty="0"/>
              <a:t> </a:t>
            </a:r>
            <a:r>
              <a:rPr lang="en-US" dirty="0" err="1"/>
              <a:t>người</a:t>
            </a:r>
            <a:r>
              <a:rPr lang="en-US" dirty="0"/>
              <a:t> </a:t>
            </a:r>
            <a:r>
              <a:rPr lang="en-US" dirty="0" err="1"/>
              <a:t>dùng</a:t>
            </a:r>
            <a:r>
              <a:rPr lang="en-US" dirty="0"/>
              <a:t> </a:t>
            </a:r>
            <a:r>
              <a:rPr lang="en-US" dirty="0" err="1"/>
              <a:t>kết</a:t>
            </a:r>
            <a:r>
              <a:rPr lang="en-US" dirty="0"/>
              <a:t> </a:t>
            </a:r>
            <a:r>
              <a:rPr lang="en-US" dirty="0" err="1"/>
              <a:t>nối</a:t>
            </a:r>
            <a:r>
              <a:rPr lang="en-US" dirty="0"/>
              <a:t> </a:t>
            </a:r>
            <a:r>
              <a:rPr lang="en-US" dirty="0" err="1"/>
              <a:t>với</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như</a:t>
            </a:r>
            <a:r>
              <a:rPr lang="en-US" dirty="0"/>
              <a:t> </a:t>
            </a:r>
            <a:r>
              <a:rPr lang="en-US" dirty="0" err="1"/>
              <a:t>thế</a:t>
            </a:r>
            <a:r>
              <a:rPr lang="en-US" dirty="0"/>
              <a:t> </a:t>
            </a:r>
            <a:r>
              <a:rPr lang="en-US" dirty="0" err="1"/>
              <a:t>nào</a:t>
            </a:r>
            <a:r>
              <a:rPr lang="en-US" dirty="0"/>
              <a:t>, </a:t>
            </a:r>
            <a:r>
              <a:rPr lang="en-US" dirty="0" err="1"/>
              <a:t>kết</a:t>
            </a:r>
            <a:r>
              <a:rPr lang="en-US" dirty="0"/>
              <a:t> </a:t>
            </a:r>
            <a:r>
              <a:rPr lang="en-US" dirty="0" err="1"/>
              <a:t>quả</a:t>
            </a:r>
            <a:r>
              <a:rPr lang="en-US" dirty="0"/>
              <a:t> </a:t>
            </a:r>
            <a:r>
              <a:rPr lang="en-US" dirty="0" err="1"/>
              <a:t>luôn</a:t>
            </a:r>
            <a:r>
              <a:rPr lang="en-US" dirty="0"/>
              <a:t> </a:t>
            </a:r>
            <a:r>
              <a:rPr lang="en-US" dirty="0" err="1"/>
              <a:t>giống</a:t>
            </a:r>
            <a:r>
              <a:rPr lang="en-US" dirty="0"/>
              <a:t> </a:t>
            </a:r>
            <a:r>
              <a:rPr lang="en-US" dirty="0" err="1"/>
              <a:t>nhau</a:t>
            </a:r>
            <a:r>
              <a:rPr lang="en-US" dirty="0"/>
              <a:t>, </a:t>
            </a:r>
            <a:r>
              <a:rPr lang="en-US" dirty="0" err="1"/>
              <a:t>bởi</a:t>
            </a:r>
            <a:r>
              <a:rPr lang="en-US" dirty="0"/>
              <a:t> </a:t>
            </a:r>
            <a:r>
              <a:rPr lang="en-US" dirty="0" err="1"/>
              <a:t>vì</a:t>
            </a:r>
            <a:r>
              <a:rPr lang="en-US" dirty="0"/>
              <a:t> </a:t>
            </a:r>
            <a:r>
              <a:rPr lang="en-US" dirty="0" err="1"/>
              <a:t>chính</a:t>
            </a:r>
            <a:r>
              <a:rPr lang="en-US" dirty="0"/>
              <a:t> </a:t>
            </a:r>
            <a:r>
              <a:rPr lang="en-US" dirty="0" err="1"/>
              <a:t>sách</a:t>
            </a:r>
            <a:r>
              <a:rPr lang="en-US" dirty="0"/>
              <a:t> </a:t>
            </a:r>
            <a:r>
              <a:rPr lang="en-US" dirty="0" err="1"/>
              <a:t>bị</a:t>
            </a:r>
            <a:r>
              <a:rPr lang="en-US" dirty="0"/>
              <a:t> </a:t>
            </a:r>
            <a:r>
              <a:rPr lang="en-US" dirty="0" err="1"/>
              <a:t>ràng</a:t>
            </a:r>
            <a:r>
              <a:rPr lang="en-US" dirty="0"/>
              <a:t> </a:t>
            </a:r>
            <a:r>
              <a:rPr lang="en-US" dirty="0" err="1"/>
              <a:t>buộc</a:t>
            </a:r>
            <a:r>
              <a:rPr lang="en-US" dirty="0"/>
              <a:t> </a:t>
            </a:r>
            <a:r>
              <a:rPr lang="en-US" dirty="0" err="1"/>
              <a:t>với</a:t>
            </a:r>
            <a:r>
              <a:rPr lang="en-US" dirty="0"/>
              <a:t> </a:t>
            </a:r>
            <a:r>
              <a:rPr lang="en-US" dirty="0" err="1"/>
              <a:t>vai</a:t>
            </a:r>
            <a:r>
              <a:rPr lang="en-US" dirty="0"/>
              <a:t> </a:t>
            </a:r>
            <a:r>
              <a:rPr lang="en-US" dirty="0" err="1"/>
              <a:t>trò</a:t>
            </a:r>
            <a:r>
              <a:rPr lang="en-US" dirty="0"/>
              <a:t>.</a:t>
            </a:r>
          </a:p>
          <a:p>
            <a:pPr marL="0" indent="0">
              <a:lnSpc>
                <a:spcPct val="120000"/>
              </a:lnSpc>
              <a:buNone/>
            </a:pPr>
            <a:endParaRPr lang="en-US" dirty="0" smtClean="0"/>
          </a:p>
        </p:txBody>
      </p:sp>
    </p:spTree>
    <p:extLst>
      <p:ext uri="{BB962C8B-B14F-4D97-AF65-F5344CB8AC3E}">
        <p14:creationId xmlns:p14="http://schemas.microsoft.com/office/powerpoint/2010/main" val="63053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85000" lnSpcReduction="20000"/>
          </a:bodyPr>
          <a:lstStyle/>
          <a:p>
            <a:pPr marL="0" indent="0">
              <a:lnSpc>
                <a:spcPct val="120000"/>
              </a:lnSpc>
              <a:buNone/>
            </a:pPr>
            <a:r>
              <a:rPr lang="en-US" dirty="0" err="1"/>
              <a:t>Để</a:t>
            </a:r>
            <a:r>
              <a:rPr lang="en-US" dirty="0"/>
              <a:t> </a:t>
            </a:r>
            <a:r>
              <a:rPr lang="en-US" dirty="0" err="1"/>
              <a:t>kích</a:t>
            </a:r>
            <a:r>
              <a:rPr lang="en-US" dirty="0"/>
              <a:t> </a:t>
            </a:r>
            <a:r>
              <a:rPr lang="en-US" dirty="0" err="1"/>
              <a:t>hoạt</a:t>
            </a:r>
            <a:r>
              <a:rPr lang="en-US" dirty="0"/>
              <a:t> </a:t>
            </a:r>
            <a:r>
              <a:rPr lang="en-US" dirty="0" err="1"/>
              <a:t>vai</a:t>
            </a:r>
            <a:r>
              <a:rPr lang="en-US" dirty="0"/>
              <a:t> </a:t>
            </a:r>
            <a:r>
              <a:rPr lang="en-US" dirty="0" err="1"/>
              <a:t>trò</a:t>
            </a:r>
            <a:r>
              <a:rPr lang="en-US" dirty="0"/>
              <a:t> </a:t>
            </a:r>
            <a:r>
              <a:rPr lang="en-US" dirty="0" err="1"/>
              <a:t>ứng</a:t>
            </a:r>
            <a:r>
              <a:rPr lang="en-US" dirty="0"/>
              <a:t> </a:t>
            </a:r>
            <a:r>
              <a:rPr lang="en-US" dirty="0" err="1"/>
              <a:t>dụng</a:t>
            </a:r>
            <a:r>
              <a:rPr lang="en-US" dirty="0"/>
              <a:t> an </a:t>
            </a:r>
            <a:r>
              <a:rPr lang="en-US" dirty="0" err="1"/>
              <a:t>toàn</a:t>
            </a:r>
            <a:r>
              <a:rPr lang="en-US" dirty="0"/>
              <a:t>, </a:t>
            </a:r>
            <a:r>
              <a:rPr lang="en-US" dirty="0" err="1"/>
              <a:t>bạn</a:t>
            </a:r>
            <a:r>
              <a:rPr lang="en-US" dirty="0"/>
              <a:t> </a:t>
            </a:r>
            <a:r>
              <a:rPr lang="en-US" dirty="0" err="1"/>
              <a:t>phải</a:t>
            </a:r>
            <a:r>
              <a:rPr lang="en-US" dirty="0"/>
              <a:t> </a:t>
            </a:r>
            <a:r>
              <a:rPr lang="en-US" dirty="0" err="1"/>
              <a:t>thực</a:t>
            </a:r>
            <a:r>
              <a:rPr lang="en-US" dirty="0"/>
              <a:t> </a:t>
            </a:r>
            <a:r>
              <a:rPr lang="en-US" dirty="0" err="1"/>
              <a:t>thi</a:t>
            </a:r>
            <a:r>
              <a:rPr lang="en-US" dirty="0"/>
              <a:t> </a:t>
            </a:r>
            <a:r>
              <a:rPr lang="en-US" dirty="0" err="1"/>
              <a:t>gói</a:t>
            </a:r>
            <a:r>
              <a:rPr lang="en-US" dirty="0"/>
              <a:t> </a:t>
            </a:r>
            <a:r>
              <a:rPr lang="en-US" dirty="0" err="1"/>
              <a:t>cơ</a:t>
            </a:r>
            <a:r>
              <a:rPr lang="en-US" dirty="0"/>
              <a:t> </a:t>
            </a:r>
            <a:r>
              <a:rPr lang="en-US" dirty="0" err="1"/>
              <a:t>bản</a:t>
            </a:r>
            <a:r>
              <a:rPr lang="en-US" dirty="0"/>
              <a:t> </a:t>
            </a:r>
            <a:r>
              <a:rPr lang="en-US" dirty="0" err="1"/>
              <a:t>của</a:t>
            </a:r>
            <a:r>
              <a:rPr lang="en-US" dirty="0"/>
              <a:t> </a:t>
            </a:r>
            <a:r>
              <a:rPr lang="en-US" dirty="0" err="1"/>
              <a:t>nó</a:t>
            </a:r>
            <a:r>
              <a:rPr lang="en-US" dirty="0"/>
              <a:t> </a:t>
            </a:r>
            <a:r>
              <a:rPr lang="en-US" dirty="0" err="1"/>
              <a:t>bằng</a:t>
            </a:r>
            <a:r>
              <a:rPr lang="en-US" dirty="0"/>
              <a:t> </a:t>
            </a:r>
            <a:r>
              <a:rPr lang="en-US" dirty="0" err="1"/>
              <a:t>cách</a:t>
            </a:r>
            <a:r>
              <a:rPr lang="en-US" dirty="0"/>
              <a:t> </a:t>
            </a:r>
            <a:r>
              <a:rPr lang="en-US" dirty="0" err="1"/>
              <a:t>gọi</a:t>
            </a:r>
            <a:r>
              <a:rPr lang="en-US" dirty="0"/>
              <a:t> </a:t>
            </a:r>
            <a:r>
              <a:rPr lang="en-US" dirty="0" err="1"/>
              <a:t>nó</a:t>
            </a:r>
            <a:r>
              <a:rPr lang="en-US" dirty="0"/>
              <a:t> </a:t>
            </a:r>
            <a:r>
              <a:rPr lang="en-US" dirty="0" err="1"/>
              <a:t>trực</a:t>
            </a:r>
            <a:r>
              <a:rPr lang="en-US" dirty="0"/>
              <a:t> </a:t>
            </a:r>
            <a:r>
              <a:rPr lang="en-US" dirty="0" err="1"/>
              <a:t>tiếp</a:t>
            </a:r>
            <a:r>
              <a:rPr lang="en-US" dirty="0"/>
              <a:t> </a:t>
            </a:r>
            <a:r>
              <a:rPr lang="en-US" dirty="0" err="1"/>
              <a:t>từ</a:t>
            </a:r>
            <a:r>
              <a:rPr lang="en-US" dirty="0"/>
              <a:t> </a:t>
            </a:r>
            <a:r>
              <a:rPr lang="en-US" dirty="0" err="1"/>
              <a:t>ứng</a:t>
            </a:r>
            <a:r>
              <a:rPr lang="en-US" dirty="0"/>
              <a:t> </a:t>
            </a:r>
            <a:r>
              <a:rPr lang="en-US" dirty="0" err="1"/>
              <a:t>dụng</a:t>
            </a:r>
            <a:r>
              <a:rPr lang="en-US" dirty="0"/>
              <a:t> </a:t>
            </a:r>
            <a:r>
              <a:rPr lang="en-US" dirty="0" err="1"/>
              <a:t>khi</a:t>
            </a:r>
            <a:r>
              <a:rPr lang="en-US" dirty="0"/>
              <a:t> </a:t>
            </a:r>
            <a:r>
              <a:rPr lang="en-US" dirty="0" err="1"/>
              <a:t>người</a:t>
            </a:r>
            <a:r>
              <a:rPr lang="en-US" dirty="0"/>
              <a:t> </a:t>
            </a:r>
            <a:r>
              <a:rPr lang="en-US" dirty="0" err="1"/>
              <a:t>dùng</a:t>
            </a:r>
            <a:r>
              <a:rPr lang="en-US" dirty="0"/>
              <a:t> </a:t>
            </a:r>
            <a:r>
              <a:rPr lang="en-US" dirty="0" err="1"/>
              <a:t>đăng</a:t>
            </a:r>
            <a:r>
              <a:rPr lang="en-US" dirty="0"/>
              <a:t> </a:t>
            </a:r>
            <a:r>
              <a:rPr lang="en-US" dirty="0" err="1"/>
              <a:t>nhập</a:t>
            </a:r>
            <a:r>
              <a:rPr lang="en-US" dirty="0"/>
              <a:t>, </a:t>
            </a:r>
            <a:r>
              <a:rPr lang="en-US" dirty="0" err="1"/>
              <a:t>trước</a:t>
            </a:r>
            <a:r>
              <a:rPr lang="en-US" dirty="0"/>
              <a:t> </a:t>
            </a:r>
            <a:r>
              <a:rPr lang="en-US" dirty="0" err="1"/>
              <a:t>khi</a:t>
            </a:r>
            <a:r>
              <a:rPr lang="en-US" dirty="0"/>
              <a:t> </a:t>
            </a:r>
            <a:r>
              <a:rPr lang="en-US" dirty="0" err="1"/>
              <a:t>người</a:t>
            </a:r>
            <a:r>
              <a:rPr lang="en-US" dirty="0"/>
              <a:t> </a:t>
            </a:r>
            <a:r>
              <a:rPr lang="en-US" dirty="0" err="1"/>
              <a:t>dùng</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được</a:t>
            </a:r>
            <a:r>
              <a:rPr lang="en-US" dirty="0"/>
              <a:t> </a:t>
            </a:r>
            <a:r>
              <a:rPr lang="en-US" dirty="0" err="1"/>
              <a:t>cấp</a:t>
            </a:r>
            <a:r>
              <a:rPr lang="en-US" dirty="0"/>
              <a:t> </a:t>
            </a:r>
            <a:r>
              <a:rPr lang="en-US" dirty="0" err="1"/>
              <a:t>bởi</a:t>
            </a:r>
            <a:r>
              <a:rPr lang="en-US" dirty="0"/>
              <a:t> </a:t>
            </a:r>
            <a:r>
              <a:rPr lang="en-US" dirty="0" err="1"/>
              <a:t>vai</a:t>
            </a:r>
            <a:r>
              <a:rPr lang="en-US" dirty="0"/>
              <a:t> </a:t>
            </a:r>
            <a:r>
              <a:rPr lang="en-US" dirty="0" err="1"/>
              <a:t>trò</a:t>
            </a:r>
            <a:r>
              <a:rPr lang="en-US" dirty="0"/>
              <a:t> </a:t>
            </a:r>
            <a:r>
              <a:rPr lang="en-US" dirty="0" err="1"/>
              <a:t>ứng</a:t>
            </a:r>
            <a:r>
              <a:rPr lang="en-US" dirty="0"/>
              <a:t> </a:t>
            </a:r>
            <a:r>
              <a:rPr lang="en-US" dirty="0" err="1"/>
              <a:t>dụng</a:t>
            </a:r>
            <a:r>
              <a:rPr lang="en-US" dirty="0"/>
              <a:t> </a:t>
            </a:r>
            <a:r>
              <a:rPr lang="en-US" dirty="0" err="1"/>
              <a:t>bảo</a:t>
            </a:r>
            <a:r>
              <a:rPr lang="en-US" dirty="0"/>
              <a:t> </a:t>
            </a:r>
            <a:r>
              <a:rPr lang="en-US" dirty="0" err="1"/>
              <a:t>mật</a:t>
            </a:r>
            <a:r>
              <a:rPr lang="en-US" dirty="0"/>
              <a:t>. </a:t>
            </a:r>
            <a:r>
              <a:rPr lang="en-US" dirty="0" err="1"/>
              <a:t>Bạn</a:t>
            </a:r>
            <a:r>
              <a:rPr lang="en-US" dirty="0"/>
              <a:t> </a:t>
            </a:r>
            <a:r>
              <a:rPr lang="en-US" dirty="0" err="1"/>
              <a:t>không</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trình</a:t>
            </a:r>
            <a:r>
              <a:rPr lang="en-US" dirty="0"/>
              <a:t> </a:t>
            </a:r>
            <a:r>
              <a:rPr lang="en-US" dirty="0" err="1"/>
              <a:t>kích</a:t>
            </a:r>
            <a:r>
              <a:rPr lang="en-US" dirty="0"/>
              <a:t> </a:t>
            </a:r>
            <a:r>
              <a:rPr lang="en-US" dirty="0" err="1"/>
              <a:t>hoạt</a:t>
            </a:r>
            <a:r>
              <a:rPr lang="en-US" dirty="0"/>
              <a:t> </a:t>
            </a:r>
            <a:r>
              <a:rPr lang="en-US" dirty="0" err="1"/>
              <a:t>đăng</a:t>
            </a:r>
            <a:r>
              <a:rPr lang="en-US" dirty="0"/>
              <a:t> </a:t>
            </a:r>
            <a:r>
              <a:rPr lang="en-US" dirty="0" err="1"/>
              <a:t>nhập</a:t>
            </a:r>
            <a:r>
              <a:rPr lang="en-US" dirty="0"/>
              <a:t> </a:t>
            </a:r>
            <a:r>
              <a:rPr lang="en-US" dirty="0" err="1"/>
              <a:t>để</a:t>
            </a:r>
            <a:r>
              <a:rPr lang="en-US" dirty="0"/>
              <a:t> </a:t>
            </a:r>
            <a:r>
              <a:rPr lang="en-US" dirty="0" err="1"/>
              <a:t>kích</a:t>
            </a:r>
            <a:r>
              <a:rPr lang="en-US" dirty="0"/>
              <a:t> </a:t>
            </a:r>
            <a:r>
              <a:rPr lang="en-US" dirty="0" err="1"/>
              <a:t>hoạt</a:t>
            </a:r>
            <a:r>
              <a:rPr lang="en-US" dirty="0"/>
              <a:t> </a:t>
            </a:r>
            <a:r>
              <a:rPr lang="en-US" dirty="0" err="1"/>
              <a:t>vai</a:t>
            </a:r>
            <a:r>
              <a:rPr lang="en-US" dirty="0"/>
              <a:t> </a:t>
            </a:r>
            <a:r>
              <a:rPr lang="en-US" dirty="0" err="1"/>
              <a:t>trò</a:t>
            </a:r>
            <a:r>
              <a:rPr lang="en-US" dirty="0"/>
              <a:t> </a:t>
            </a:r>
            <a:r>
              <a:rPr lang="en-US" dirty="0" err="1"/>
              <a:t>ứng</a:t>
            </a:r>
            <a:r>
              <a:rPr lang="en-US" dirty="0"/>
              <a:t> </a:t>
            </a:r>
            <a:r>
              <a:rPr lang="en-US" dirty="0" err="1"/>
              <a:t>dụng</a:t>
            </a:r>
            <a:r>
              <a:rPr lang="en-US" dirty="0"/>
              <a:t> </a:t>
            </a:r>
            <a:r>
              <a:rPr lang="en-US" dirty="0" err="1"/>
              <a:t>bảo</a:t>
            </a:r>
            <a:r>
              <a:rPr lang="en-US" dirty="0"/>
              <a:t> </a:t>
            </a:r>
            <a:r>
              <a:rPr lang="en-US" dirty="0" err="1"/>
              <a:t>mật</a:t>
            </a:r>
            <a:r>
              <a:rPr lang="en-US" dirty="0"/>
              <a:t>, </a:t>
            </a:r>
            <a:r>
              <a:rPr lang="en-US" dirty="0" err="1"/>
              <a:t>cũng</a:t>
            </a:r>
            <a:r>
              <a:rPr lang="en-US" dirty="0"/>
              <a:t> </a:t>
            </a:r>
            <a:r>
              <a:rPr lang="en-US" dirty="0" err="1"/>
              <a:t>như</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loại</a:t>
            </a:r>
            <a:r>
              <a:rPr lang="en-US" dirty="0"/>
              <a:t> </a:t>
            </a:r>
            <a:r>
              <a:rPr lang="en-US" dirty="0" err="1"/>
              <a:t>vai</a:t>
            </a:r>
            <a:r>
              <a:rPr lang="en-US" dirty="0"/>
              <a:t> </a:t>
            </a:r>
            <a:r>
              <a:rPr lang="en-US" dirty="0" err="1"/>
              <a:t>trò</a:t>
            </a:r>
            <a:r>
              <a:rPr lang="en-US" dirty="0"/>
              <a:t> </a:t>
            </a:r>
            <a:r>
              <a:rPr lang="en-US" dirty="0" err="1"/>
              <a:t>này</a:t>
            </a:r>
            <a:r>
              <a:rPr lang="en-US" dirty="0"/>
              <a:t> </a:t>
            </a:r>
            <a:r>
              <a:rPr lang="en-US" dirty="0" err="1"/>
              <a:t>là</a:t>
            </a:r>
            <a:r>
              <a:rPr lang="en-US" dirty="0"/>
              <a:t> </a:t>
            </a:r>
            <a:r>
              <a:rPr lang="en-US" dirty="0" err="1"/>
              <a:t>vai</a:t>
            </a:r>
            <a:r>
              <a:rPr lang="en-US" dirty="0"/>
              <a:t> </a:t>
            </a:r>
            <a:r>
              <a:rPr lang="en-US" dirty="0" err="1"/>
              <a:t>trò</a:t>
            </a:r>
            <a:r>
              <a:rPr lang="en-US" dirty="0"/>
              <a:t> </a:t>
            </a:r>
            <a:r>
              <a:rPr lang="en-US" dirty="0" err="1"/>
              <a:t>mặc</a:t>
            </a:r>
            <a:r>
              <a:rPr lang="en-US" dirty="0"/>
              <a:t> </a:t>
            </a:r>
            <a:r>
              <a:rPr lang="en-US" dirty="0" err="1"/>
              <a:t>định</a:t>
            </a:r>
            <a:r>
              <a:rPr lang="en-US" dirty="0"/>
              <a:t>.</a:t>
            </a:r>
          </a:p>
          <a:p>
            <a:pPr marL="0" indent="0">
              <a:lnSpc>
                <a:spcPct val="120000"/>
              </a:lnSpc>
              <a:buNone/>
            </a:pPr>
            <a:r>
              <a:rPr lang="en-US" dirty="0" err="1"/>
              <a:t>Khi</a:t>
            </a:r>
            <a:r>
              <a:rPr lang="en-US" dirty="0"/>
              <a:t> </a:t>
            </a:r>
            <a:r>
              <a:rPr lang="en-US" dirty="0" err="1"/>
              <a:t>bạn</a:t>
            </a:r>
            <a:r>
              <a:rPr lang="en-US" dirty="0"/>
              <a:t> </a:t>
            </a:r>
            <a:r>
              <a:rPr lang="en-US" dirty="0" err="1"/>
              <a:t>kích</a:t>
            </a:r>
            <a:r>
              <a:rPr lang="en-US" dirty="0"/>
              <a:t> </a:t>
            </a:r>
            <a:r>
              <a:rPr lang="en-US" dirty="0" err="1"/>
              <a:t>hoạt</a:t>
            </a:r>
            <a:r>
              <a:rPr lang="en-US" dirty="0"/>
              <a:t> </a:t>
            </a:r>
            <a:r>
              <a:rPr lang="en-US" dirty="0" err="1"/>
              <a:t>vai</a:t>
            </a:r>
            <a:r>
              <a:rPr lang="en-US" dirty="0"/>
              <a:t> </a:t>
            </a:r>
            <a:r>
              <a:rPr lang="en-US" dirty="0" err="1"/>
              <a:t>trò</a:t>
            </a:r>
            <a:r>
              <a:rPr lang="en-US" dirty="0"/>
              <a:t> </a:t>
            </a:r>
            <a:r>
              <a:rPr lang="en-US" dirty="0" err="1"/>
              <a:t>ứng</a:t>
            </a:r>
            <a:r>
              <a:rPr lang="en-US" dirty="0"/>
              <a:t> </a:t>
            </a:r>
            <a:r>
              <a:rPr lang="en-US" dirty="0" err="1"/>
              <a:t>dụng</a:t>
            </a:r>
            <a:r>
              <a:rPr lang="en-US" dirty="0"/>
              <a:t> an </a:t>
            </a:r>
            <a:r>
              <a:rPr lang="en-US" dirty="0" err="1"/>
              <a:t>toàn</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Oracle </a:t>
            </a:r>
            <a:r>
              <a:rPr lang="en-US" dirty="0" err="1"/>
              <a:t>xác</a:t>
            </a:r>
            <a:r>
              <a:rPr lang="en-US" dirty="0"/>
              <a:t> minh </a:t>
            </a:r>
            <a:r>
              <a:rPr lang="en-US" dirty="0" err="1"/>
              <a:t>rằng</a:t>
            </a:r>
            <a:r>
              <a:rPr lang="en-US" dirty="0"/>
              <a:t> </a:t>
            </a:r>
            <a:r>
              <a:rPr lang="en-US" dirty="0" err="1"/>
              <a:t>gói</a:t>
            </a:r>
            <a:r>
              <a:rPr lang="en-US" dirty="0"/>
              <a:t> PL / SQL </a:t>
            </a:r>
            <a:r>
              <a:rPr lang="en-US" dirty="0" err="1"/>
              <a:t>được</a:t>
            </a:r>
            <a:r>
              <a:rPr lang="en-US" dirty="0"/>
              <a:t> </a:t>
            </a:r>
            <a:r>
              <a:rPr lang="en-US" dirty="0" err="1"/>
              <a:t>ủy</a:t>
            </a:r>
            <a:r>
              <a:rPr lang="en-US" dirty="0"/>
              <a:t> </a:t>
            </a:r>
            <a:r>
              <a:rPr lang="en-US" dirty="0" err="1"/>
              <a:t>quyền</a:t>
            </a:r>
            <a:r>
              <a:rPr lang="en-US" dirty="0"/>
              <a:t> </a:t>
            </a:r>
            <a:r>
              <a:rPr lang="en-US" dirty="0" err="1"/>
              <a:t>nằm</a:t>
            </a:r>
            <a:r>
              <a:rPr lang="en-US" dirty="0"/>
              <a:t> </a:t>
            </a:r>
            <a:r>
              <a:rPr lang="en-US" dirty="0" err="1"/>
              <a:t>trên</a:t>
            </a:r>
            <a:r>
              <a:rPr lang="en-US" dirty="0"/>
              <a:t> </a:t>
            </a:r>
            <a:r>
              <a:rPr lang="en-US" dirty="0" err="1"/>
              <a:t>ngăn</a:t>
            </a:r>
            <a:r>
              <a:rPr lang="en-US" dirty="0"/>
              <a:t> </a:t>
            </a:r>
            <a:r>
              <a:rPr lang="en-US" dirty="0" err="1"/>
              <a:t>xếp</a:t>
            </a:r>
            <a:r>
              <a:rPr lang="en-US" dirty="0"/>
              <a:t> </a:t>
            </a:r>
            <a:r>
              <a:rPr lang="en-US" dirty="0" err="1"/>
              <a:t>gọi</a:t>
            </a:r>
            <a:r>
              <a:rPr lang="en-US" dirty="0"/>
              <a:t>, </a:t>
            </a:r>
            <a:r>
              <a:rPr lang="en-US" dirty="0" err="1"/>
              <a:t>nghĩa</a:t>
            </a:r>
            <a:r>
              <a:rPr lang="en-US" dirty="0"/>
              <a:t> </a:t>
            </a:r>
            <a:r>
              <a:rPr lang="en-US" dirty="0" err="1"/>
              <a:t>là</a:t>
            </a:r>
            <a:r>
              <a:rPr lang="en-US" dirty="0"/>
              <a:t>, </a:t>
            </a:r>
            <a:r>
              <a:rPr lang="en-US" dirty="0" err="1"/>
              <a:t>nó</a:t>
            </a:r>
            <a:r>
              <a:rPr lang="en-US" dirty="0"/>
              <a:t> </a:t>
            </a:r>
            <a:r>
              <a:rPr lang="en-US" dirty="0" err="1"/>
              <a:t>xác</a:t>
            </a:r>
            <a:r>
              <a:rPr lang="en-US" dirty="0"/>
              <a:t> minh </a:t>
            </a:r>
            <a:r>
              <a:rPr lang="en-US" dirty="0" err="1"/>
              <a:t>rằng</a:t>
            </a:r>
            <a:r>
              <a:rPr lang="en-US" dirty="0"/>
              <a:t> </a:t>
            </a:r>
            <a:r>
              <a:rPr lang="en-US" dirty="0" err="1"/>
              <a:t>gói</a:t>
            </a:r>
            <a:r>
              <a:rPr lang="en-US" dirty="0"/>
              <a:t> PL / SQL </a:t>
            </a:r>
            <a:r>
              <a:rPr lang="en-US" dirty="0" err="1"/>
              <a:t>được</a:t>
            </a:r>
            <a:r>
              <a:rPr lang="en-US" dirty="0"/>
              <a:t> </a:t>
            </a:r>
            <a:r>
              <a:rPr lang="en-US" dirty="0" err="1"/>
              <a:t>cấp</a:t>
            </a:r>
            <a:r>
              <a:rPr lang="en-US" dirty="0"/>
              <a:t> </a:t>
            </a:r>
            <a:r>
              <a:rPr lang="en-US" dirty="0" err="1"/>
              <a:t>phép</a:t>
            </a:r>
            <a:r>
              <a:rPr lang="en-US" dirty="0"/>
              <a:t> </a:t>
            </a:r>
            <a:r>
              <a:rPr lang="en-US" dirty="0" err="1"/>
              <a:t>đang</a:t>
            </a:r>
            <a:r>
              <a:rPr lang="en-US" dirty="0"/>
              <a:t> </a:t>
            </a:r>
            <a:r>
              <a:rPr lang="en-US" dirty="0" err="1"/>
              <a:t>phát</a:t>
            </a:r>
            <a:r>
              <a:rPr lang="en-US" dirty="0"/>
              <a:t> </a:t>
            </a:r>
            <a:r>
              <a:rPr lang="en-US" dirty="0" err="1"/>
              <a:t>lệnh</a:t>
            </a:r>
            <a:r>
              <a:rPr lang="en-US" dirty="0"/>
              <a:t> </a:t>
            </a:r>
            <a:r>
              <a:rPr lang="en-US" dirty="0" err="1"/>
              <a:t>để</a:t>
            </a:r>
            <a:r>
              <a:rPr lang="en-US" dirty="0"/>
              <a:t> </a:t>
            </a:r>
            <a:r>
              <a:rPr lang="en-US" dirty="0" err="1"/>
              <a:t>kích</a:t>
            </a:r>
            <a:r>
              <a:rPr lang="en-US" dirty="0"/>
              <a:t> </a:t>
            </a:r>
            <a:r>
              <a:rPr lang="en-US" dirty="0" err="1"/>
              <a:t>hoạt</a:t>
            </a:r>
            <a:r>
              <a:rPr lang="en-US" dirty="0"/>
              <a:t> </a:t>
            </a:r>
            <a:r>
              <a:rPr lang="en-US" dirty="0" err="1"/>
              <a:t>vai</a:t>
            </a:r>
            <a:r>
              <a:rPr lang="en-US" dirty="0"/>
              <a:t> </a:t>
            </a:r>
            <a:r>
              <a:rPr lang="en-US" dirty="0" err="1"/>
              <a:t>trò</a:t>
            </a:r>
            <a:r>
              <a:rPr lang="en-US" dirty="0"/>
              <a:t>.</a:t>
            </a:r>
          </a:p>
          <a:p>
            <a:pPr marL="0" indent="0">
              <a:lnSpc>
                <a:spcPct val="120000"/>
              </a:lnSpc>
              <a:buNone/>
            </a:pPr>
            <a:r>
              <a:rPr lang="en-US" dirty="0" err="1"/>
              <a:t>Bạn</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vai</a:t>
            </a:r>
            <a:r>
              <a:rPr lang="en-US" dirty="0"/>
              <a:t> </a:t>
            </a:r>
            <a:r>
              <a:rPr lang="en-US" dirty="0" err="1"/>
              <a:t>trò</a:t>
            </a:r>
            <a:r>
              <a:rPr lang="en-US" dirty="0"/>
              <a:t> </a:t>
            </a:r>
            <a:r>
              <a:rPr lang="en-US" dirty="0" err="1"/>
              <a:t>ứng</a:t>
            </a:r>
            <a:r>
              <a:rPr lang="en-US" dirty="0"/>
              <a:t> </a:t>
            </a:r>
            <a:r>
              <a:rPr lang="en-US" dirty="0" err="1"/>
              <a:t>dụng</a:t>
            </a:r>
            <a:r>
              <a:rPr lang="en-US" dirty="0"/>
              <a:t> an </a:t>
            </a:r>
            <a:r>
              <a:rPr lang="en-US" dirty="0" err="1"/>
              <a:t>toàn</a:t>
            </a:r>
            <a:r>
              <a:rPr lang="en-US" dirty="0"/>
              <a:t> </a:t>
            </a:r>
            <a:r>
              <a:rPr lang="en-US" dirty="0" err="1"/>
              <a:t>để</a:t>
            </a:r>
            <a:r>
              <a:rPr lang="en-US" dirty="0"/>
              <a:t> </a:t>
            </a:r>
            <a:r>
              <a:rPr lang="en-US" dirty="0" err="1"/>
              <a:t>đảm</a:t>
            </a:r>
            <a:r>
              <a:rPr lang="en-US" dirty="0"/>
              <a:t> </a:t>
            </a:r>
            <a:r>
              <a:rPr lang="en-US" dirty="0" err="1"/>
              <a:t>bảo</a:t>
            </a:r>
            <a:r>
              <a:rPr lang="en-US" dirty="0"/>
              <a:t> </a:t>
            </a:r>
            <a:r>
              <a:rPr lang="en-US" dirty="0" err="1"/>
              <a:t>sự</a:t>
            </a:r>
            <a:r>
              <a:rPr lang="en-US" dirty="0"/>
              <a:t> </a:t>
            </a:r>
            <a:r>
              <a:rPr lang="en-US" dirty="0" err="1"/>
              <a:t>tồn</a:t>
            </a:r>
            <a:r>
              <a:rPr lang="en-US" dirty="0"/>
              <a:t> </a:t>
            </a:r>
            <a:r>
              <a:rPr lang="en-US" dirty="0" err="1"/>
              <a:t>tại</a:t>
            </a:r>
            <a:r>
              <a:rPr lang="en-US" dirty="0"/>
              <a:t> </a:t>
            </a:r>
            <a:r>
              <a:rPr lang="en-US" dirty="0" err="1"/>
              <a:t>của</a:t>
            </a:r>
            <a:r>
              <a:rPr lang="en-US" dirty="0"/>
              <a:t> </a:t>
            </a:r>
            <a:r>
              <a:rPr lang="en-US" dirty="0" err="1"/>
              <a:t>kết</a:t>
            </a:r>
            <a:r>
              <a:rPr lang="en-US" dirty="0"/>
              <a:t> </a:t>
            </a:r>
            <a:r>
              <a:rPr lang="en-US" dirty="0" err="1"/>
              <a:t>nối</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Vì</a:t>
            </a:r>
            <a:r>
              <a:rPr lang="en-US" dirty="0"/>
              <a:t> </a:t>
            </a:r>
            <a:r>
              <a:rPr lang="en-US" dirty="0" err="1"/>
              <a:t>vai</a:t>
            </a:r>
            <a:r>
              <a:rPr lang="en-US" dirty="0"/>
              <a:t> </a:t>
            </a:r>
            <a:r>
              <a:rPr lang="en-US" dirty="0" err="1"/>
              <a:t>trò</a:t>
            </a:r>
            <a:r>
              <a:rPr lang="en-US" dirty="0"/>
              <a:t> </a:t>
            </a:r>
            <a:r>
              <a:rPr lang="en-US" dirty="0" err="1"/>
              <a:t>ứng</a:t>
            </a:r>
            <a:r>
              <a:rPr lang="en-US" dirty="0"/>
              <a:t> </a:t>
            </a:r>
            <a:r>
              <a:rPr lang="en-US" dirty="0" err="1"/>
              <a:t>dụng</a:t>
            </a:r>
            <a:r>
              <a:rPr lang="en-US" dirty="0"/>
              <a:t> an </a:t>
            </a:r>
            <a:r>
              <a:rPr lang="en-US" dirty="0" err="1"/>
              <a:t>toàn</a:t>
            </a:r>
            <a:r>
              <a:rPr lang="en-US" dirty="0"/>
              <a:t> </a:t>
            </a:r>
            <a:r>
              <a:rPr lang="en-US" dirty="0" err="1"/>
              <a:t>là</a:t>
            </a:r>
            <a:r>
              <a:rPr lang="en-US" dirty="0"/>
              <a:t> </a:t>
            </a:r>
            <a:r>
              <a:rPr lang="en-US" dirty="0" err="1"/>
              <a:t>vai</a:t>
            </a:r>
            <a:r>
              <a:rPr lang="en-US" dirty="0"/>
              <a:t> </a:t>
            </a:r>
            <a:r>
              <a:rPr lang="en-US" dirty="0" err="1"/>
              <a:t>trò</a:t>
            </a:r>
            <a:r>
              <a:rPr lang="en-US" dirty="0"/>
              <a:t> </a:t>
            </a:r>
            <a:r>
              <a:rPr lang="en-US" dirty="0" err="1"/>
              <a:t>được</a:t>
            </a:r>
            <a:r>
              <a:rPr lang="en-US" dirty="0"/>
              <a:t> </a:t>
            </a:r>
            <a:r>
              <a:rPr lang="en-US" dirty="0" err="1"/>
              <a:t>thực</a:t>
            </a:r>
            <a:r>
              <a:rPr lang="en-US" dirty="0"/>
              <a:t> </a:t>
            </a:r>
            <a:r>
              <a:rPr lang="en-US" dirty="0" err="1"/>
              <a:t>hiện</a:t>
            </a:r>
            <a:r>
              <a:rPr lang="en-US" dirty="0"/>
              <a:t> </a:t>
            </a:r>
            <a:r>
              <a:rPr lang="en-US" dirty="0" err="1"/>
              <a:t>bởi</a:t>
            </a:r>
            <a:r>
              <a:rPr lang="en-US" dirty="0"/>
              <a:t> </a:t>
            </a:r>
            <a:r>
              <a:rPr lang="en-US" dirty="0" err="1"/>
              <a:t>một</a:t>
            </a:r>
            <a:r>
              <a:rPr lang="en-US" dirty="0"/>
              <a:t> </a:t>
            </a:r>
            <a:r>
              <a:rPr lang="en-US" dirty="0" err="1"/>
              <a:t>gói</a:t>
            </a:r>
            <a:r>
              <a:rPr lang="en-US" dirty="0"/>
              <a:t>, </a:t>
            </a:r>
            <a:r>
              <a:rPr lang="en-US" dirty="0" err="1"/>
              <a:t>gói</a:t>
            </a:r>
            <a:r>
              <a:rPr lang="en-US" dirty="0"/>
              <a:t> </a:t>
            </a:r>
            <a:r>
              <a:rPr lang="en-US" dirty="0" err="1"/>
              <a:t>có</a:t>
            </a:r>
            <a:r>
              <a:rPr lang="en-US" dirty="0"/>
              <a:t> </a:t>
            </a:r>
            <a:r>
              <a:rPr lang="en-US" dirty="0" err="1"/>
              <a:t>thể</a:t>
            </a:r>
            <a:r>
              <a:rPr lang="en-US" dirty="0"/>
              <a:t> </a:t>
            </a:r>
            <a:r>
              <a:rPr lang="en-US" dirty="0" err="1"/>
              <a:t>xác</a:t>
            </a:r>
            <a:r>
              <a:rPr lang="en-US" dirty="0"/>
              <a:t> </a:t>
            </a:r>
            <a:r>
              <a:rPr lang="en-US" dirty="0" err="1"/>
              <a:t>thực</a:t>
            </a:r>
            <a:r>
              <a:rPr lang="en-US" dirty="0"/>
              <a:t> </a:t>
            </a:r>
            <a:r>
              <a:rPr lang="en-US" dirty="0" err="1"/>
              <a:t>rằng</a:t>
            </a:r>
            <a:r>
              <a:rPr lang="en-US" dirty="0"/>
              <a:t> </a:t>
            </a:r>
            <a:r>
              <a:rPr lang="en-US" dirty="0" err="1"/>
              <a:t>người</a:t>
            </a:r>
            <a:r>
              <a:rPr lang="en-US" dirty="0"/>
              <a:t> </a:t>
            </a:r>
            <a:r>
              <a:rPr lang="en-US" dirty="0" err="1"/>
              <a:t>dùng</a:t>
            </a:r>
            <a:r>
              <a:rPr lang="en-US" dirty="0"/>
              <a:t> </a:t>
            </a:r>
            <a:r>
              <a:rPr lang="en-US" dirty="0" err="1"/>
              <a:t>có</a:t>
            </a:r>
            <a:r>
              <a:rPr lang="en-US" dirty="0"/>
              <a:t> </a:t>
            </a:r>
            <a:r>
              <a:rPr lang="en-US" dirty="0" err="1"/>
              <a:t>thể</a:t>
            </a:r>
            <a:r>
              <a:rPr lang="en-US" dirty="0"/>
              <a:t> </a:t>
            </a:r>
            <a:r>
              <a:rPr lang="en-US" dirty="0" err="1"/>
              <a:t>kết</a:t>
            </a:r>
            <a:r>
              <a:rPr lang="en-US" dirty="0"/>
              <a:t> </a:t>
            </a:r>
            <a:r>
              <a:rPr lang="en-US" dirty="0" err="1"/>
              <a:t>nối</a:t>
            </a:r>
            <a:r>
              <a:rPr lang="en-US" dirty="0"/>
              <a:t> </a:t>
            </a:r>
            <a:r>
              <a:rPr lang="en-US" dirty="0" err="1"/>
              <a:t>với</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thông</a:t>
            </a:r>
            <a:r>
              <a:rPr lang="en-US" dirty="0"/>
              <a:t> qua </a:t>
            </a:r>
            <a:r>
              <a:rPr lang="en-US" dirty="0" err="1"/>
              <a:t>một</a:t>
            </a:r>
            <a:r>
              <a:rPr lang="en-US" dirty="0"/>
              <a:t> </a:t>
            </a:r>
            <a:r>
              <a:rPr lang="en-US" dirty="0" err="1"/>
              <a:t>tầng</a:t>
            </a:r>
            <a:r>
              <a:rPr lang="en-US" dirty="0"/>
              <a:t> </a:t>
            </a:r>
            <a:r>
              <a:rPr lang="en-US" dirty="0" err="1"/>
              <a:t>giữa</a:t>
            </a:r>
            <a:r>
              <a:rPr lang="en-US" dirty="0"/>
              <a:t> </a:t>
            </a:r>
            <a:r>
              <a:rPr lang="en-US" dirty="0" err="1"/>
              <a:t>hoặc</a:t>
            </a:r>
            <a:r>
              <a:rPr lang="en-US" dirty="0"/>
              <a:t> </a:t>
            </a:r>
            <a:r>
              <a:rPr lang="en-US" dirty="0" err="1"/>
              <a:t>từ</a:t>
            </a:r>
            <a:r>
              <a:rPr lang="en-US" dirty="0"/>
              <a:t> </a:t>
            </a:r>
            <a:r>
              <a:rPr lang="en-US" dirty="0" err="1"/>
              <a:t>một</a:t>
            </a:r>
            <a:r>
              <a:rPr lang="en-US" dirty="0"/>
              <a:t> </a:t>
            </a:r>
            <a:r>
              <a:rPr lang="en-US" dirty="0" err="1"/>
              <a:t>địa</a:t>
            </a:r>
            <a:r>
              <a:rPr lang="en-US" dirty="0"/>
              <a:t> </a:t>
            </a:r>
            <a:r>
              <a:rPr lang="en-US" dirty="0" err="1"/>
              <a:t>chỉ</a:t>
            </a:r>
            <a:r>
              <a:rPr lang="en-US" dirty="0"/>
              <a:t> IP </a:t>
            </a:r>
            <a:r>
              <a:rPr lang="en-US" dirty="0" err="1"/>
              <a:t>cụ</a:t>
            </a:r>
            <a:r>
              <a:rPr lang="en-US" dirty="0"/>
              <a:t> </a:t>
            </a:r>
            <a:r>
              <a:rPr lang="en-US" dirty="0" err="1"/>
              <a:t>thể</a:t>
            </a:r>
            <a:r>
              <a:rPr lang="en-US" dirty="0"/>
              <a:t>. </a:t>
            </a:r>
            <a:r>
              <a:rPr lang="en-US" dirty="0" err="1"/>
              <a:t>Bằng</a:t>
            </a:r>
            <a:r>
              <a:rPr lang="en-US" dirty="0"/>
              <a:t> </a:t>
            </a:r>
            <a:r>
              <a:rPr lang="en-US" dirty="0" err="1"/>
              <a:t>cách</a:t>
            </a:r>
            <a:r>
              <a:rPr lang="en-US" dirty="0"/>
              <a:t> </a:t>
            </a:r>
            <a:r>
              <a:rPr lang="en-US" dirty="0" err="1"/>
              <a:t>này</a:t>
            </a:r>
            <a:r>
              <a:rPr lang="en-US" dirty="0"/>
              <a:t>, </a:t>
            </a:r>
            <a:r>
              <a:rPr lang="en-US" dirty="0" err="1"/>
              <a:t>vai</a:t>
            </a:r>
            <a:r>
              <a:rPr lang="en-US" dirty="0"/>
              <a:t> </a:t>
            </a:r>
            <a:r>
              <a:rPr lang="en-US" dirty="0" err="1"/>
              <a:t>trò</a:t>
            </a:r>
            <a:r>
              <a:rPr lang="en-US" dirty="0"/>
              <a:t> </a:t>
            </a:r>
            <a:r>
              <a:rPr lang="en-US" dirty="0" err="1"/>
              <a:t>ứng</a:t>
            </a:r>
            <a:r>
              <a:rPr lang="en-US" dirty="0"/>
              <a:t> </a:t>
            </a:r>
            <a:r>
              <a:rPr lang="en-US" dirty="0" err="1"/>
              <a:t>dụng</a:t>
            </a:r>
            <a:r>
              <a:rPr lang="en-US" dirty="0"/>
              <a:t> an </a:t>
            </a:r>
            <a:r>
              <a:rPr lang="en-US" dirty="0" err="1"/>
              <a:t>toàn</a:t>
            </a:r>
            <a:r>
              <a:rPr lang="en-US" dirty="0"/>
              <a:t> </a:t>
            </a:r>
            <a:r>
              <a:rPr lang="en-US" dirty="0" err="1"/>
              <a:t>ngăn</a:t>
            </a:r>
            <a:r>
              <a:rPr lang="en-US" dirty="0"/>
              <a:t> </a:t>
            </a:r>
            <a:r>
              <a:rPr lang="en-US" dirty="0" err="1"/>
              <a:t>người</a:t>
            </a:r>
            <a:r>
              <a:rPr lang="en-US" dirty="0"/>
              <a:t> </a:t>
            </a:r>
            <a:r>
              <a:rPr lang="en-US" dirty="0" err="1"/>
              <a:t>dùng</a:t>
            </a:r>
            <a:r>
              <a:rPr lang="en-US" dirty="0"/>
              <a:t> </a:t>
            </a:r>
            <a:r>
              <a:rPr lang="en-US" dirty="0" err="1"/>
              <a:t>truy</a:t>
            </a:r>
            <a:r>
              <a:rPr lang="en-US" dirty="0"/>
              <a:t> </a:t>
            </a:r>
            <a:r>
              <a:rPr lang="en-US" dirty="0" err="1"/>
              <a:t>cập</a:t>
            </a:r>
            <a:r>
              <a:rPr lang="en-US" dirty="0"/>
              <a:t> </a:t>
            </a:r>
            <a:r>
              <a:rPr lang="en-US" dirty="0" err="1"/>
              <a:t>dữ</a:t>
            </a:r>
            <a:r>
              <a:rPr lang="en-US" dirty="0"/>
              <a:t> </a:t>
            </a:r>
            <a:r>
              <a:rPr lang="en-US" dirty="0" err="1"/>
              <a:t>liệu</a:t>
            </a:r>
            <a:r>
              <a:rPr lang="en-US" dirty="0"/>
              <a:t> </a:t>
            </a:r>
            <a:r>
              <a:rPr lang="en-US" dirty="0" err="1"/>
              <a:t>bên</a:t>
            </a:r>
            <a:r>
              <a:rPr lang="en-US" dirty="0"/>
              <a:t> </a:t>
            </a:r>
            <a:r>
              <a:rPr lang="en-US" dirty="0" err="1"/>
              <a:t>ngoài</a:t>
            </a:r>
            <a:r>
              <a:rPr lang="en-US" dirty="0"/>
              <a:t> </a:t>
            </a:r>
            <a:r>
              <a:rPr lang="en-US" dirty="0" err="1"/>
              <a:t>một</a:t>
            </a:r>
            <a:r>
              <a:rPr lang="en-US" dirty="0"/>
              <a:t> </a:t>
            </a:r>
            <a:r>
              <a:rPr lang="en-US" dirty="0" err="1"/>
              <a:t>ứng</a:t>
            </a:r>
            <a:r>
              <a:rPr lang="en-US" dirty="0"/>
              <a:t> </a:t>
            </a:r>
            <a:r>
              <a:rPr lang="en-US" dirty="0" err="1"/>
              <a:t>dụng</a:t>
            </a:r>
            <a:r>
              <a:rPr lang="en-US" dirty="0"/>
              <a:t>. </a:t>
            </a:r>
            <a:r>
              <a:rPr lang="en-US" dirty="0" err="1"/>
              <a:t>Họ</a:t>
            </a:r>
            <a:r>
              <a:rPr lang="en-US" dirty="0"/>
              <a:t> </a:t>
            </a:r>
            <a:r>
              <a:rPr lang="en-US" dirty="0" err="1"/>
              <a:t>buộc</a:t>
            </a:r>
            <a:r>
              <a:rPr lang="en-US" dirty="0"/>
              <a:t> </a:t>
            </a:r>
            <a:r>
              <a:rPr lang="en-US" dirty="0" err="1"/>
              <a:t>phải</a:t>
            </a:r>
            <a:r>
              <a:rPr lang="en-US" dirty="0"/>
              <a:t> </a:t>
            </a:r>
            <a:r>
              <a:rPr lang="en-US" dirty="0" err="1"/>
              <a:t>làm</a:t>
            </a:r>
            <a:r>
              <a:rPr lang="en-US" dirty="0"/>
              <a:t> </a:t>
            </a:r>
            <a:r>
              <a:rPr lang="en-US" dirty="0" err="1"/>
              <a:t>việc</a:t>
            </a:r>
            <a:r>
              <a:rPr lang="en-US" dirty="0"/>
              <a:t> </a:t>
            </a:r>
            <a:r>
              <a:rPr lang="en-US" dirty="0" err="1"/>
              <a:t>trong</a:t>
            </a:r>
            <a:r>
              <a:rPr lang="en-US" dirty="0"/>
              <a:t> </a:t>
            </a:r>
            <a:r>
              <a:rPr lang="en-US" dirty="0" err="1"/>
              <a:t>khuôn</a:t>
            </a:r>
            <a:r>
              <a:rPr lang="en-US" dirty="0"/>
              <a:t> </a:t>
            </a:r>
            <a:r>
              <a:rPr lang="en-US" dirty="0" err="1"/>
              <a:t>khổ</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của</a:t>
            </a:r>
            <a:r>
              <a:rPr lang="en-US" dirty="0"/>
              <a:t> </a:t>
            </a:r>
            <a:r>
              <a:rPr lang="en-US" dirty="0" err="1"/>
              <a:t>ứng</a:t>
            </a:r>
            <a:r>
              <a:rPr lang="en-US" dirty="0"/>
              <a:t> </a:t>
            </a:r>
            <a:r>
              <a:rPr lang="en-US" dirty="0" err="1"/>
              <a:t>dụng</a:t>
            </a:r>
            <a:r>
              <a:rPr lang="en-US" dirty="0"/>
              <a:t> </a:t>
            </a:r>
            <a:r>
              <a:rPr lang="en-US" dirty="0" err="1"/>
              <a:t>mà</a:t>
            </a:r>
            <a:r>
              <a:rPr lang="en-US" dirty="0"/>
              <a:t> </a:t>
            </a:r>
            <a:r>
              <a:rPr lang="en-US" dirty="0" err="1"/>
              <a:t>họ</a:t>
            </a:r>
            <a:r>
              <a:rPr lang="en-US" dirty="0"/>
              <a:t> </a:t>
            </a:r>
            <a:r>
              <a:rPr lang="en-US" dirty="0" err="1"/>
              <a:t>đã</a:t>
            </a:r>
            <a:r>
              <a:rPr lang="en-US" dirty="0"/>
              <a:t> </a:t>
            </a:r>
            <a:r>
              <a:rPr lang="en-US" dirty="0" err="1"/>
              <a:t>được</a:t>
            </a:r>
            <a:r>
              <a:rPr lang="en-US" dirty="0"/>
              <a:t> </a:t>
            </a:r>
            <a:r>
              <a:rPr lang="en-US" dirty="0" err="1"/>
              <a:t>cấp</a:t>
            </a:r>
            <a:r>
              <a:rPr lang="en-US" dirty="0"/>
              <a:t>.</a:t>
            </a:r>
          </a:p>
          <a:p>
            <a:pPr marL="0" indent="0">
              <a:lnSpc>
                <a:spcPct val="120000"/>
              </a:lnSpc>
              <a:buNone/>
            </a:pPr>
            <a:endParaRPr lang="en-US" dirty="0" smtClean="0"/>
          </a:p>
        </p:txBody>
      </p:sp>
    </p:spTree>
    <p:extLst>
      <p:ext uri="{BB962C8B-B14F-4D97-AF65-F5344CB8AC3E}">
        <p14:creationId xmlns:p14="http://schemas.microsoft.com/office/powerpoint/2010/main" val="213096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pPr>
              <a:lnSpc>
                <a:spcPct val="120000"/>
              </a:lnSpc>
            </a:pPr>
            <a:r>
              <a:rPr lang="en-US" dirty="0" smtClean="0"/>
              <a:t>Managing Object Privileges</a:t>
            </a:r>
          </a:p>
          <a:p>
            <a:pPr marL="0" indent="0">
              <a:buNone/>
            </a:pPr>
            <a:r>
              <a:rPr lang="en-US" dirty="0" err="1" smtClean="0"/>
              <a:t>Các</a:t>
            </a:r>
            <a:r>
              <a:rPr lang="en-US" dirty="0" smtClean="0"/>
              <a:t> </a:t>
            </a:r>
            <a:r>
              <a:rPr lang="en-US" dirty="0" err="1" smtClean="0"/>
              <a:t>quyền</a:t>
            </a:r>
            <a:r>
              <a:rPr lang="en-US" dirty="0" smtClean="0"/>
              <a:t> </a:t>
            </a:r>
            <a:r>
              <a:rPr lang="en-US" dirty="0" err="1" smtClean="0"/>
              <a:t>về</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cho</a:t>
            </a:r>
            <a:r>
              <a:rPr lang="en-US" dirty="0" smtClean="0"/>
              <a:t> </a:t>
            </a:r>
            <a:r>
              <a:rPr lang="en-US" dirty="0" err="1" smtClean="0"/>
              <a:t>phép</a:t>
            </a:r>
            <a:r>
              <a:rPr lang="en-US" dirty="0" smtClean="0"/>
              <a:t> </a:t>
            </a:r>
            <a:r>
              <a:rPr lang="en-US" dirty="0" err="1" smtClean="0"/>
              <a:t>bạn</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các</a:t>
            </a:r>
            <a:r>
              <a:rPr lang="en-US" dirty="0" smtClean="0"/>
              <a:t> </a:t>
            </a:r>
            <a:r>
              <a:rPr lang="en-US" dirty="0" err="1" smtClean="0"/>
              <a:t>thao</a:t>
            </a:r>
            <a:r>
              <a:rPr lang="en-US" dirty="0" smtClean="0"/>
              <a:t> </a:t>
            </a:r>
            <a:r>
              <a:rPr lang="en-US" dirty="0" err="1" smtClean="0"/>
              <a:t>tác</a:t>
            </a:r>
            <a:r>
              <a:rPr lang="en-US" dirty="0" smtClean="0"/>
              <a:t> </a:t>
            </a:r>
            <a:r>
              <a:rPr lang="en-US" dirty="0" err="1" smtClean="0"/>
              <a:t>trên</a:t>
            </a:r>
            <a:r>
              <a:rPr lang="en-US" dirty="0" smtClean="0"/>
              <a:t> </a:t>
            </a:r>
            <a:r>
              <a:rPr lang="en-US" dirty="0" err="1" smtClean="0"/>
              <a:t>các</a:t>
            </a:r>
            <a:r>
              <a:rPr lang="en-US" dirty="0" smtClean="0"/>
              <a:t> </a:t>
            </a:r>
            <a:r>
              <a:rPr lang="en-US" dirty="0" err="1" smtClean="0"/>
              <a:t>đối</a:t>
            </a:r>
            <a:r>
              <a:rPr lang="en-US" dirty="0"/>
              <a:t> </a:t>
            </a:r>
            <a:r>
              <a:rPr lang="en-US" dirty="0" err="1" smtClean="0"/>
              <a:t>tượng</a:t>
            </a:r>
            <a:r>
              <a:rPr lang="en-US" dirty="0" smtClean="0"/>
              <a:t> schema, </a:t>
            </a:r>
            <a:r>
              <a:rPr lang="en-US" dirty="0" err="1" smtClean="0"/>
              <a:t>như</a:t>
            </a:r>
            <a:r>
              <a:rPr lang="en-US" dirty="0" smtClean="0"/>
              <a:t> </a:t>
            </a:r>
            <a:r>
              <a:rPr lang="en-US" dirty="0" err="1" smtClean="0"/>
              <a:t>là</a:t>
            </a:r>
            <a:r>
              <a:rPr lang="en-US" dirty="0" smtClean="0"/>
              <a:t> </a:t>
            </a:r>
            <a:r>
              <a:rPr lang="en-US" dirty="0" err="1" smtClean="0"/>
              <a:t>các</a:t>
            </a:r>
            <a:r>
              <a:rPr lang="en-US" dirty="0" smtClean="0"/>
              <a:t> </a:t>
            </a:r>
            <a:r>
              <a:rPr lang="en-US" dirty="0" err="1" smtClean="0"/>
              <a:t>bảng</a:t>
            </a:r>
            <a:r>
              <a:rPr lang="en-US" dirty="0" smtClean="0"/>
              <a:t> </a:t>
            </a:r>
            <a:r>
              <a:rPr lang="en-US" dirty="0" err="1" smtClean="0"/>
              <a:t>hoặc</a:t>
            </a:r>
            <a:r>
              <a:rPr lang="en-US" dirty="0" smtClean="0"/>
              <a:t> </a:t>
            </a:r>
            <a:r>
              <a:rPr lang="en-US" dirty="0" err="1" smtClean="0"/>
              <a:t>chỉ</a:t>
            </a:r>
            <a:r>
              <a:rPr lang="en-US" dirty="0" smtClean="0"/>
              <a:t> </a:t>
            </a:r>
            <a:r>
              <a:rPr lang="en-US" dirty="0" err="1" smtClean="0"/>
              <a:t>mục</a:t>
            </a:r>
            <a:endParaRPr lang="en-US" dirty="0" smtClean="0"/>
          </a:p>
          <a:p>
            <a:pPr marL="0" indent="0">
              <a:buNone/>
            </a:pPr>
            <a:r>
              <a:rPr lang="en-US" dirty="0" err="1"/>
              <a:t>Một</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a:t>
            </a:r>
            <a:r>
              <a:rPr lang="en-US" dirty="0" err="1"/>
              <a:t>là</a:t>
            </a:r>
            <a:r>
              <a:rPr lang="en-US" dirty="0"/>
              <a:t> </a:t>
            </a:r>
            <a:r>
              <a:rPr lang="en-US" dirty="0" err="1"/>
              <a:t>quyền</a:t>
            </a:r>
            <a:r>
              <a:rPr lang="en-US" dirty="0"/>
              <a:t> </a:t>
            </a:r>
            <a:r>
              <a:rPr lang="en-US" dirty="0" err="1"/>
              <a:t>mà</a:t>
            </a:r>
            <a:r>
              <a:rPr lang="en-US" dirty="0"/>
              <a:t> </a:t>
            </a:r>
            <a:r>
              <a:rPr lang="en-US" dirty="0" err="1"/>
              <a:t>bạn</a:t>
            </a:r>
            <a:r>
              <a:rPr lang="en-US" dirty="0"/>
              <a:t> </a:t>
            </a:r>
            <a:r>
              <a:rPr lang="en-US" dirty="0" err="1"/>
              <a:t>cấp</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trên</a:t>
            </a:r>
            <a:r>
              <a:rPr lang="en-US" dirty="0"/>
              <a:t> </a:t>
            </a:r>
            <a:r>
              <a:rPr lang="en-US" dirty="0" err="1"/>
              <a:t>một</a:t>
            </a:r>
            <a:r>
              <a:rPr lang="en-US" dirty="0"/>
              <a:t> </a:t>
            </a:r>
            <a:r>
              <a:rPr lang="en-US" dirty="0" err="1"/>
              <a:t>đối</a:t>
            </a:r>
            <a:r>
              <a:rPr lang="en-US" dirty="0"/>
              <a:t> </a:t>
            </a:r>
            <a:r>
              <a:rPr lang="en-US" dirty="0" err="1"/>
              <a:t>tượng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Một</a:t>
            </a:r>
            <a:r>
              <a:rPr lang="en-US" dirty="0"/>
              <a:t> </a:t>
            </a:r>
            <a:r>
              <a:rPr lang="en-US" dirty="0" err="1"/>
              <a:t>số</a:t>
            </a:r>
            <a:r>
              <a:rPr lang="en-US" dirty="0"/>
              <a:t> </a:t>
            </a:r>
            <a:r>
              <a:rPr lang="en-US" dirty="0" err="1"/>
              <a:t>ví</a:t>
            </a:r>
            <a:r>
              <a:rPr lang="en-US" dirty="0"/>
              <a:t> </a:t>
            </a:r>
            <a:r>
              <a:rPr lang="en-US" dirty="0" err="1"/>
              <a:t>dụ</a:t>
            </a:r>
            <a:r>
              <a:rPr lang="en-US" dirty="0"/>
              <a:t> </a:t>
            </a:r>
            <a:r>
              <a:rPr lang="en-US" dirty="0" err="1"/>
              <a:t>về</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a:t>
            </a:r>
            <a:r>
              <a:rPr lang="en-US" dirty="0" err="1"/>
              <a:t>bao</a:t>
            </a:r>
            <a:r>
              <a:rPr lang="en-US" dirty="0"/>
              <a:t> </a:t>
            </a:r>
            <a:r>
              <a:rPr lang="en-US" dirty="0" err="1"/>
              <a:t>gồm</a:t>
            </a:r>
            <a:r>
              <a:rPr lang="en-US" dirty="0"/>
              <a:t> </a:t>
            </a:r>
            <a:r>
              <a:rPr lang="en-US" dirty="0" err="1"/>
              <a:t>quyền</a:t>
            </a:r>
            <a:r>
              <a:rPr lang="en-US" dirty="0"/>
              <a:t>:</a:t>
            </a:r>
          </a:p>
          <a:p>
            <a:pPr lvl="1"/>
            <a:r>
              <a:rPr lang="en-US" dirty="0" smtClean="0"/>
              <a:t>Use as edition</a:t>
            </a:r>
          </a:p>
          <a:p>
            <a:pPr lvl="1"/>
            <a:r>
              <a:rPr lang="en-US" dirty="0" err="1" smtClean="0"/>
              <a:t>Cập</a:t>
            </a:r>
            <a:r>
              <a:rPr lang="en-US" dirty="0" smtClean="0"/>
              <a:t> </a:t>
            </a:r>
            <a:r>
              <a:rPr lang="en-US" dirty="0" err="1" smtClean="0"/>
              <a:t>nhật</a:t>
            </a:r>
            <a:r>
              <a:rPr lang="en-US" dirty="0" smtClean="0"/>
              <a:t> </a:t>
            </a:r>
            <a:r>
              <a:rPr lang="en-US" dirty="0" err="1" smtClean="0"/>
              <a:t>bảng</a:t>
            </a:r>
            <a:endParaRPr lang="en-US" dirty="0" smtClean="0"/>
          </a:p>
          <a:p>
            <a:pPr lvl="1"/>
            <a:r>
              <a:rPr lang="en-US" dirty="0" err="1" smtClean="0"/>
              <a:t>Truy</a:t>
            </a:r>
            <a:r>
              <a:rPr lang="en-US" dirty="0" smtClean="0"/>
              <a:t> </a:t>
            </a:r>
            <a:r>
              <a:rPr lang="en-US" dirty="0" err="1" smtClean="0"/>
              <a:t>vấn</a:t>
            </a:r>
            <a:r>
              <a:rPr lang="en-US" dirty="0" smtClean="0"/>
              <a:t> </a:t>
            </a:r>
            <a:r>
              <a:rPr lang="en-US" dirty="0" err="1" smtClean="0"/>
              <a:t>dòng</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từ</a:t>
            </a:r>
            <a:r>
              <a:rPr lang="en-US" dirty="0" smtClean="0"/>
              <a:t> </a:t>
            </a:r>
            <a:r>
              <a:rPr lang="en-US" dirty="0" err="1" smtClean="0"/>
              <a:t>bảng</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khác</a:t>
            </a:r>
            <a:endParaRPr lang="en-US" dirty="0" smtClean="0"/>
          </a:p>
          <a:p>
            <a:pPr lvl="1"/>
            <a:r>
              <a:rPr lang="en-US" dirty="0" err="1" smtClean="0"/>
              <a:t>Thực</a:t>
            </a:r>
            <a:r>
              <a:rPr lang="en-US" dirty="0" smtClean="0"/>
              <a:t> </a:t>
            </a:r>
            <a:r>
              <a:rPr lang="en-US" dirty="0" err="1" smtClean="0"/>
              <a:t>thi</a:t>
            </a:r>
            <a:r>
              <a:rPr lang="en-US" dirty="0" smtClean="0"/>
              <a:t> </a:t>
            </a:r>
            <a:r>
              <a:rPr lang="en-US" dirty="0" err="1" smtClean="0"/>
              <a:t>thủ</a:t>
            </a:r>
            <a:r>
              <a:rPr lang="en-US" dirty="0" smtClean="0"/>
              <a:t> </a:t>
            </a:r>
            <a:r>
              <a:rPr lang="en-US" dirty="0" err="1" smtClean="0"/>
              <a:t>tục</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người</a:t>
            </a:r>
            <a:r>
              <a:rPr lang="en-US" dirty="0" smtClean="0"/>
              <a:t> </a:t>
            </a:r>
            <a:r>
              <a:rPr lang="en-US" dirty="0" err="1" smtClean="0"/>
              <a:t>khác</a:t>
            </a:r>
            <a:endParaRPr lang="en-US" dirty="0" smtClean="0"/>
          </a:p>
        </p:txBody>
      </p:sp>
    </p:spTree>
    <p:extLst>
      <p:ext uri="{BB962C8B-B14F-4D97-AF65-F5344CB8AC3E}">
        <p14:creationId xmlns:p14="http://schemas.microsoft.com/office/powerpoint/2010/main" val="261422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92500"/>
          </a:bodyPr>
          <a:lstStyle/>
          <a:p>
            <a:pPr>
              <a:lnSpc>
                <a:spcPct val="120000"/>
              </a:lnSpc>
            </a:pPr>
            <a:r>
              <a:rPr lang="en-US" dirty="0" smtClean="0"/>
              <a:t>Managing Object Privileges</a:t>
            </a:r>
          </a:p>
          <a:p>
            <a:pPr marL="0" indent="0">
              <a:lnSpc>
                <a:spcPct val="120000"/>
              </a:lnSpc>
              <a:buNone/>
            </a:pPr>
            <a:r>
              <a:rPr lang="en-US" dirty="0" err="1"/>
              <a:t>Một</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a:t>
            </a:r>
            <a:r>
              <a:rPr lang="en-US" dirty="0" err="1"/>
              <a:t>cấp</a:t>
            </a:r>
            <a:r>
              <a:rPr lang="en-US" dirty="0"/>
              <a:t> </a:t>
            </a:r>
            <a:r>
              <a:rPr lang="en-US" dirty="0" err="1"/>
              <a:t>quyền</a:t>
            </a:r>
            <a:r>
              <a:rPr lang="en-US" dirty="0"/>
              <a:t> </a:t>
            </a:r>
            <a:r>
              <a:rPr lang="en-US" dirty="0" err="1"/>
              <a:t>thực</a:t>
            </a:r>
            <a:r>
              <a:rPr lang="en-US" dirty="0"/>
              <a:t> </a:t>
            </a:r>
            <a:r>
              <a:rPr lang="en-US" dirty="0" err="1"/>
              <a:t>hiện</a:t>
            </a:r>
            <a:r>
              <a:rPr lang="en-US" dirty="0"/>
              <a:t> </a:t>
            </a:r>
            <a:r>
              <a:rPr lang="en-US" dirty="0" err="1"/>
              <a:t>một</a:t>
            </a:r>
            <a:r>
              <a:rPr lang="en-US" dirty="0"/>
              <a:t> </a:t>
            </a:r>
            <a:r>
              <a:rPr lang="en-US" dirty="0" err="1"/>
              <a:t>hành</a:t>
            </a:r>
            <a:r>
              <a:rPr lang="en-US" dirty="0"/>
              <a:t> </a:t>
            </a:r>
            <a:r>
              <a:rPr lang="en-US" dirty="0" err="1"/>
              <a:t>động</a:t>
            </a:r>
            <a:r>
              <a:rPr lang="en-US" dirty="0"/>
              <a:t> </a:t>
            </a:r>
            <a:r>
              <a:rPr lang="en-US" dirty="0" err="1"/>
              <a:t>cụ</a:t>
            </a:r>
            <a:r>
              <a:rPr lang="en-US" dirty="0"/>
              <a:t> </a:t>
            </a:r>
            <a:r>
              <a:rPr lang="en-US" dirty="0" err="1"/>
              <a:t>thể</a:t>
            </a:r>
            <a:r>
              <a:rPr lang="en-US" dirty="0"/>
              <a:t> </a:t>
            </a:r>
            <a:r>
              <a:rPr lang="en-US" dirty="0" err="1"/>
              <a:t>trên</a:t>
            </a:r>
            <a:r>
              <a:rPr lang="en-US" dirty="0"/>
              <a:t> </a:t>
            </a:r>
            <a:r>
              <a:rPr lang="en-US" dirty="0" err="1"/>
              <a:t>một</a:t>
            </a:r>
            <a:r>
              <a:rPr lang="en-US" dirty="0"/>
              <a:t> </a:t>
            </a:r>
            <a:r>
              <a:rPr lang="en-US" dirty="0" err="1"/>
              <a:t>đối</a:t>
            </a:r>
            <a:r>
              <a:rPr lang="en-US" dirty="0"/>
              <a:t> </a:t>
            </a:r>
            <a:r>
              <a:rPr lang="en-US" dirty="0" err="1"/>
              <a:t>tượng</a:t>
            </a:r>
            <a:r>
              <a:rPr lang="en-US" dirty="0"/>
              <a:t> </a:t>
            </a:r>
            <a:r>
              <a:rPr lang="en-US" dirty="0" err="1"/>
              <a:t>lược</a:t>
            </a:r>
            <a:r>
              <a:rPr lang="en-US" dirty="0"/>
              <a:t> </a:t>
            </a:r>
            <a:r>
              <a:rPr lang="en-US" dirty="0" err="1"/>
              <a:t>đồ</a:t>
            </a:r>
            <a:r>
              <a:rPr lang="en-US" dirty="0"/>
              <a:t> </a:t>
            </a:r>
            <a:r>
              <a:rPr lang="en-US" dirty="0" err="1"/>
              <a:t>cụ</a:t>
            </a:r>
            <a:r>
              <a:rPr lang="en-US" dirty="0"/>
              <a:t> </a:t>
            </a:r>
            <a:r>
              <a:rPr lang="en-US" dirty="0" err="1"/>
              <a:t>thể</a:t>
            </a:r>
            <a:r>
              <a:rPr lang="en-US" dirty="0"/>
              <a:t>.</a:t>
            </a:r>
          </a:p>
          <a:p>
            <a:pPr marL="0" indent="0">
              <a:lnSpc>
                <a:spcPct val="120000"/>
              </a:lnSpc>
              <a:buNone/>
            </a:pPr>
            <a:r>
              <a:rPr lang="en-US" dirty="0" err="1"/>
              <a:t>Các</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a:t>
            </a:r>
            <a:r>
              <a:rPr lang="en-US" dirty="0" err="1"/>
              <a:t>khác</a:t>
            </a:r>
            <a:r>
              <a:rPr lang="en-US" dirty="0"/>
              <a:t> </a:t>
            </a:r>
            <a:r>
              <a:rPr lang="en-US" dirty="0" err="1"/>
              <a:t>nhau</a:t>
            </a:r>
            <a:r>
              <a:rPr lang="en-US" dirty="0"/>
              <a:t> </a:t>
            </a:r>
            <a:r>
              <a:rPr lang="en-US" dirty="0" err="1"/>
              <a:t>có</a:t>
            </a:r>
            <a:r>
              <a:rPr lang="en-US" dirty="0"/>
              <a:t> </a:t>
            </a:r>
            <a:r>
              <a:rPr lang="en-US" dirty="0" err="1"/>
              <a:t>sẵn</a:t>
            </a:r>
            <a:r>
              <a:rPr lang="en-US" dirty="0"/>
              <a:t> </a:t>
            </a:r>
            <a:r>
              <a:rPr lang="en-US" dirty="0" err="1"/>
              <a:t>cho</a:t>
            </a:r>
            <a:r>
              <a:rPr lang="en-US" dirty="0"/>
              <a:t> </a:t>
            </a:r>
            <a:r>
              <a:rPr lang="en-US" dirty="0" err="1"/>
              <a:t>các</a:t>
            </a:r>
            <a:r>
              <a:rPr lang="en-US" dirty="0"/>
              <a:t> </a:t>
            </a:r>
            <a:r>
              <a:rPr lang="en-US" dirty="0" err="1"/>
              <a:t>kiểu</a:t>
            </a:r>
            <a:r>
              <a:rPr lang="en-US" dirty="0"/>
              <a:t> </a:t>
            </a:r>
            <a:r>
              <a:rPr lang="en-US" dirty="0" err="1"/>
              <a:t>đối</a:t>
            </a:r>
            <a:r>
              <a:rPr lang="en-US" dirty="0"/>
              <a:t> </a:t>
            </a:r>
            <a:r>
              <a:rPr lang="en-US" dirty="0" err="1"/>
              <a:t>tượng</a:t>
            </a:r>
            <a:r>
              <a:rPr lang="en-US" dirty="0"/>
              <a:t> </a:t>
            </a:r>
            <a:r>
              <a:rPr lang="en-US" dirty="0" err="1"/>
              <a:t>lược</a:t>
            </a:r>
            <a:r>
              <a:rPr lang="en-US" dirty="0"/>
              <a:t> </a:t>
            </a:r>
            <a:r>
              <a:rPr lang="en-US" dirty="0" err="1"/>
              <a:t>đồ</a:t>
            </a:r>
            <a:r>
              <a:rPr lang="en-US" dirty="0"/>
              <a:t> </a:t>
            </a:r>
            <a:r>
              <a:rPr lang="en-US" dirty="0" err="1"/>
              <a:t>khác</a:t>
            </a:r>
            <a:r>
              <a:rPr lang="en-US" dirty="0"/>
              <a:t> </a:t>
            </a:r>
            <a:r>
              <a:rPr lang="en-US" dirty="0" err="1"/>
              <a:t>nhau</a:t>
            </a:r>
            <a:r>
              <a:rPr lang="en-US" dirty="0"/>
              <a:t>. </a:t>
            </a:r>
            <a:r>
              <a:rPr lang="en-US" dirty="0" err="1"/>
              <a:t>Đặc</a:t>
            </a:r>
            <a:r>
              <a:rPr lang="en-US" dirty="0"/>
              <a:t> </a:t>
            </a:r>
            <a:r>
              <a:rPr lang="en-US" dirty="0" err="1"/>
              <a:t>quyền</a:t>
            </a:r>
            <a:r>
              <a:rPr lang="en-US" dirty="0"/>
              <a:t> </a:t>
            </a:r>
            <a:r>
              <a:rPr lang="en-US" dirty="0" err="1"/>
              <a:t>để</a:t>
            </a:r>
            <a:r>
              <a:rPr lang="en-US" dirty="0"/>
              <a:t> </a:t>
            </a:r>
            <a:r>
              <a:rPr lang="en-US" dirty="0" err="1"/>
              <a:t>xóa</a:t>
            </a:r>
            <a:r>
              <a:rPr lang="en-US" dirty="0"/>
              <a:t> </a:t>
            </a:r>
            <a:r>
              <a:rPr lang="en-US" dirty="0" err="1"/>
              <a:t>các</a:t>
            </a:r>
            <a:r>
              <a:rPr lang="en-US" dirty="0"/>
              <a:t> </a:t>
            </a:r>
            <a:r>
              <a:rPr lang="en-US" dirty="0" err="1"/>
              <a:t>hàng</a:t>
            </a:r>
            <a:r>
              <a:rPr lang="en-US" dirty="0"/>
              <a:t> </a:t>
            </a:r>
            <a:r>
              <a:rPr lang="en-US" dirty="0" err="1"/>
              <a:t>từ</a:t>
            </a:r>
            <a:r>
              <a:rPr lang="en-US" dirty="0"/>
              <a:t> </a:t>
            </a:r>
            <a:r>
              <a:rPr lang="en-US" dirty="0" err="1"/>
              <a:t>bảng</a:t>
            </a:r>
            <a:r>
              <a:rPr lang="en-US" dirty="0"/>
              <a:t> </a:t>
            </a:r>
            <a:r>
              <a:rPr lang="en-US" dirty="0" smtClean="0"/>
              <a:t>department </a:t>
            </a:r>
            <a:r>
              <a:rPr lang="en-US" dirty="0" err="1" smtClean="0"/>
              <a:t>là</a:t>
            </a:r>
            <a:r>
              <a:rPr lang="en-US" dirty="0" smtClean="0"/>
              <a:t> </a:t>
            </a:r>
            <a:r>
              <a:rPr lang="en-US" dirty="0" err="1"/>
              <a:t>một</a:t>
            </a:r>
            <a:r>
              <a:rPr lang="en-US" dirty="0"/>
              <a:t> </a:t>
            </a:r>
            <a:r>
              <a:rPr lang="en-US" dirty="0" err="1"/>
              <a:t>ví</a:t>
            </a:r>
            <a:r>
              <a:rPr lang="en-US" dirty="0"/>
              <a:t> </a:t>
            </a:r>
            <a:r>
              <a:rPr lang="en-US" dirty="0" err="1"/>
              <a:t>dụ</a:t>
            </a:r>
            <a:r>
              <a:rPr lang="en-US" dirty="0"/>
              <a:t> </a:t>
            </a:r>
            <a:r>
              <a:rPr lang="en-US" dirty="0" err="1"/>
              <a:t>về</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a:t>
            </a:r>
          </a:p>
          <a:p>
            <a:pPr marL="0" indent="0">
              <a:lnSpc>
                <a:spcPct val="120000"/>
              </a:lnSpc>
              <a:buNone/>
            </a:pPr>
            <a:r>
              <a:rPr lang="en-US" dirty="0" err="1" smtClean="0"/>
              <a:t>Một</a:t>
            </a:r>
            <a:r>
              <a:rPr lang="en-US" dirty="0" smtClean="0"/>
              <a:t> </a:t>
            </a:r>
            <a:r>
              <a:rPr lang="en-US" dirty="0" err="1" smtClean="0"/>
              <a:t>số</a:t>
            </a:r>
            <a:r>
              <a:rPr lang="en-US" dirty="0" smtClean="0"/>
              <a:t> </a:t>
            </a:r>
            <a:r>
              <a:rPr lang="en-US" dirty="0" err="1" smtClean="0"/>
              <a:t>các</a:t>
            </a:r>
            <a:r>
              <a:rPr lang="en-US" dirty="0" smtClean="0"/>
              <a:t> </a:t>
            </a:r>
            <a:r>
              <a:rPr lang="en-US" dirty="0" err="1" smtClean="0"/>
              <a:t>đối</a:t>
            </a:r>
            <a:r>
              <a:rPr lang="en-US" dirty="0" smtClean="0"/>
              <a:t> </a:t>
            </a:r>
            <a:r>
              <a:rPr lang="en-US" dirty="0" err="1" smtClean="0"/>
              <a:t>tượng</a:t>
            </a:r>
            <a:r>
              <a:rPr lang="en-US" dirty="0" smtClean="0"/>
              <a:t> schema, </a:t>
            </a:r>
            <a:r>
              <a:rPr lang="en-US" dirty="0" err="1" smtClean="0"/>
              <a:t>như</a:t>
            </a:r>
            <a:r>
              <a:rPr lang="en-US" dirty="0" smtClean="0"/>
              <a:t> </a:t>
            </a:r>
            <a:r>
              <a:rPr lang="en-US" dirty="0" err="1" smtClean="0"/>
              <a:t>là</a:t>
            </a:r>
            <a:r>
              <a:rPr lang="en-US" dirty="0" smtClean="0"/>
              <a:t> cluster, </a:t>
            </a:r>
            <a:r>
              <a:rPr lang="en-US" dirty="0" err="1" smtClean="0"/>
              <a:t>index,trigger</a:t>
            </a:r>
            <a:r>
              <a:rPr lang="en-US" dirty="0" smtClean="0"/>
              <a:t> ,database link, </a:t>
            </a:r>
            <a:r>
              <a:rPr lang="en-US" dirty="0" err="1" smtClean="0"/>
              <a:t>không</a:t>
            </a:r>
            <a:r>
              <a:rPr lang="en-US" dirty="0" smtClean="0"/>
              <a:t> </a:t>
            </a:r>
            <a:r>
              <a:rPr lang="en-US" dirty="0" err="1" smtClean="0"/>
              <a:t>có</a:t>
            </a:r>
            <a:r>
              <a:rPr lang="en-US" dirty="0" smtClean="0"/>
              <a:t> </a:t>
            </a:r>
            <a:r>
              <a:rPr lang="en-US" dirty="0" err="1" smtClean="0"/>
              <a:t>các</a:t>
            </a:r>
            <a:r>
              <a:rPr lang="en-US" dirty="0" smtClean="0"/>
              <a:t> </a:t>
            </a:r>
            <a:r>
              <a:rPr lang="en-US" dirty="0" err="1" smtClean="0"/>
              <a:t>quyền</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được</a:t>
            </a:r>
            <a:r>
              <a:rPr lang="en-US" dirty="0" smtClean="0"/>
              <a:t> </a:t>
            </a:r>
            <a:r>
              <a:rPr lang="en-US" dirty="0" err="1" smtClean="0"/>
              <a:t>liên</a:t>
            </a:r>
            <a:r>
              <a:rPr lang="en-US" dirty="0" smtClean="0"/>
              <a:t> </a:t>
            </a:r>
            <a:r>
              <a:rPr lang="en-US" dirty="0" err="1" smtClean="0"/>
              <a:t>kết</a:t>
            </a:r>
            <a:r>
              <a:rPr lang="en-US" dirty="0" smtClean="0"/>
              <a:t>. </a:t>
            </a:r>
            <a:r>
              <a:rPr lang="en-US" dirty="0" err="1" smtClean="0"/>
              <a:t>Mục</a:t>
            </a:r>
            <a:r>
              <a:rPr lang="en-US" dirty="0" smtClean="0"/>
              <a:t> </a:t>
            </a:r>
            <a:r>
              <a:rPr lang="en-US" dirty="0" err="1" smtClean="0"/>
              <a:t>đích</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được</a:t>
            </a:r>
            <a:r>
              <a:rPr lang="en-US" dirty="0" smtClean="0"/>
              <a:t> </a:t>
            </a:r>
            <a:r>
              <a:rPr lang="en-US" dirty="0" err="1" smtClean="0"/>
              <a:t>kiểm</a:t>
            </a:r>
            <a:r>
              <a:rPr lang="en-US" dirty="0" smtClean="0"/>
              <a:t> </a:t>
            </a:r>
            <a:r>
              <a:rPr lang="en-US" dirty="0" err="1" smtClean="0"/>
              <a:t>soát</a:t>
            </a:r>
            <a:r>
              <a:rPr lang="en-US" dirty="0" smtClean="0"/>
              <a:t> </a:t>
            </a:r>
            <a:r>
              <a:rPr lang="en-US" dirty="0" err="1" smtClean="0"/>
              <a:t>bởi</a:t>
            </a:r>
            <a:r>
              <a:rPr lang="en-US" dirty="0" smtClean="0"/>
              <a:t> </a:t>
            </a:r>
            <a:r>
              <a:rPr lang="en-US" dirty="0" err="1" smtClean="0"/>
              <a:t>các</a:t>
            </a:r>
            <a:r>
              <a:rPr lang="en-US" dirty="0" smtClean="0"/>
              <a:t> </a:t>
            </a:r>
            <a:r>
              <a:rPr lang="en-US" dirty="0" err="1" smtClean="0"/>
              <a:t>quyền</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Ví</a:t>
            </a:r>
            <a:r>
              <a:rPr lang="en-US" dirty="0" smtClean="0"/>
              <a:t> </a:t>
            </a:r>
            <a:r>
              <a:rPr lang="en-US" dirty="0" err="1" smtClean="0"/>
              <a:t>dụ</a:t>
            </a:r>
            <a:r>
              <a:rPr lang="en-US" dirty="0" smtClean="0"/>
              <a:t>, </a:t>
            </a:r>
            <a:r>
              <a:rPr lang="en-US" dirty="0" err="1" smtClean="0"/>
              <a:t>Để</a:t>
            </a:r>
            <a:r>
              <a:rPr lang="en-US" dirty="0" smtClean="0"/>
              <a:t> </a:t>
            </a:r>
            <a:r>
              <a:rPr lang="en-US" dirty="0" err="1" smtClean="0"/>
              <a:t>chỉnh</a:t>
            </a:r>
            <a:r>
              <a:rPr lang="en-US" dirty="0" smtClean="0"/>
              <a:t> </a:t>
            </a:r>
            <a:r>
              <a:rPr lang="en-US" dirty="0" err="1" smtClean="0"/>
              <a:t>sửa</a:t>
            </a:r>
            <a:r>
              <a:rPr lang="en-US" dirty="0" smtClean="0"/>
              <a:t> </a:t>
            </a:r>
            <a:r>
              <a:rPr lang="en-US" dirty="0" err="1" smtClean="0"/>
              <a:t>một</a:t>
            </a:r>
            <a:r>
              <a:rPr lang="en-US" dirty="0" smtClean="0"/>
              <a:t> cluster, </a:t>
            </a:r>
            <a:r>
              <a:rPr lang="en-US" dirty="0" err="1" smtClean="0"/>
              <a:t>người</a:t>
            </a:r>
            <a:r>
              <a:rPr lang="en-US" dirty="0" smtClean="0"/>
              <a:t> </a:t>
            </a:r>
            <a:r>
              <a:rPr lang="en-US" dirty="0" err="1" smtClean="0"/>
              <a:t>dùng</a:t>
            </a:r>
            <a:r>
              <a:rPr lang="en-US" dirty="0" smtClean="0"/>
              <a:t> </a:t>
            </a:r>
            <a:r>
              <a:rPr lang="en-US" dirty="0" err="1" smtClean="0"/>
              <a:t>phải</a:t>
            </a:r>
            <a:r>
              <a:rPr lang="en-US" dirty="0" smtClean="0"/>
              <a:t> </a:t>
            </a:r>
            <a:r>
              <a:rPr lang="en-US" dirty="0" err="1" smtClean="0"/>
              <a:t>sở</a:t>
            </a:r>
            <a:r>
              <a:rPr lang="en-US" dirty="0" smtClean="0"/>
              <a:t> </a:t>
            </a:r>
            <a:r>
              <a:rPr lang="en-US" dirty="0" err="1" smtClean="0"/>
              <a:t>hữu</a:t>
            </a:r>
            <a:r>
              <a:rPr lang="en-US" dirty="0" smtClean="0"/>
              <a:t> </a:t>
            </a:r>
            <a:r>
              <a:rPr lang="en-US" dirty="0" err="1" smtClean="0"/>
              <a:t>nó</a:t>
            </a:r>
            <a:r>
              <a:rPr lang="en-US" dirty="0" smtClean="0"/>
              <a:t> </a:t>
            </a:r>
            <a:r>
              <a:rPr lang="en-US" dirty="0" err="1" smtClean="0"/>
              <a:t>hoặc</a:t>
            </a:r>
            <a:r>
              <a:rPr lang="en-US" dirty="0" smtClean="0"/>
              <a:t> </a:t>
            </a:r>
            <a:r>
              <a:rPr lang="en-US" dirty="0" err="1" smtClean="0"/>
              <a:t>có</a:t>
            </a:r>
            <a:r>
              <a:rPr lang="en-US" dirty="0" smtClean="0"/>
              <a:t> </a:t>
            </a:r>
            <a:r>
              <a:rPr lang="en-US" dirty="0" err="1" smtClean="0"/>
              <a:t>quyền</a:t>
            </a:r>
            <a:r>
              <a:rPr lang="en-US" dirty="0" smtClean="0"/>
              <a:t> ALTER ANY CLUSTER</a:t>
            </a:r>
          </a:p>
        </p:txBody>
      </p:sp>
    </p:spTree>
    <p:extLst>
      <p:ext uri="{BB962C8B-B14F-4D97-AF65-F5344CB8AC3E}">
        <p14:creationId xmlns:p14="http://schemas.microsoft.com/office/powerpoint/2010/main" val="130495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77500" lnSpcReduction="20000"/>
          </a:bodyPr>
          <a:lstStyle/>
          <a:p>
            <a:r>
              <a:rPr lang="en-US" dirty="0" smtClean="0"/>
              <a:t>Granting </a:t>
            </a:r>
            <a:r>
              <a:rPr lang="en-US" dirty="0"/>
              <a:t>or Revoking Object </a:t>
            </a:r>
            <a:r>
              <a:rPr lang="en-US" dirty="0" smtClean="0"/>
              <a:t>Privileges</a:t>
            </a:r>
          </a:p>
          <a:p>
            <a:pPr marL="0" indent="0">
              <a:buNone/>
            </a:pPr>
            <a:r>
              <a:rPr lang="en-US" dirty="0" err="1"/>
              <a:t>Mỗi</a:t>
            </a:r>
            <a:r>
              <a:rPr lang="en-US" dirty="0"/>
              <a:t> </a:t>
            </a:r>
            <a:r>
              <a:rPr lang="en-US" dirty="0" err="1"/>
              <a:t>loại</a:t>
            </a:r>
            <a:r>
              <a:rPr lang="en-US" dirty="0"/>
              <a:t> </a:t>
            </a:r>
            <a:r>
              <a:rPr lang="en-US" dirty="0" err="1"/>
              <a:t>đối</a:t>
            </a:r>
            <a:r>
              <a:rPr lang="en-US" dirty="0"/>
              <a:t> </a:t>
            </a:r>
            <a:r>
              <a:rPr lang="en-US" dirty="0" err="1"/>
              <a:t>tượng</a:t>
            </a:r>
            <a:r>
              <a:rPr lang="en-US" dirty="0"/>
              <a:t> </a:t>
            </a:r>
            <a:r>
              <a:rPr lang="en-US" dirty="0" err="1"/>
              <a:t>có</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khác</a:t>
            </a:r>
            <a:r>
              <a:rPr lang="en-US" dirty="0"/>
              <a:t> </a:t>
            </a:r>
            <a:r>
              <a:rPr lang="en-US" dirty="0" err="1"/>
              <a:t>nhau</a:t>
            </a:r>
            <a:r>
              <a:rPr lang="en-US" dirty="0"/>
              <a:t> </a:t>
            </a:r>
            <a:r>
              <a:rPr lang="en-US" dirty="0" err="1"/>
              <a:t>được</a:t>
            </a:r>
            <a:r>
              <a:rPr lang="en-US" dirty="0"/>
              <a:t> </a:t>
            </a:r>
            <a:r>
              <a:rPr lang="en-US" dirty="0" err="1"/>
              <a:t>liên</a:t>
            </a:r>
            <a:r>
              <a:rPr lang="en-US" dirty="0"/>
              <a:t> </a:t>
            </a:r>
            <a:r>
              <a:rPr lang="en-US" dirty="0" err="1"/>
              <a:t>kết</a:t>
            </a:r>
            <a:r>
              <a:rPr lang="en-US" dirty="0"/>
              <a:t> </a:t>
            </a:r>
            <a:r>
              <a:rPr lang="en-US" dirty="0" err="1"/>
              <a:t>với</a:t>
            </a:r>
            <a:r>
              <a:rPr lang="en-US" dirty="0"/>
              <a:t> </a:t>
            </a:r>
            <a:r>
              <a:rPr lang="en-US" dirty="0" err="1"/>
              <a:t>nó</a:t>
            </a:r>
            <a:r>
              <a:rPr lang="en-US" dirty="0"/>
              <a:t>.</a:t>
            </a:r>
          </a:p>
          <a:p>
            <a:pPr marL="0" indent="0">
              <a:buNone/>
            </a:pPr>
            <a:r>
              <a:rPr lang="en-US" dirty="0" err="1"/>
              <a:t>Bạn</a:t>
            </a:r>
            <a:r>
              <a:rPr lang="en-US" dirty="0"/>
              <a:t> </a:t>
            </a:r>
            <a:r>
              <a:rPr lang="en-US" dirty="0" err="1"/>
              <a:t>có</a:t>
            </a:r>
            <a:r>
              <a:rPr lang="en-US" dirty="0"/>
              <a:t> </a:t>
            </a:r>
            <a:r>
              <a:rPr lang="en-US" dirty="0" err="1"/>
              <a:t>thể</a:t>
            </a:r>
            <a:r>
              <a:rPr lang="en-US" dirty="0"/>
              <a:t> </a:t>
            </a:r>
            <a:r>
              <a:rPr lang="en-US" dirty="0" err="1"/>
              <a:t>chỉ</a:t>
            </a:r>
            <a:r>
              <a:rPr lang="en-US" dirty="0"/>
              <a:t> </a:t>
            </a:r>
            <a:r>
              <a:rPr lang="en-US" dirty="0" err="1"/>
              <a:t>định</a:t>
            </a:r>
            <a:r>
              <a:rPr lang="en-US" dirty="0"/>
              <a:t> ALL [PRIVILEGES] </a:t>
            </a:r>
            <a:r>
              <a:rPr lang="en-US" dirty="0" err="1"/>
              <a:t>để</a:t>
            </a:r>
            <a:r>
              <a:rPr lang="en-US" dirty="0"/>
              <a:t> </a:t>
            </a:r>
            <a:r>
              <a:rPr lang="en-US" dirty="0" err="1"/>
              <a:t>cấp</a:t>
            </a:r>
            <a:r>
              <a:rPr lang="en-US" dirty="0"/>
              <a:t> </a:t>
            </a:r>
            <a:r>
              <a:rPr lang="en-US" dirty="0" err="1"/>
              <a:t>hoặc</a:t>
            </a:r>
            <a:r>
              <a:rPr lang="en-US" dirty="0"/>
              <a:t> </a:t>
            </a:r>
            <a:r>
              <a:rPr lang="en-US" dirty="0" err="1"/>
              <a:t>thu</a:t>
            </a:r>
            <a:r>
              <a:rPr lang="en-US" dirty="0"/>
              <a:t> </a:t>
            </a:r>
            <a:r>
              <a:rPr lang="en-US" dirty="0" err="1"/>
              <a:t>hồi</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a:t>
            </a:r>
            <a:r>
              <a:rPr lang="en-US" dirty="0" err="1"/>
              <a:t>có</a:t>
            </a:r>
            <a:r>
              <a:rPr lang="en-US" dirty="0"/>
              <a:t> </a:t>
            </a:r>
            <a:r>
              <a:rPr lang="en-US" dirty="0" err="1"/>
              <a:t>sẵn</a:t>
            </a:r>
            <a:r>
              <a:rPr lang="en-US" dirty="0"/>
              <a:t> </a:t>
            </a:r>
            <a:r>
              <a:rPr lang="en-US" dirty="0" err="1"/>
              <a:t>cho</a:t>
            </a:r>
            <a:r>
              <a:rPr lang="en-US" dirty="0"/>
              <a:t> </a:t>
            </a:r>
            <a:r>
              <a:rPr lang="en-US" dirty="0" err="1"/>
              <a:t>một</a:t>
            </a:r>
            <a:r>
              <a:rPr lang="en-US" dirty="0"/>
              <a:t> </a:t>
            </a:r>
            <a:r>
              <a:rPr lang="en-US" dirty="0" err="1"/>
              <a:t>đối</a:t>
            </a:r>
            <a:r>
              <a:rPr lang="en-US" dirty="0"/>
              <a:t> </a:t>
            </a:r>
            <a:r>
              <a:rPr lang="en-US" dirty="0" err="1"/>
              <a:t>tượng</a:t>
            </a:r>
            <a:r>
              <a:rPr lang="en-US" dirty="0"/>
              <a:t>. TẤT CẢ </a:t>
            </a:r>
            <a:r>
              <a:rPr lang="en-US" dirty="0" err="1"/>
              <a:t>không</a:t>
            </a:r>
            <a:r>
              <a:rPr lang="en-US" dirty="0"/>
              <a:t> </a:t>
            </a:r>
            <a:r>
              <a:rPr lang="en-US" dirty="0" err="1"/>
              <a:t>phải</a:t>
            </a:r>
            <a:r>
              <a:rPr lang="en-US" dirty="0"/>
              <a:t> </a:t>
            </a:r>
            <a:r>
              <a:rPr lang="en-US" dirty="0" err="1"/>
              <a:t>là</a:t>
            </a:r>
            <a:r>
              <a:rPr lang="en-US" dirty="0"/>
              <a:t> </a:t>
            </a:r>
            <a:r>
              <a:rPr lang="en-US" dirty="0" err="1"/>
              <a:t>một</a:t>
            </a:r>
            <a:r>
              <a:rPr lang="en-US" dirty="0"/>
              <a:t> </a:t>
            </a:r>
            <a:r>
              <a:rPr lang="en-US" dirty="0" err="1"/>
              <a:t>đặc</a:t>
            </a:r>
            <a:r>
              <a:rPr lang="en-US" dirty="0"/>
              <a:t> </a:t>
            </a:r>
            <a:r>
              <a:rPr lang="en-US" dirty="0" err="1"/>
              <a:t>quyền</a:t>
            </a:r>
            <a:r>
              <a:rPr lang="en-US" dirty="0"/>
              <a:t>; </a:t>
            </a:r>
            <a:r>
              <a:rPr lang="en-US" dirty="0" err="1"/>
              <a:t>thay</a:t>
            </a:r>
            <a:r>
              <a:rPr lang="en-US" dirty="0"/>
              <a:t> </a:t>
            </a:r>
            <a:r>
              <a:rPr lang="en-US" dirty="0" err="1"/>
              <a:t>vào</a:t>
            </a:r>
            <a:r>
              <a:rPr lang="en-US" dirty="0"/>
              <a:t> </a:t>
            </a:r>
            <a:r>
              <a:rPr lang="en-US" dirty="0" err="1"/>
              <a:t>đó</a:t>
            </a:r>
            <a:r>
              <a:rPr lang="en-US" dirty="0"/>
              <a:t>, </a:t>
            </a:r>
            <a:r>
              <a:rPr lang="en-US" dirty="0" err="1"/>
              <a:t>nó</a:t>
            </a:r>
            <a:r>
              <a:rPr lang="en-US" dirty="0"/>
              <a:t> </a:t>
            </a:r>
            <a:r>
              <a:rPr lang="en-US" dirty="0" err="1"/>
              <a:t>là</a:t>
            </a:r>
            <a:r>
              <a:rPr lang="en-US" dirty="0"/>
              <a:t> </a:t>
            </a:r>
            <a:r>
              <a:rPr lang="en-US" dirty="0" err="1" smtClean="0"/>
              <a:t>một</a:t>
            </a:r>
            <a:r>
              <a:rPr lang="en-US" dirty="0"/>
              <a:t> </a:t>
            </a:r>
            <a:r>
              <a:rPr lang="en-US" dirty="0" err="1" smtClean="0"/>
              <a:t>đường</a:t>
            </a:r>
            <a:r>
              <a:rPr lang="en-US" dirty="0" smtClean="0"/>
              <a:t> </a:t>
            </a:r>
            <a:r>
              <a:rPr lang="en-US" dirty="0" err="1" smtClean="0"/>
              <a:t>tắt</a:t>
            </a:r>
            <a:r>
              <a:rPr lang="en-US" dirty="0" smtClean="0"/>
              <a:t>, </a:t>
            </a:r>
            <a:r>
              <a:rPr lang="en-US" dirty="0" err="1"/>
              <a:t>hoặc</a:t>
            </a:r>
            <a:r>
              <a:rPr lang="en-US" dirty="0"/>
              <a:t> </a:t>
            </a:r>
            <a:r>
              <a:rPr lang="en-US" dirty="0" err="1"/>
              <a:t>một</a:t>
            </a:r>
            <a:r>
              <a:rPr lang="en-US" dirty="0"/>
              <a:t> </a:t>
            </a:r>
            <a:r>
              <a:rPr lang="en-US" dirty="0" err="1"/>
              <a:t>cách</a:t>
            </a:r>
            <a:r>
              <a:rPr lang="en-US" dirty="0"/>
              <a:t> </a:t>
            </a:r>
            <a:r>
              <a:rPr lang="en-US" dirty="0" err="1"/>
              <a:t>cấp</a:t>
            </a:r>
            <a:r>
              <a:rPr lang="en-US" dirty="0"/>
              <a:t> </a:t>
            </a:r>
            <a:r>
              <a:rPr lang="en-US" dirty="0" err="1"/>
              <a:t>hoặc</a:t>
            </a:r>
            <a:r>
              <a:rPr lang="en-US" dirty="0"/>
              <a:t> </a:t>
            </a:r>
            <a:r>
              <a:rPr lang="en-US" dirty="0" err="1"/>
              <a:t>thu</a:t>
            </a:r>
            <a:r>
              <a:rPr lang="en-US" dirty="0"/>
              <a:t> </a:t>
            </a:r>
            <a:r>
              <a:rPr lang="en-US" dirty="0" err="1"/>
              <a:t>hồi</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a:t>
            </a:r>
            <a:r>
              <a:rPr lang="en-US" dirty="0" err="1"/>
              <a:t>với</a:t>
            </a:r>
            <a:r>
              <a:rPr lang="en-US" dirty="0"/>
              <a:t> </a:t>
            </a:r>
            <a:r>
              <a:rPr lang="en-US" dirty="0" err="1"/>
              <a:t>một</a:t>
            </a:r>
            <a:r>
              <a:rPr lang="en-US" dirty="0"/>
              <a:t> </a:t>
            </a:r>
            <a:r>
              <a:rPr lang="en-US" dirty="0" err="1"/>
              <a:t>câu</a:t>
            </a:r>
            <a:r>
              <a:rPr lang="en-US" dirty="0"/>
              <a:t> </a:t>
            </a:r>
            <a:r>
              <a:rPr lang="en-US" dirty="0" err="1"/>
              <a:t>lệnh</a:t>
            </a:r>
            <a:r>
              <a:rPr lang="en-US" dirty="0"/>
              <a:t> GRANT </a:t>
            </a:r>
            <a:r>
              <a:rPr lang="en-US" dirty="0" err="1"/>
              <a:t>và</a:t>
            </a:r>
            <a:r>
              <a:rPr lang="en-US" dirty="0"/>
              <a:t> REVOKE. </a:t>
            </a:r>
            <a:r>
              <a:rPr lang="en-US" dirty="0" err="1"/>
              <a:t>Nếu</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a:t>
            </a:r>
            <a:r>
              <a:rPr lang="en-US" dirty="0" err="1"/>
              <a:t>được</a:t>
            </a:r>
            <a:r>
              <a:rPr lang="en-US" dirty="0"/>
              <a:t> </a:t>
            </a:r>
            <a:r>
              <a:rPr lang="en-US" dirty="0" err="1"/>
              <a:t>cấp</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smtClean="0"/>
              <a:t>quyền</a:t>
            </a:r>
            <a:r>
              <a:rPr lang="en-US" dirty="0" smtClean="0"/>
              <a:t> ALL</a:t>
            </a:r>
            <a:r>
              <a:rPr lang="en-US" dirty="0"/>
              <a:t>, </a:t>
            </a:r>
            <a:r>
              <a:rPr lang="en-US" dirty="0" err="1"/>
              <a:t>thì</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riêng</a:t>
            </a:r>
            <a:r>
              <a:rPr lang="en-US" dirty="0"/>
              <a:t> </a:t>
            </a:r>
            <a:r>
              <a:rPr lang="en-US" dirty="0" err="1"/>
              <a:t>lẻ</a:t>
            </a:r>
            <a:r>
              <a:rPr lang="en-US" dirty="0"/>
              <a:t> </a:t>
            </a:r>
            <a:r>
              <a:rPr lang="en-US" dirty="0" err="1"/>
              <a:t>vẫn</a:t>
            </a:r>
            <a:r>
              <a:rPr lang="en-US" dirty="0"/>
              <a:t> </a:t>
            </a:r>
            <a:r>
              <a:rPr lang="en-US" dirty="0" err="1"/>
              <a:t>có</a:t>
            </a:r>
            <a:r>
              <a:rPr lang="en-US" dirty="0"/>
              <a:t> </a:t>
            </a:r>
            <a:r>
              <a:rPr lang="en-US" dirty="0" err="1"/>
              <a:t>thể</a:t>
            </a:r>
            <a:r>
              <a:rPr lang="en-US" dirty="0"/>
              <a:t> </a:t>
            </a:r>
            <a:r>
              <a:rPr lang="en-US" dirty="0" err="1"/>
              <a:t>bị</a:t>
            </a:r>
            <a:r>
              <a:rPr lang="en-US" dirty="0"/>
              <a:t> </a:t>
            </a:r>
            <a:r>
              <a:rPr lang="en-US" dirty="0" err="1"/>
              <a:t>thu</a:t>
            </a:r>
            <a:r>
              <a:rPr lang="en-US" dirty="0"/>
              <a:t> </a:t>
            </a:r>
            <a:r>
              <a:rPr lang="en-US" dirty="0" err="1"/>
              <a:t>hồi</a:t>
            </a:r>
            <a:r>
              <a:rPr lang="en-US" dirty="0"/>
              <a:t>.</a:t>
            </a:r>
          </a:p>
          <a:p>
            <a:pPr marL="0" indent="0">
              <a:buNone/>
            </a:pPr>
            <a:r>
              <a:rPr lang="en-US" dirty="0" err="1" smtClean="0"/>
              <a:t>Tương</a:t>
            </a:r>
            <a:r>
              <a:rPr lang="en-US" dirty="0" smtClean="0"/>
              <a:t> </a:t>
            </a:r>
            <a:r>
              <a:rPr lang="en-US" dirty="0" err="1" smtClean="0"/>
              <a:t>tự</a:t>
            </a:r>
            <a:r>
              <a:rPr lang="en-US" dirty="0" smtClean="0"/>
              <a:t>, </a:t>
            </a: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thu</a:t>
            </a:r>
            <a:r>
              <a:rPr lang="en-US" dirty="0" smtClean="0"/>
              <a:t> </a:t>
            </a:r>
            <a:r>
              <a:rPr lang="en-US" dirty="0" err="1" smtClean="0"/>
              <a:t>hồi</a:t>
            </a:r>
            <a:r>
              <a:rPr lang="en-US" dirty="0" smtClean="0"/>
              <a:t> </a:t>
            </a:r>
            <a:r>
              <a:rPr lang="en-US" dirty="0" err="1" smtClean="0"/>
              <a:t>tất</a:t>
            </a:r>
            <a:r>
              <a:rPr lang="en-US" dirty="0" smtClean="0"/>
              <a:t> </a:t>
            </a:r>
            <a:r>
              <a:rPr lang="en-US" dirty="0" err="1" smtClean="0"/>
              <a:t>cả</a:t>
            </a:r>
            <a:r>
              <a:rPr lang="en-US" dirty="0" smtClean="0"/>
              <a:t> </a:t>
            </a:r>
            <a:r>
              <a:rPr lang="en-US" dirty="0" err="1" smtClean="0"/>
              <a:t>các</a:t>
            </a:r>
            <a:r>
              <a:rPr lang="en-US" dirty="0" smtClean="0"/>
              <a:t> </a:t>
            </a:r>
            <a:r>
              <a:rPr lang="en-US" dirty="0" err="1" smtClean="0"/>
              <a:t>queyèn</a:t>
            </a:r>
            <a:r>
              <a:rPr lang="en-US" dirty="0" smtClean="0"/>
              <a:t> </a:t>
            </a:r>
            <a:r>
              <a:rPr lang="en-US" dirty="0" err="1" smtClean="0"/>
              <a:t>được</a:t>
            </a:r>
            <a:r>
              <a:rPr lang="en-US" dirty="0" smtClean="0"/>
              <a:t> </a:t>
            </a:r>
            <a:r>
              <a:rPr lang="en-US" dirty="0" err="1" smtClean="0"/>
              <a:t>ấp</a:t>
            </a:r>
            <a:r>
              <a:rPr lang="en-US" dirty="0" smtClean="0"/>
              <a:t> </a:t>
            </a:r>
            <a:r>
              <a:rPr lang="en-US" dirty="0" err="1" smtClean="0"/>
              <a:t>riêng</a:t>
            </a:r>
            <a:r>
              <a:rPr lang="en-US" dirty="0" smtClean="0"/>
              <a:t> </a:t>
            </a:r>
            <a:r>
              <a:rPr lang="en-US" dirty="0" err="1" smtClean="0"/>
              <a:t>riêng</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chỉ</a:t>
            </a:r>
            <a:r>
              <a:rPr lang="en-US" dirty="0" smtClean="0"/>
              <a:t> </a:t>
            </a:r>
            <a:r>
              <a:rPr lang="en-US" dirty="0" err="1" smtClean="0"/>
              <a:t>định</a:t>
            </a:r>
            <a:r>
              <a:rPr lang="en-US" dirty="0" smtClean="0"/>
              <a:t> </a:t>
            </a:r>
            <a:r>
              <a:rPr lang="en-US" dirty="0" err="1" smtClean="0"/>
              <a:t>từ</a:t>
            </a:r>
            <a:r>
              <a:rPr lang="en-US" dirty="0" smtClean="0"/>
              <a:t> </a:t>
            </a:r>
            <a:r>
              <a:rPr lang="en-US" dirty="0" err="1" smtClean="0"/>
              <a:t>khóa</a:t>
            </a:r>
            <a:r>
              <a:rPr lang="en-US" dirty="0" smtClean="0"/>
              <a:t> ALL. </a:t>
            </a:r>
            <a:r>
              <a:rPr lang="en-US" dirty="0" err="1" smtClean="0"/>
              <a:t>Tuy</a:t>
            </a:r>
            <a:r>
              <a:rPr lang="en-US" dirty="0" smtClean="0"/>
              <a:t> </a:t>
            </a:r>
            <a:r>
              <a:rPr lang="en-US" dirty="0" err="1" smtClean="0"/>
              <a:t>nhiên</a:t>
            </a:r>
            <a:r>
              <a:rPr lang="en-US" dirty="0" smtClean="0"/>
              <a:t>, </a:t>
            </a:r>
            <a:r>
              <a:rPr lang="en-US" dirty="0" err="1" smtClean="0"/>
              <a:t>Nếu</a:t>
            </a:r>
            <a:r>
              <a:rPr lang="en-US" dirty="0" smtClean="0"/>
              <a:t> </a:t>
            </a:r>
            <a:r>
              <a:rPr lang="en-US" dirty="0" err="1" smtClean="0"/>
              <a:t>bạn</a:t>
            </a:r>
            <a:r>
              <a:rPr lang="en-US" dirty="0" smtClean="0"/>
              <a:t> </a:t>
            </a:r>
            <a:r>
              <a:rPr lang="en-US" dirty="0" err="1" smtClean="0"/>
              <a:t>thu</a:t>
            </a:r>
            <a:r>
              <a:rPr lang="en-US" dirty="0" smtClean="0"/>
              <a:t> </a:t>
            </a:r>
            <a:r>
              <a:rPr lang="en-US" dirty="0" err="1" smtClean="0"/>
              <a:t>hồi</a:t>
            </a:r>
            <a:r>
              <a:rPr lang="en-US" dirty="0" smtClean="0"/>
              <a:t> </a:t>
            </a:r>
            <a:r>
              <a:rPr lang="en-US" dirty="0" err="1" smtClean="0"/>
              <a:t>tất</a:t>
            </a:r>
            <a:r>
              <a:rPr lang="en-US" dirty="0" smtClean="0"/>
              <a:t> </a:t>
            </a:r>
            <a:r>
              <a:rPr lang="en-US" dirty="0" err="1" smtClean="0"/>
              <a:t>cả</a:t>
            </a:r>
            <a:r>
              <a:rPr lang="en-US" dirty="0" smtClean="0"/>
              <a:t> </a:t>
            </a:r>
            <a:r>
              <a:rPr lang="en-US" dirty="0" err="1" smtClean="0"/>
              <a:t>các</a:t>
            </a:r>
            <a:r>
              <a:rPr lang="en-US" dirty="0" smtClean="0"/>
              <a:t> </a:t>
            </a:r>
            <a:r>
              <a:rPr lang="en-US" dirty="0" err="1" smtClean="0"/>
              <a:t>quyền</a:t>
            </a:r>
            <a:r>
              <a:rPr lang="en-US" dirty="0" smtClean="0"/>
              <a:t>, </a:t>
            </a:r>
            <a:r>
              <a:rPr lang="en-US" dirty="0" err="1" smtClean="0"/>
              <a:t>và</a:t>
            </a:r>
            <a:r>
              <a:rPr lang="en-US" dirty="0" smtClean="0"/>
              <a:t> </a:t>
            </a:r>
            <a:r>
              <a:rPr lang="en-US" dirty="0" err="1" smtClean="0"/>
              <a:t>việc</a:t>
            </a:r>
            <a:r>
              <a:rPr lang="en-US" dirty="0" smtClean="0"/>
              <a:t> </a:t>
            </a:r>
            <a:r>
              <a:rPr lang="en-US" dirty="0" err="1" smtClean="0"/>
              <a:t>thu</a:t>
            </a:r>
            <a:r>
              <a:rPr lang="en-US" dirty="0" smtClean="0"/>
              <a:t> </a:t>
            </a:r>
            <a:r>
              <a:rPr lang="en-US" dirty="0" err="1" smtClean="0"/>
              <a:t>hồi</a:t>
            </a:r>
            <a:r>
              <a:rPr lang="en-US" dirty="0" smtClean="0"/>
              <a:t> </a:t>
            </a:r>
            <a:r>
              <a:rPr lang="en-US" dirty="0" err="1" smtClean="0"/>
              <a:t>đó</a:t>
            </a:r>
            <a:r>
              <a:rPr lang="en-US" dirty="0" smtClean="0"/>
              <a:t> </a:t>
            </a:r>
            <a:r>
              <a:rPr lang="en-US" dirty="0" err="1" smtClean="0"/>
              <a:t>sẽ</a:t>
            </a:r>
            <a:r>
              <a:rPr lang="en-US" dirty="0" smtClean="0"/>
              <a:t> </a:t>
            </a:r>
            <a:r>
              <a:rPr lang="en-US" dirty="0" err="1" smtClean="0"/>
              <a:t>gây</a:t>
            </a:r>
            <a:r>
              <a:rPr lang="en-US" dirty="0" smtClean="0"/>
              <a:t> </a:t>
            </a:r>
            <a:r>
              <a:rPr lang="en-US" dirty="0" err="1" smtClean="0"/>
              <a:t>nên</a:t>
            </a:r>
            <a:r>
              <a:rPr lang="en-US" dirty="0" smtClean="0"/>
              <a:t> </a:t>
            </a:r>
            <a:r>
              <a:rPr lang="en-US" dirty="0" err="1" smtClean="0"/>
              <a:t>các</a:t>
            </a:r>
            <a:r>
              <a:rPr lang="en-US" dirty="0" smtClean="0"/>
              <a:t> rang </a:t>
            </a:r>
            <a:r>
              <a:rPr lang="en-US" dirty="0" err="1" smtClean="0"/>
              <a:t>buộc</a:t>
            </a:r>
            <a:r>
              <a:rPr lang="en-US" dirty="0" smtClean="0"/>
              <a:t> </a:t>
            </a:r>
            <a:r>
              <a:rPr lang="en-US" dirty="0" err="1" smtClean="0"/>
              <a:t>toàn</a:t>
            </a:r>
            <a:r>
              <a:rPr lang="en-US" dirty="0" smtClean="0"/>
              <a:t> </a:t>
            </a:r>
            <a:r>
              <a:rPr lang="en-US" dirty="0" err="1" smtClean="0"/>
              <a:t>vẹn</a:t>
            </a:r>
            <a:r>
              <a:rPr lang="en-US" dirty="0" smtClean="0"/>
              <a:t> </a:t>
            </a:r>
            <a:r>
              <a:rPr lang="en-US" dirty="0" err="1" smtClean="0"/>
              <a:t>sẽ</a:t>
            </a:r>
            <a:r>
              <a:rPr lang="en-US" dirty="0" smtClean="0"/>
              <a:t> </a:t>
            </a:r>
            <a:r>
              <a:rPr lang="en-US" dirty="0" err="1" smtClean="0"/>
              <a:t>bị</a:t>
            </a:r>
            <a:r>
              <a:rPr lang="en-US" dirty="0" smtClean="0"/>
              <a:t> </a:t>
            </a:r>
            <a:r>
              <a:rPr lang="en-US" dirty="0" err="1" smtClean="0"/>
              <a:t>xóa</a:t>
            </a:r>
            <a:r>
              <a:rPr lang="en-US" dirty="0" smtClean="0"/>
              <a:t>( </a:t>
            </a:r>
            <a:r>
              <a:rPr lang="en-US" dirty="0" err="1" smtClean="0"/>
              <a:t>bởi</a:t>
            </a:r>
            <a:r>
              <a:rPr lang="en-US" dirty="0" smtClean="0"/>
              <a:t> </a:t>
            </a:r>
            <a:r>
              <a:rPr lang="en-US" dirty="0" err="1" smtClean="0"/>
              <a:t>vì</a:t>
            </a:r>
            <a:r>
              <a:rPr lang="en-US" dirty="0" smtClean="0"/>
              <a:t> </a:t>
            </a:r>
            <a:r>
              <a:rPr lang="en-US" dirty="0" err="1" smtClean="0"/>
              <a:t>nó</a:t>
            </a:r>
            <a:r>
              <a:rPr lang="en-US" dirty="0" smtClean="0"/>
              <a:t> </a:t>
            </a:r>
            <a:r>
              <a:rPr lang="en-US" dirty="0" err="1" smtClean="0"/>
              <a:t>phụ</a:t>
            </a:r>
            <a:r>
              <a:rPr lang="en-US" dirty="0" smtClean="0"/>
              <a:t> </a:t>
            </a:r>
            <a:r>
              <a:rPr lang="en-US" dirty="0" err="1" smtClean="0"/>
              <a:t>thuộc</a:t>
            </a:r>
            <a:r>
              <a:rPr lang="en-US" dirty="0" smtClean="0"/>
              <a:t> </a:t>
            </a:r>
            <a:r>
              <a:rPr lang="en-US" dirty="0" err="1" smtClean="0"/>
              <a:t>vào</a:t>
            </a:r>
            <a:r>
              <a:rPr lang="en-US" dirty="0" smtClean="0"/>
              <a:t> </a:t>
            </a:r>
            <a:r>
              <a:rPr lang="en-US" dirty="0" err="1" smtClean="0"/>
              <a:t>các</a:t>
            </a:r>
            <a:r>
              <a:rPr lang="en-US" dirty="0" smtClean="0"/>
              <a:t> </a:t>
            </a:r>
            <a:r>
              <a:rPr lang="en-US" dirty="0" err="1" smtClean="0"/>
              <a:t>quyền</a:t>
            </a:r>
            <a:r>
              <a:rPr lang="en-US" dirty="0" smtClean="0"/>
              <a:t> REFERENCES </a:t>
            </a:r>
            <a:r>
              <a:rPr lang="en-US" dirty="0" err="1" smtClean="0"/>
              <a:t>cái</a:t>
            </a:r>
            <a:r>
              <a:rPr lang="en-US" dirty="0" smtClean="0"/>
              <a:t> </a:t>
            </a:r>
            <a:r>
              <a:rPr lang="en-US" dirty="0" err="1" smtClean="0"/>
              <a:t>mà</a:t>
            </a:r>
            <a:r>
              <a:rPr lang="en-US" dirty="0" smtClean="0"/>
              <a:t> </a:t>
            </a:r>
            <a:r>
              <a:rPr lang="en-US" dirty="0" err="1" smtClean="0"/>
              <a:t>bạn</a:t>
            </a:r>
            <a:r>
              <a:rPr lang="en-US" dirty="0" smtClean="0"/>
              <a:t> </a:t>
            </a:r>
            <a:r>
              <a:rPr lang="en-US" dirty="0" err="1" smtClean="0"/>
              <a:t>cấp</a:t>
            </a:r>
            <a:r>
              <a:rPr lang="en-US" dirty="0" smtClean="0"/>
              <a:t>), </a:t>
            </a:r>
            <a:r>
              <a:rPr lang="en-US" dirty="0" err="1" smtClean="0"/>
              <a:t>thì</a:t>
            </a:r>
            <a:r>
              <a:rPr lang="en-US" dirty="0" smtClean="0"/>
              <a:t> </a:t>
            </a:r>
            <a:r>
              <a:rPr lang="en-US" dirty="0" err="1" smtClean="0"/>
              <a:t>bạn</a:t>
            </a:r>
            <a:r>
              <a:rPr lang="en-US" dirty="0" smtClean="0"/>
              <a:t> </a:t>
            </a:r>
            <a:r>
              <a:rPr lang="en-US" dirty="0" err="1" smtClean="0"/>
              <a:t>phải</a:t>
            </a:r>
            <a:r>
              <a:rPr lang="en-US" dirty="0" smtClean="0"/>
              <a:t> </a:t>
            </a:r>
            <a:r>
              <a:rPr lang="en-US" dirty="0" err="1" smtClean="0"/>
              <a:t>bao</a:t>
            </a:r>
            <a:r>
              <a:rPr lang="en-US" dirty="0" smtClean="0"/>
              <a:t> </a:t>
            </a:r>
            <a:r>
              <a:rPr lang="en-US" dirty="0" err="1" smtClean="0"/>
              <a:t>gòm</a:t>
            </a:r>
            <a:r>
              <a:rPr lang="en-US" dirty="0" smtClean="0"/>
              <a:t> </a:t>
            </a:r>
            <a:r>
              <a:rPr lang="en-US" dirty="0" err="1" smtClean="0"/>
              <a:t>cả</a:t>
            </a:r>
            <a:r>
              <a:rPr lang="en-US" dirty="0" smtClean="0"/>
              <a:t> </a:t>
            </a:r>
            <a:r>
              <a:rPr lang="en-US" dirty="0" err="1" smtClean="0"/>
              <a:t>tùy</a:t>
            </a:r>
            <a:r>
              <a:rPr lang="en-US" dirty="0" smtClean="0"/>
              <a:t> </a:t>
            </a:r>
            <a:r>
              <a:rPr lang="en-US" dirty="0" err="1" smtClean="0"/>
              <a:t>chọn</a:t>
            </a:r>
            <a:r>
              <a:rPr lang="en-US" dirty="0" smtClean="0"/>
              <a:t> CASCADE CONSTRAINS </a:t>
            </a:r>
            <a:r>
              <a:rPr lang="en-US" dirty="0" err="1" smtClean="0"/>
              <a:t>trong</a:t>
            </a:r>
            <a:r>
              <a:rPr lang="en-US" dirty="0" smtClean="0"/>
              <a:t> </a:t>
            </a:r>
            <a:r>
              <a:rPr lang="en-US" dirty="0" err="1" smtClean="0"/>
              <a:t>câu</a:t>
            </a:r>
            <a:r>
              <a:rPr lang="en-US" dirty="0" smtClean="0"/>
              <a:t> </a:t>
            </a:r>
            <a:r>
              <a:rPr lang="en-US" dirty="0" err="1" smtClean="0"/>
              <a:t>lệnh</a:t>
            </a:r>
            <a:r>
              <a:rPr lang="en-US" dirty="0" smtClean="0"/>
              <a:t> </a:t>
            </a:r>
            <a:r>
              <a:rPr lang="en-US" dirty="0" err="1" smtClean="0"/>
              <a:t>thu</a:t>
            </a:r>
            <a:r>
              <a:rPr lang="en-US" dirty="0" smtClean="0"/>
              <a:t> </a:t>
            </a:r>
            <a:r>
              <a:rPr lang="en-US" dirty="0" err="1" smtClean="0"/>
              <a:t>hồi</a:t>
            </a:r>
            <a:endParaRPr lang="en-US" dirty="0"/>
          </a:p>
          <a:p>
            <a:pPr marL="0" indent="0">
              <a:buNone/>
            </a:pPr>
            <a:r>
              <a:rPr lang="en-US" b="1" i="1" dirty="0" err="1"/>
              <a:t>Ví</a:t>
            </a:r>
            <a:r>
              <a:rPr lang="en-US" b="1" i="1" dirty="0"/>
              <a:t> </a:t>
            </a:r>
            <a:r>
              <a:rPr lang="en-US" b="1" i="1" dirty="0" err="1"/>
              <a:t>dụ</a:t>
            </a:r>
            <a:r>
              <a:rPr lang="en-US" b="1" i="1" dirty="0"/>
              <a:t> </a:t>
            </a:r>
            <a:r>
              <a:rPr lang="en-US" b="1" i="1" dirty="0" err="1" smtClean="0"/>
              <a:t>sau</a:t>
            </a:r>
            <a:r>
              <a:rPr lang="en-US" b="1" i="1" dirty="0" smtClean="0"/>
              <a:t> </a:t>
            </a:r>
            <a:r>
              <a:rPr lang="en-US" b="1" i="1" dirty="0"/>
              <a:t>Thu </a:t>
            </a:r>
            <a:r>
              <a:rPr lang="en-US" b="1" i="1" dirty="0" err="1"/>
              <a:t>hồi</a:t>
            </a:r>
            <a:r>
              <a:rPr lang="en-US" b="1" i="1" dirty="0"/>
              <a:t> </a:t>
            </a:r>
            <a:r>
              <a:rPr lang="en-US" b="1" i="1" dirty="0" err="1"/>
              <a:t>tất</a:t>
            </a:r>
            <a:r>
              <a:rPr lang="en-US" b="1" i="1" dirty="0"/>
              <a:t> </a:t>
            </a:r>
            <a:r>
              <a:rPr lang="en-US" b="1" i="1" dirty="0" err="1"/>
              <a:t>cả</a:t>
            </a:r>
            <a:r>
              <a:rPr lang="en-US" b="1" i="1" dirty="0"/>
              <a:t> </a:t>
            </a:r>
            <a:r>
              <a:rPr lang="en-US" b="1" i="1" dirty="0" err="1"/>
              <a:t>các</a:t>
            </a:r>
            <a:r>
              <a:rPr lang="en-US" b="1" i="1" dirty="0"/>
              <a:t> </a:t>
            </a:r>
            <a:r>
              <a:rPr lang="en-US" b="1" i="1" dirty="0" err="1"/>
              <a:t>đặc</a:t>
            </a:r>
            <a:r>
              <a:rPr lang="en-US" b="1" i="1" dirty="0"/>
              <a:t> </a:t>
            </a:r>
            <a:r>
              <a:rPr lang="en-US" b="1" i="1" dirty="0" err="1"/>
              <a:t>quyền</a:t>
            </a:r>
            <a:r>
              <a:rPr lang="en-US" b="1" i="1" dirty="0"/>
              <a:t> </a:t>
            </a:r>
            <a:r>
              <a:rPr lang="en-US" b="1" i="1" dirty="0" err="1"/>
              <a:t>đối</a:t>
            </a:r>
            <a:r>
              <a:rPr lang="en-US" b="1" i="1" dirty="0"/>
              <a:t> </a:t>
            </a:r>
            <a:r>
              <a:rPr lang="en-US" b="1" i="1" dirty="0" err="1"/>
              <a:t>tượng</a:t>
            </a:r>
            <a:r>
              <a:rPr lang="en-US" b="1" i="1" dirty="0"/>
              <a:t> </a:t>
            </a:r>
            <a:r>
              <a:rPr lang="en-US" b="1" i="1" dirty="0" err="1"/>
              <a:t>bằng</a:t>
            </a:r>
            <a:r>
              <a:rPr lang="en-US" b="1" i="1" dirty="0"/>
              <a:t> </a:t>
            </a:r>
            <a:r>
              <a:rPr lang="en-US" b="1" i="1" dirty="0" err="1"/>
              <a:t>cách</a:t>
            </a:r>
            <a:r>
              <a:rPr lang="en-US" b="1" i="1" dirty="0"/>
              <a:t> </a:t>
            </a:r>
            <a:r>
              <a:rPr lang="en-US" b="1" i="1" dirty="0" err="1"/>
              <a:t>sử</a:t>
            </a:r>
            <a:r>
              <a:rPr lang="en-US" b="1" i="1" dirty="0"/>
              <a:t> </a:t>
            </a:r>
            <a:r>
              <a:rPr lang="en-US" b="1" i="1" dirty="0" err="1"/>
              <a:t>dụng</a:t>
            </a:r>
            <a:r>
              <a:rPr lang="en-US" b="1" i="1" dirty="0"/>
              <a:t> CẤU TRÚC CASCADE</a:t>
            </a:r>
            <a:endParaRPr lang="en-US" dirty="0"/>
          </a:p>
          <a:p>
            <a:pPr marL="0" indent="0">
              <a:buNone/>
            </a:pPr>
            <a:r>
              <a:rPr lang="en-US" dirty="0"/>
              <a:t>REVOKE </a:t>
            </a:r>
            <a:r>
              <a:rPr lang="en-US" dirty="0" smtClean="0"/>
              <a:t>ALL ON </a:t>
            </a:r>
            <a:r>
              <a:rPr lang="en-US" dirty="0"/>
              <a:t>orders FROM </a:t>
            </a:r>
            <a:r>
              <a:rPr lang="en-US" dirty="0" err="1"/>
              <a:t>hr</a:t>
            </a:r>
            <a:r>
              <a:rPr lang="en-US" dirty="0"/>
              <a:t> CASCADE CONSTRAINTS</a:t>
            </a:r>
            <a:r>
              <a:rPr lang="en-US" dirty="0" smtClean="0"/>
              <a:t>;</a:t>
            </a:r>
            <a:endParaRPr lang="en-US" dirty="0"/>
          </a:p>
        </p:txBody>
      </p:sp>
    </p:spTree>
    <p:extLst>
      <p:ext uri="{BB962C8B-B14F-4D97-AF65-F5344CB8AC3E}">
        <p14:creationId xmlns:p14="http://schemas.microsoft.com/office/powerpoint/2010/main" val="284156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smtClean="0"/>
              <a:t>Granting </a:t>
            </a:r>
            <a:r>
              <a:rPr lang="en-US" dirty="0"/>
              <a:t>and Revoking Object </a:t>
            </a:r>
            <a:r>
              <a:rPr lang="en-US" dirty="0" smtClean="0"/>
              <a:t>Privileges</a:t>
            </a:r>
          </a:p>
          <a:p>
            <a:pPr marL="0" indent="0">
              <a:buNone/>
            </a:pPr>
            <a:r>
              <a:rPr lang="en-US" dirty="0" err="1"/>
              <a:t>Các</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cấp</a:t>
            </a:r>
            <a:r>
              <a:rPr lang="en-US" dirty="0"/>
              <a:t> </a:t>
            </a:r>
            <a:r>
              <a:rPr lang="en-US" dirty="0" err="1"/>
              <a:t>và</a:t>
            </a:r>
            <a:r>
              <a:rPr lang="en-US" dirty="0"/>
              <a:t> </a:t>
            </a:r>
            <a:r>
              <a:rPr lang="en-US" dirty="0" err="1"/>
              <a:t>thu</a:t>
            </a:r>
            <a:r>
              <a:rPr lang="en-US" dirty="0"/>
              <a:t> </a:t>
            </a:r>
            <a:r>
              <a:rPr lang="en-US" dirty="0" err="1"/>
              <a:t>hồi</a:t>
            </a:r>
            <a:r>
              <a:rPr lang="en-US" dirty="0"/>
              <a:t> </a:t>
            </a:r>
            <a:r>
              <a:rPr lang="en-US" dirty="0" err="1"/>
              <a:t>từ</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vai</a:t>
            </a:r>
            <a:r>
              <a:rPr lang="en-US" dirty="0"/>
              <a:t> </a:t>
            </a:r>
            <a:r>
              <a:rPr lang="en-US" dirty="0" err="1"/>
              <a:t>trò</a:t>
            </a:r>
            <a:r>
              <a:rPr lang="en-US" dirty="0"/>
              <a:t>. </a:t>
            </a:r>
            <a:r>
              <a:rPr lang="en-US" dirty="0" err="1"/>
              <a:t>Nếu</a:t>
            </a:r>
            <a:r>
              <a:rPr lang="en-US" dirty="0"/>
              <a:t> </a:t>
            </a:r>
            <a:r>
              <a:rPr lang="en-US" dirty="0" err="1"/>
              <a:t>bạn</a:t>
            </a:r>
            <a:r>
              <a:rPr lang="en-US" dirty="0"/>
              <a:t> </a:t>
            </a:r>
            <a:r>
              <a:rPr lang="en-US" dirty="0" err="1"/>
              <a:t>cấp</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a:t>
            </a:r>
            <a:r>
              <a:rPr lang="en-US" dirty="0" err="1"/>
              <a:t>cho</a:t>
            </a:r>
            <a:r>
              <a:rPr lang="en-US" dirty="0"/>
              <a:t> </a:t>
            </a:r>
            <a:r>
              <a:rPr lang="en-US" dirty="0" err="1"/>
              <a:t>vai</a:t>
            </a:r>
            <a:r>
              <a:rPr lang="en-US" dirty="0"/>
              <a:t> </a:t>
            </a:r>
            <a:r>
              <a:rPr lang="en-US" dirty="0" err="1"/>
              <a:t>trò</a:t>
            </a:r>
            <a:r>
              <a:rPr lang="en-US" dirty="0"/>
              <a:t>, </a:t>
            </a:r>
            <a:r>
              <a:rPr lang="en-US" dirty="0" err="1"/>
              <a:t>thì</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làm</a:t>
            </a:r>
            <a:r>
              <a:rPr lang="en-US" dirty="0"/>
              <a:t> </a:t>
            </a:r>
            <a:r>
              <a:rPr lang="en-US" dirty="0" err="1"/>
              <a:t>cho</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có</a:t>
            </a:r>
            <a:r>
              <a:rPr lang="en-US" dirty="0"/>
              <a:t> </a:t>
            </a:r>
            <a:r>
              <a:rPr lang="en-US" dirty="0" err="1"/>
              <a:t>sẵn</a:t>
            </a:r>
            <a:r>
              <a:rPr lang="en-US" dirty="0"/>
              <a:t> </a:t>
            </a:r>
            <a:r>
              <a:rPr lang="en-US" dirty="0" err="1"/>
              <a:t>một</a:t>
            </a:r>
            <a:r>
              <a:rPr lang="en-US" dirty="0"/>
              <a:t> </a:t>
            </a:r>
            <a:r>
              <a:rPr lang="en-US" dirty="0" err="1"/>
              <a:t>cách</a:t>
            </a:r>
            <a:r>
              <a:rPr lang="en-US" dirty="0"/>
              <a:t> </a:t>
            </a:r>
            <a:r>
              <a:rPr lang="en-US" dirty="0" err="1"/>
              <a:t>có</a:t>
            </a:r>
            <a:r>
              <a:rPr lang="en-US" dirty="0"/>
              <a:t> </a:t>
            </a:r>
            <a:r>
              <a:rPr lang="en-US" dirty="0" err="1"/>
              <a:t>chọn</a:t>
            </a:r>
            <a:r>
              <a:rPr lang="en-US" dirty="0"/>
              <a:t> </a:t>
            </a:r>
            <a:r>
              <a:rPr lang="en-US" dirty="0" err="1"/>
              <a:t>lọc</a:t>
            </a:r>
            <a:r>
              <a:rPr lang="en-US" dirty="0"/>
              <a:t>.</a:t>
            </a:r>
          </a:p>
          <a:p>
            <a:pPr marL="0" indent="0">
              <a:buNone/>
            </a:pPr>
            <a:r>
              <a:rPr lang="en-US" dirty="0" err="1"/>
              <a:t>Bạn</a:t>
            </a:r>
            <a:r>
              <a:rPr lang="en-US" dirty="0"/>
              <a:t> </a:t>
            </a:r>
            <a:r>
              <a:rPr lang="en-US" dirty="0" err="1"/>
              <a:t>có</a:t>
            </a:r>
            <a:r>
              <a:rPr lang="en-US" dirty="0"/>
              <a:t> </a:t>
            </a:r>
            <a:r>
              <a:rPr lang="en-US" dirty="0" err="1"/>
              <a:t>thể</a:t>
            </a:r>
            <a:r>
              <a:rPr lang="en-US" dirty="0"/>
              <a:t> </a:t>
            </a:r>
            <a:r>
              <a:rPr lang="en-US" dirty="0" err="1"/>
              <a:t>cấp</a:t>
            </a:r>
            <a:r>
              <a:rPr lang="en-US" dirty="0"/>
              <a:t> </a:t>
            </a:r>
            <a:r>
              <a:rPr lang="en-US" dirty="0" err="1"/>
              <a:t>hoặc</a:t>
            </a:r>
            <a:r>
              <a:rPr lang="en-US" dirty="0"/>
              <a:t> </a:t>
            </a:r>
            <a:r>
              <a:rPr lang="en-US" dirty="0" err="1"/>
              <a:t>thu</a:t>
            </a:r>
            <a:r>
              <a:rPr lang="en-US" dirty="0"/>
              <a:t> </a:t>
            </a:r>
            <a:r>
              <a:rPr lang="en-US" dirty="0" err="1"/>
              <a:t>hồi</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a:t>
            </a:r>
            <a:r>
              <a:rPr lang="en-US" dirty="0" err="1"/>
              <a:t>cho</a:t>
            </a:r>
            <a:r>
              <a:rPr lang="en-US" dirty="0"/>
              <a:t> </a:t>
            </a:r>
            <a:r>
              <a:rPr lang="en-US" dirty="0" err="1"/>
              <a:t>hoặc</a:t>
            </a:r>
            <a:r>
              <a:rPr lang="en-US" dirty="0"/>
              <a:t> </a:t>
            </a:r>
            <a:r>
              <a:rPr lang="en-US" dirty="0" err="1"/>
              <a:t>từ</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vai</a:t>
            </a:r>
            <a:r>
              <a:rPr lang="en-US" dirty="0"/>
              <a:t> </a:t>
            </a:r>
            <a:r>
              <a:rPr lang="en-US" dirty="0" err="1"/>
              <a:t>trò</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phương</a:t>
            </a:r>
            <a:r>
              <a:rPr lang="en-US" dirty="0"/>
              <a:t> </a:t>
            </a:r>
            <a:r>
              <a:rPr lang="en-US" dirty="0" err="1"/>
              <a:t>pháp</a:t>
            </a:r>
            <a:r>
              <a:rPr lang="en-US" dirty="0"/>
              <a:t> </a:t>
            </a:r>
            <a:r>
              <a:rPr lang="en-US" dirty="0" err="1"/>
              <a:t>sau</a:t>
            </a:r>
            <a:r>
              <a:rPr lang="en-US" dirty="0"/>
              <a:t>:</a:t>
            </a:r>
          </a:p>
          <a:p>
            <a:pPr lvl="1"/>
            <a:r>
              <a:rPr lang="en-US" dirty="0" err="1"/>
              <a:t>Các</a:t>
            </a:r>
            <a:r>
              <a:rPr lang="en-US" dirty="0"/>
              <a:t> </a:t>
            </a:r>
            <a:r>
              <a:rPr lang="en-US" dirty="0" err="1"/>
              <a:t>câu</a:t>
            </a:r>
            <a:r>
              <a:rPr lang="en-US" dirty="0"/>
              <a:t> </a:t>
            </a:r>
            <a:r>
              <a:rPr lang="en-US" dirty="0" err="1"/>
              <a:t>lệnh</a:t>
            </a:r>
            <a:r>
              <a:rPr lang="en-US" dirty="0"/>
              <a:t> SQL GRANT </a:t>
            </a:r>
            <a:r>
              <a:rPr lang="en-US" dirty="0" err="1"/>
              <a:t>và</a:t>
            </a:r>
            <a:r>
              <a:rPr lang="en-US" dirty="0"/>
              <a:t> REVOKE</a:t>
            </a:r>
          </a:p>
          <a:p>
            <a:pPr lvl="1"/>
            <a:r>
              <a:rPr lang="en-US" dirty="0" err="1"/>
              <a:t>Kiểm</a:t>
            </a:r>
            <a:r>
              <a:rPr lang="en-US" dirty="0"/>
              <a:t> </a:t>
            </a:r>
            <a:r>
              <a:rPr lang="en-US" dirty="0" err="1"/>
              <a:t>soát</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Oracle Enterprise Manager</a:t>
            </a:r>
            <a:endParaRPr lang="en-US" dirty="0" smtClean="0"/>
          </a:p>
        </p:txBody>
      </p:sp>
    </p:spTree>
    <p:extLst>
      <p:ext uri="{BB962C8B-B14F-4D97-AF65-F5344CB8AC3E}">
        <p14:creationId xmlns:p14="http://schemas.microsoft.com/office/powerpoint/2010/main" val="415818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smtClean="0"/>
              <a:t>Who </a:t>
            </a:r>
            <a:r>
              <a:rPr lang="en-US" dirty="0"/>
              <a:t>Can Grant Object Privileges</a:t>
            </a:r>
            <a:r>
              <a:rPr lang="en-US" dirty="0" smtClean="0"/>
              <a:t>?</a:t>
            </a:r>
          </a:p>
          <a:p>
            <a:pPr marL="0" indent="0">
              <a:buNone/>
            </a:pPr>
            <a:r>
              <a:rPr lang="en-US" dirty="0" err="1"/>
              <a:t>Người</a:t>
            </a:r>
            <a:r>
              <a:rPr lang="en-US" dirty="0"/>
              <a:t> </a:t>
            </a:r>
            <a:r>
              <a:rPr lang="en-US" dirty="0" err="1"/>
              <a:t>dùng</a:t>
            </a:r>
            <a:r>
              <a:rPr lang="en-US" dirty="0"/>
              <a:t> </a:t>
            </a:r>
            <a:r>
              <a:rPr lang="en-US" dirty="0" err="1"/>
              <a:t>tự</a:t>
            </a:r>
            <a:r>
              <a:rPr lang="en-US" dirty="0"/>
              <a:t> </a:t>
            </a:r>
            <a:r>
              <a:rPr lang="en-US" dirty="0" err="1"/>
              <a:t>động</a:t>
            </a:r>
            <a:r>
              <a:rPr lang="en-US" dirty="0"/>
              <a:t> </a:t>
            </a:r>
            <a:r>
              <a:rPr lang="en-US" dirty="0" err="1"/>
              <a:t>có</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a:t>
            </a:r>
            <a:r>
              <a:rPr lang="en-US" dirty="0" err="1"/>
              <a:t>cho</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lược</a:t>
            </a:r>
            <a:r>
              <a:rPr lang="en-US" dirty="0"/>
              <a:t> </a:t>
            </a:r>
            <a:r>
              <a:rPr lang="en-US" dirty="0" err="1"/>
              <a:t>đồ</a:t>
            </a:r>
            <a:r>
              <a:rPr lang="en-US" dirty="0"/>
              <a:t> </a:t>
            </a:r>
            <a:r>
              <a:rPr lang="en-US" dirty="0" err="1"/>
              <a:t>có</a:t>
            </a:r>
            <a:r>
              <a:rPr lang="en-US" dirty="0"/>
              <a:t> </a:t>
            </a:r>
            <a:r>
              <a:rPr lang="en-US" dirty="0" err="1"/>
              <a:t>trong</a:t>
            </a:r>
            <a:r>
              <a:rPr lang="en-US" dirty="0"/>
              <a:t> </a:t>
            </a:r>
            <a:r>
              <a:rPr lang="en-US" dirty="0" err="1"/>
              <a:t>lược</a:t>
            </a:r>
            <a:r>
              <a:rPr lang="en-US" dirty="0"/>
              <a:t> </a:t>
            </a:r>
            <a:r>
              <a:rPr lang="en-US" dirty="0" err="1"/>
              <a:t>đồ</a:t>
            </a:r>
            <a:r>
              <a:rPr lang="en-US" dirty="0"/>
              <a:t> </a:t>
            </a:r>
            <a:r>
              <a:rPr lang="en-US" dirty="0" err="1"/>
              <a:t>của</a:t>
            </a:r>
            <a:r>
              <a:rPr lang="en-US" dirty="0"/>
              <a:t> </a:t>
            </a:r>
            <a:r>
              <a:rPr lang="en-US" dirty="0" err="1"/>
              <a:t>mình</a:t>
            </a:r>
            <a:r>
              <a:rPr lang="en-US" dirty="0"/>
              <a:t>. </a:t>
            </a:r>
            <a:r>
              <a:rPr lang="en-US" dirty="0" err="1"/>
              <a:t>Một</a:t>
            </a:r>
            <a:r>
              <a:rPr lang="en-US" dirty="0"/>
              <a:t> </a:t>
            </a:r>
            <a:r>
              <a:rPr lang="en-US" dirty="0" err="1"/>
              <a:t>người</a:t>
            </a:r>
            <a:r>
              <a:rPr lang="en-US" dirty="0"/>
              <a:t> </a:t>
            </a:r>
            <a:r>
              <a:rPr lang="en-US" dirty="0" err="1"/>
              <a:t>dùng</a:t>
            </a:r>
            <a:r>
              <a:rPr lang="en-US" dirty="0"/>
              <a:t> </a:t>
            </a:r>
            <a:r>
              <a:rPr lang="en-US" dirty="0" err="1"/>
              <a:t>với</a:t>
            </a:r>
            <a:r>
              <a:rPr lang="en-US" dirty="0"/>
              <a:t> GRANT ANY OBJECT PRIVILEGE </a:t>
            </a:r>
            <a:r>
              <a:rPr lang="en-US" dirty="0" err="1"/>
              <a:t>có</a:t>
            </a:r>
            <a:r>
              <a:rPr lang="en-US" dirty="0"/>
              <a:t> </a:t>
            </a:r>
            <a:r>
              <a:rPr lang="en-US" dirty="0" err="1"/>
              <a:t>thể</a:t>
            </a:r>
            <a:r>
              <a:rPr lang="en-US" dirty="0"/>
              <a:t> </a:t>
            </a:r>
            <a:r>
              <a:rPr lang="en-US" dirty="0" err="1"/>
              <a:t>cấp</a:t>
            </a:r>
            <a:r>
              <a:rPr lang="en-US" dirty="0"/>
              <a:t> </a:t>
            </a:r>
            <a:r>
              <a:rPr lang="en-US" dirty="0" err="1"/>
              <a:t>bất</a:t>
            </a:r>
            <a:r>
              <a:rPr lang="en-US" dirty="0"/>
              <a:t> </a:t>
            </a:r>
            <a:r>
              <a:rPr lang="en-US" dirty="0" err="1"/>
              <a:t>kỳ</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a:t>
            </a:r>
            <a:r>
              <a:rPr lang="en-US" dirty="0" err="1"/>
              <a:t>cụ</a:t>
            </a:r>
            <a:r>
              <a:rPr lang="en-US" dirty="0"/>
              <a:t> </a:t>
            </a:r>
            <a:r>
              <a:rPr lang="en-US" dirty="0" err="1"/>
              <a:t>thể</a:t>
            </a:r>
            <a:r>
              <a:rPr lang="en-US" dirty="0"/>
              <a:t> </a:t>
            </a:r>
            <a:r>
              <a:rPr lang="en-US" dirty="0" err="1"/>
              <a:t>nào</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khác</a:t>
            </a:r>
            <a:r>
              <a:rPr lang="en-US" dirty="0"/>
              <a:t> </a:t>
            </a:r>
            <a:r>
              <a:rPr lang="en-US" dirty="0" err="1"/>
              <a:t>có</a:t>
            </a:r>
            <a:r>
              <a:rPr lang="en-US" dirty="0"/>
              <a:t> </a:t>
            </a:r>
            <a:r>
              <a:rPr lang="en-US" dirty="0" err="1"/>
              <a:t>hoặc</a:t>
            </a:r>
            <a:r>
              <a:rPr lang="en-US" dirty="0"/>
              <a:t> </a:t>
            </a:r>
            <a:r>
              <a:rPr lang="en-US" dirty="0" err="1"/>
              <a:t>không</a:t>
            </a:r>
            <a:r>
              <a:rPr lang="en-US" dirty="0"/>
              <a:t> </a:t>
            </a:r>
            <a:r>
              <a:rPr lang="en-US" dirty="0" err="1"/>
              <a:t>có</a:t>
            </a:r>
            <a:r>
              <a:rPr lang="en-US" dirty="0"/>
              <a:t> </a:t>
            </a:r>
            <a:r>
              <a:rPr lang="en-US" dirty="0" err="1"/>
              <a:t>mệnh</a:t>
            </a:r>
            <a:r>
              <a:rPr lang="en-US" dirty="0"/>
              <a:t> </a:t>
            </a:r>
            <a:r>
              <a:rPr lang="en-US" dirty="0" err="1"/>
              <a:t>đề</a:t>
            </a:r>
            <a:r>
              <a:rPr lang="en-US" dirty="0"/>
              <a:t> WITH GRANT OPTION </a:t>
            </a:r>
            <a:r>
              <a:rPr lang="en-US" dirty="0" err="1"/>
              <a:t>của</a:t>
            </a:r>
            <a:r>
              <a:rPr lang="en-US" dirty="0"/>
              <a:t> </a:t>
            </a:r>
            <a:r>
              <a:rPr lang="en-US" dirty="0" err="1"/>
              <a:t>câu</a:t>
            </a:r>
            <a:r>
              <a:rPr lang="en-US" dirty="0"/>
              <a:t> </a:t>
            </a:r>
            <a:r>
              <a:rPr lang="en-US" dirty="0" err="1"/>
              <a:t>lệnh</a:t>
            </a:r>
            <a:r>
              <a:rPr lang="en-US" dirty="0"/>
              <a:t> GRANT. </a:t>
            </a:r>
            <a:r>
              <a:rPr lang="en-US" dirty="0" err="1"/>
              <a:t>Một</a:t>
            </a:r>
            <a:r>
              <a:rPr lang="en-US" dirty="0"/>
              <a:t> </a:t>
            </a:r>
            <a:r>
              <a:rPr lang="en-US" dirty="0" err="1"/>
              <a:t>người</a:t>
            </a:r>
            <a:r>
              <a:rPr lang="en-US" dirty="0"/>
              <a:t> </a:t>
            </a:r>
            <a:r>
              <a:rPr lang="en-US" dirty="0" err="1"/>
              <a:t>dùng</a:t>
            </a:r>
            <a:r>
              <a:rPr lang="en-US" dirty="0"/>
              <a:t> </a:t>
            </a:r>
            <a:r>
              <a:rPr lang="en-US" dirty="0" err="1"/>
              <a:t>với</a:t>
            </a:r>
            <a:r>
              <a:rPr lang="en-US" dirty="0"/>
              <a:t> GRANT ANY OBJECT PRIVILEGE </a:t>
            </a:r>
            <a:r>
              <a:rPr lang="en-US" dirty="0" err="1"/>
              <a:t>cũng</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đặc</a:t>
            </a:r>
            <a:r>
              <a:rPr lang="en-US" dirty="0"/>
              <a:t> </a:t>
            </a:r>
            <a:r>
              <a:rPr lang="en-US" dirty="0" err="1"/>
              <a:t>quyền</a:t>
            </a:r>
            <a:r>
              <a:rPr lang="en-US" dirty="0"/>
              <a:t> </a:t>
            </a:r>
            <a:r>
              <a:rPr lang="en-US" dirty="0" err="1"/>
              <a:t>đó</a:t>
            </a:r>
            <a:r>
              <a:rPr lang="en-US" dirty="0"/>
              <a:t> </a:t>
            </a:r>
            <a:r>
              <a:rPr lang="en-US" dirty="0" err="1"/>
              <a:t>để</a:t>
            </a:r>
            <a:r>
              <a:rPr lang="en-US" dirty="0"/>
              <a:t> </a:t>
            </a:r>
            <a:r>
              <a:rPr lang="en-US" dirty="0" err="1"/>
              <a:t>thu</a:t>
            </a:r>
            <a:r>
              <a:rPr lang="en-US" dirty="0"/>
              <a:t> </a:t>
            </a:r>
            <a:r>
              <a:rPr lang="en-US" dirty="0" err="1"/>
              <a:t>hồi</a:t>
            </a:r>
            <a:r>
              <a:rPr lang="en-US" dirty="0"/>
              <a:t> </a:t>
            </a:r>
            <a:r>
              <a:rPr lang="en-US" dirty="0" err="1"/>
              <a:t>bất</a:t>
            </a:r>
            <a:r>
              <a:rPr lang="en-US" dirty="0"/>
              <a:t> </a:t>
            </a:r>
            <a:r>
              <a:rPr lang="en-US" dirty="0" err="1"/>
              <a:t>kỳ</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a:t>
            </a:r>
            <a:r>
              <a:rPr lang="en-US" dirty="0" err="1"/>
              <a:t>nào</a:t>
            </a:r>
            <a:r>
              <a:rPr lang="en-US" dirty="0"/>
              <a:t> </a:t>
            </a:r>
            <a:r>
              <a:rPr lang="en-US" dirty="0" err="1"/>
              <a:t>được</a:t>
            </a:r>
            <a:r>
              <a:rPr lang="en-US" dirty="0"/>
              <a:t> </a:t>
            </a:r>
            <a:r>
              <a:rPr lang="en-US" dirty="0" err="1"/>
              <a:t>cấp</a:t>
            </a:r>
            <a:r>
              <a:rPr lang="en-US" dirty="0"/>
              <a:t> </a:t>
            </a:r>
            <a:r>
              <a:rPr lang="en-US" dirty="0" err="1"/>
              <a:t>bởi</a:t>
            </a:r>
            <a:r>
              <a:rPr lang="en-US" dirty="0"/>
              <a:t> </a:t>
            </a:r>
            <a:r>
              <a:rPr lang="en-US" dirty="0" err="1"/>
              <a:t>chủ</a:t>
            </a:r>
            <a:r>
              <a:rPr lang="en-US" dirty="0"/>
              <a:t> </a:t>
            </a:r>
            <a:r>
              <a:rPr lang="en-US" dirty="0" err="1"/>
              <a:t>sở</a:t>
            </a:r>
            <a:r>
              <a:rPr lang="en-US" dirty="0"/>
              <a:t> </a:t>
            </a:r>
            <a:r>
              <a:rPr lang="en-US" dirty="0" err="1"/>
              <a:t>hữu</a:t>
            </a:r>
            <a:r>
              <a:rPr lang="en-US" dirty="0"/>
              <a:t> </a:t>
            </a:r>
            <a:r>
              <a:rPr lang="en-US" dirty="0" err="1"/>
              <a:t>đối</a:t>
            </a:r>
            <a:r>
              <a:rPr lang="en-US" dirty="0"/>
              <a:t> </a:t>
            </a:r>
            <a:r>
              <a:rPr lang="en-US" dirty="0" err="1"/>
              <a:t>tượng</a:t>
            </a:r>
            <a:r>
              <a:rPr lang="en-US" dirty="0"/>
              <a:t> </a:t>
            </a:r>
            <a:r>
              <a:rPr lang="en-US" dirty="0" err="1"/>
              <a:t>hoặc</a:t>
            </a:r>
            <a:r>
              <a:rPr lang="en-US" dirty="0"/>
              <a:t> </a:t>
            </a:r>
            <a:r>
              <a:rPr lang="en-US" dirty="0" err="1"/>
              <a:t>bởi</a:t>
            </a:r>
            <a:r>
              <a:rPr lang="en-US" dirty="0"/>
              <a:t> </a:t>
            </a:r>
            <a:r>
              <a:rPr lang="en-US" dirty="0" err="1"/>
              <a:t>một</a:t>
            </a:r>
            <a:r>
              <a:rPr lang="en-US" dirty="0"/>
              <a:t> </a:t>
            </a:r>
            <a:r>
              <a:rPr lang="en-US" dirty="0" err="1"/>
              <a:t>người</a:t>
            </a:r>
            <a:r>
              <a:rPr lang="en-US" dirty="0"/>
              <a:t> </a:t>
            </a:r>
            <a:r>
              <a:rPr lang="en-US" dirty="0" err="1"/>
              <a:t>dùng</a:t>
            </a:r>
            <a:r>
              <a:rPr lang="en-US" dirty="0"/>
              <a:t> </a:t>
            </a:r>
            <a:r>
              <a:rPr lang="en-US" dirty="0" err="1"/>
              <a:t>khác</a:t>
            </a:r>
            <a:r>
              <a:rPr lang="en-US" dirty="0"/>
              <a:t> </a:t>
            </a:r>
            <a:r>
              <a:rPr lang="en-US" dirty="0" err="1"/>
              <a:t>với</a:t>
            </a:r>
            <a:r>
              <a:rPr lang="en-US" dirty="0"/>
              <a:t> </a:t>
            </a:r>
            <a:r>
              <a:rPr lang="en-US" dirty="0" err="1"/>
              <a:t>đặc</a:t>
            </a:r>
            <a:r>
              <a:rPr lang="en-US" dirty="0"/>
              <a:t> </a:t>
            </a:r>
            <a:r>
              <a:rPr lang="en-US" dirty="0" err="1"/>
              <a:t>quyền</a:t>
            </a:r>
            <a:r>
              <a:rPr lang="en-US" dirty="0"/>
              <a:t> GRANT ANY OBJECT PRIVILEGE. </a:t>
            </a:r>
            <a:r>
              <a:rPr lang="en-US" dirty="0" err="1"/>
              <a:t>Nếu</a:t>
            </a:r>
            <a:r>
              <a:rPr lang="en-US" dirty="0"/>
              <a:t> </a:t>
            </a:r>
            <a:r>
              <a:rPr lang="en-US" dirty="0" err="1"/>
              <a:t>không</a:t>
            </a:r>
            <a:r>
              <a:rPr lang="en-US" dirty="0"/>
              <a:t>, </a:t>
            </a:r>
            <a:r>
              <a:rPr lang="en-US" dirty="0" err="1"/>
              <a:t>người</a:t>
            </a:r>
            <a:r>
              <a:rPr lang="en-US" dirty="0"/>
              <a:t> </a:t>
            </a:r>
            <a:r>
              <a:rPr lang="en-US" dirty="0" err="1"/>
              <a:t>được</a:t>
            </a:r>
            <a:r>
              <a:rPr lang="en-US" dirty="0"/>
              <a:t> </a:t>
            </a:r>
            <a:r>
              <a:rPr lang="en-US" dirty="0" err="1"/>
              <a:t>cấp</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đặc</a:t>
            </a:r>
            <a:r>
              <a:rPr lang="en-US" dirty="0"/>
              <a:t> </a:t>
            </a:r>
            <a:r>
              <a:rPr lang="en-US" dirty="0" err="1"/>
              <a:t>quyền</a:t>
            </a:r>
            <a:r>
              <a:rPr lang="en-US" dirty="0"/>
              <a:t>, </a:t>
            </a:r>
            <a:r>
              <a:rPr lang="en-US" dirty="0" err="1"/>
              <a:t>nhưng</a:t>
            </a:r>
            <a:r>
              <a:rPr lang="en-US" dirty="0"/>
              <a:t> </a:t>
            </a:r>
            <a:r>
              <a:rPr lang="en-US" dirty="0" err="1"/>
              <a:t>không</a:t>
            </a:r>
            <a:r>
              <a:rPr lang="en-US" dirty="0"/>
              <a:t> </a:t>
            </a:r>
            <a:r>
              <a:rPr lang="en-US" dirty="0" err="1"/>
              <a:t>thể</a:t>
            </a:r>
            <a:r>
              <a:rPr lang="en-US" dirty="0"/>
              <a:t> </a:t>
            </a:r>
            <a:r>
              <a:rPr lang="en-US" dirty="0" err="1"/>
              <a:t>cấp</a:t>
            </a:r>
            <a:r>
              <a:rPr lang="en-US" dirty="0"/>
              <a:t> </a:t>
            </a:r>
            <a:r>
              <a:rPr lang="en-US" dirty="0" err="1"/>
              <a:t>quyền</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khác</a:t>
            </a:r>
            <a:r>
              <a:rPr lang="en-US" dirty="0"/>
              <a:t>.</a:t>
            </a:r>
          </a:p>
          <a:p>
            <a:pPr marL="0" indent="0">
              <a:buNone/>
            </a:pPr>
            <a:endParaRPr lang="en-US" dirty="0" smtClean="0"/>
          </a:p>
        </p:txBody>
      </p:sp>
    </p:spTree>
    <p:extLst>
      <p:ext uri="{BB962C8B-B14F-4D97-AF65-F5344CB8AC3E}">
        <p14:creationId xmlns:p14="http://schemas.microsoft.com/office/powerpoint/2010/main" val="306337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smtClean="0"/>
              <a:t>Using Object Privileges with Synonyms</a:t>
            </a:r>
          </a:p>
          <a:p>
            <a:pPr marL="0" indent="0">
              <a:buNone/>
            </a:pPr>
            <a:r>
              <a:rPr lang="en-US" dirty="0" err="1"/>
              <a:t>Bạn</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câu</a:t>
            </a:r>
            <a:r>
              <a:rPr lang="en-US" dirty="0"/>
              <a:t> </a:t>
            </a:r>
            <a:r>
              <a:rPr lang="en-US" dirty="0" err="1"/>
              <a:t>lệnh</a:t>
            </a:r>
            <a:r>
              <a:rPr lang="en-US" dirty="0"/>
              <a:t> CREATE SYNONYM </a:t>
            </a:r>
            <a:r>
              <a:rPr lang="en-US" dirty="0" err="1"/>
              <a:t>để</a:t>
            </a:r>
            <a:r>
              <a:rPr lang="en-US" dirty="0"/>
              <a:t> </a:t>
            </a:r>
            <a:r>
              <a:rPr lang="en-US" dirty="0" err="1"/>
              <a:t>tạo</a:t>
            </a:r>
            <a:r>
              <a:rPr lang="en-US" dirty="0"/>
              <a:t> </a:t>
            </a:r>
            <a:r>
              <a:rPr lang="en-US" dirty="0" err="1"/>
              <a:t>các</a:t>
            </a:r>
            <a:r>
              <a:rPr lang="en-US" dirty="0"/>
              <a:t> </a:t>
            </a:r>
            <a:r>
              <a:rPr lang="en-US" dirty="0" err="1"/>
              <a:t>từ</a:t>
            </a:r>
            <a:r>
              <a:rPr lang="en-US" dirty="0"/>
              <a:t> </a:t>
            </a:r>
            <a:r>
              <a:rPr lang="en-US" dirty="0" err="1"/>
              <a:t>đồng</a:t>
            </a:r>
            <a:r>
              <a:rPr lang="en-US" dirty="0"/>
              <a:t> </a:t>
            </a:r>
            <a:r>
              <a:rPr lang="en-US" dirty="0" err="1"/>
              <a:t>nghĩa</a:t>
            </a:r>
            <a:r>
              <a:rPr lang="en-US" dirty="0"/>
              <a:t> </a:t>
            </a:r>
            <a:r>
              <a:rPr lang="en-US" dirty="0" err="1"/>
              <a:t>cho</a:t>
            </a:r>
            <a:r>
              <a:rPr lang="en-US" dirty="0"/>
              <a:t> </a:t>
            </a:r>
            <a:r>
              <a:rPr lang="en-US" dirty="0" err="1"/>
              <a:t>các</a:t>
            </a:r>
            <a:r>
              <a:rPr lang="en-US" dirty="0"/>
              <a:t> </a:t>
            </a:r>
            <a:r>
              <a:rPr lang="en-US" dirty="0" smtClean="0"/>
              <a:t>tables</a:t>
            </a:r>
            <a:r>
              <a:rPr lang="en-US" dirty="0"/>
              <a:t>, views, sequences, operators, procedures, stored functions, packages, materialized views, Java class schema objects, user-defined object types, </a:t>
            </a:r>
            <a:r>
              <a:rPr lang="en-US" dirty="0" err="1" smtClean="0"/>
              <a:t>và</a:t>
            </a:r>
            <a:r>
              <a:rPr lang="en-US" dirty="0" smtClean="0"/>
              <a:t> </a:t>
            </a:r>
            <a:r>
              <a:rPr lang="en-US" dirty="0" err="1" smtClean="0"/>
              <a:t>các</a:t>
            </a:r>
            <a:r>
              <a:rPr lang="en-US" dirty="0" smtClean="0"/>
              <a:t> synonym </a:t>
            </a:r>
            <a:r>
              <a:rPr lang="en-US" dirty="0" err="1" smtClean="0"/>
              <a:t>khác</a:t>
            </a:r>
            <a:r>
              <a:rPr lang="en-US" dirty="0" smtClean="0"/>
              <a:t>.</a:t>
            </a:r>
            <a:r>
              <a:rPr lang="vi-VN" dirty="0"/>
              <a:t> </a:t>
            </a:r>
            <a:r>
              <a:rPr lang="vi-VN" dirty="0">
                <a:latin typeface="Calibri (Body)"/>
              </a:rPr>
              <a:t>Nếu bạn cấp cho người dùng quyền để sử dụng synonym, thì các quyền đối tượng được cấp bên dưới các đối tượng được áp cho người dùng khi mà nó tạo ra một tham chiếu đến các object bằng cách sử dụng synonym</a:t>
            </a:r>
            <a:endParaRPr lang="en-US" dirty="0" smtClean="0">
              <a:latin typeface="Calibri (Body)"/>
            </a:endParaRPr>
          </a:p>
        </p:txBody>
      </p:sp>
    </p:spTree>
    <p:extLst>
      <p:ext uri="{BB962C8B-B14F-4D97-AF65-F5344CB8AC3E}">
        <p14:creationId xmlns:p14="http://schemas.microsoft.com/office/powerpoint/2010/main" val="11872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6286500" cy="3188261"/>
          </a:xfrm>
          <a:prstGeom prst="rect">
            <a:avLst/>
          </a:prstGeom>
        </p:spPr>
      </p:pic>
      <p:pic>
        <p:nvPicPr>
          <p:cNvPr id="3" name="Picture 2"/>
          <p:cNvPicPr>
            <a:picLocks noChangeAspect="1"/>
          </p:cNvPicPr>
          <p:nvPr/>
        </p:nvPicPr>
        <p:blipFill>
          <a:blip r:embed="rId3"/>
          <a:stretch>
            <a:fillRect/>
          </a:stretch>
        </p:blipFill>
        <p:spPr>
          <a:xfrm>
            <a:off x="5505450" y="908175"/>
            <a:ext cx="6789420" cy="5949825"/>
          </a:xfrm>
          <a:prstGeom prst="rect">
            <a:avLst/>
          </a:prstGeom>
        </p:spPr>
      </p:pic>
    </p:spTree>
    <p:extLst>
      <p:ext uri="{BB962C8B-B14F-4D97-AF65-F5344CB8AC3E}">
        <p14:creationId xmlns:p14="http://schemas.microsoft.com/office/powerpoint/2010/main" val="183012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fr-FR" dirty="0" err="1" smtClean="0"/>
              <a:t>Cấp</a:t>
            </a:r>
            <a:r>
              <a:rPr lang="fr-FR" dirty="0" smtClean="0"/>
              <a:t> </a:t>
            </a:r>
            <a:r>
              <a:rPr lang="fr-FR" dirty="0" err="1" smtClean="0"/>
              <a:t>cho</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unlimited</a:t>
            </a:r>
            <a:r>
              <a:rPr lang="fr-FR" dirty="0" smtClean="0"/>
              <a:t> </a:t>
            </a:r>
            <a:r>
              <a:rPr lang="fr-FR" dirty="0" err="1" smtClean="0"/>
              <a:t>tablespace</a:t>
            </a:r>
            <a:r>
              <a:rPr lang="fr-FR" dirty="0" smtClean="0"/>
              <a:t> </a:t>
            </a:r>
            <a:r>
              <a:rPr lang="fr-FR" dirty="0" err="1" smtClean="0"/>
              <a:t>dưới</a:t>
            </a:r>
            <a:r>
              <a:rPr lang="fr-FR" dirty="0" smtClean="0"/>
              <a:t> </a:t>
            </a:r>
            <a:r>
              <a:rPr lang="fr-FR" dirty="0" err="1" smtClean="0"/>
              <a:t>quyền</a:t>
            </a:r>
            <a:r>
              <a:rPr lang="fr-FR" dirty="0" smtClean="0"/>
              <a:t> </a:t>
            </a:r>
            <a:r>
              <a:rPr lang="fr-FR" dirty="0" err="1" smtClean="0"/>
              <a:t>hệ</a:t>
            </a:r>
            <a:r>
              <a:rPr lang="fr-FR" dirty="0" smtClean="0"/>
              <a:t> </a:t>
            </a:r>
            <a:r>
              <a:rPr lang="fr-FR" dirty="0" err="1" smtClean="0"/>
              <a:t>thống</a:t>
            </a:r>
            <a:endParaRPr lang="fr-FR" dirty="0" smtClean="0"/>
          </a:p>
          <a:p>
            <a:pPr marL="0" indent="0">
              <a:buNone/>
            </a:pPr>
            <a:r>
              <a:rPr lang="fr-FR" dirty="0" err="1" smtClean="0"/>
              <a:t>Để</a:t>
            </a:r>
            <a:r>
              <a:rPr lang="fr-FR" dirty="0" smtClean="0"/>
              <a:t> </a:t>
            </a:r>
            <a:r>
              <a:rPr lang="fr-FR" dirty="0" err="1" smtClean="0"/>
              <a:t>thực</a:t>
            </a:r>
            <a:r>
              <a:rPr lang="fr-FR" dirty="0" smtClean="0"/>
              <a:t> </a:t>
            </a:r>
            <a:r>
              <a:rPr lang="fr-FR" dirty="0" err="1" smtClean="0"/>
              <a:t>hiện</a:t>
            </a:r>
            <a:r>
              <a:rPr lang="fr-FR" dirty="0" smtClean="0"/>
              <a:t> </a:t>
            </a:r>
            <a:r>
              <a:rPr lang="fr-FR" dirty="0" err="1" smtClean="0"/>
              <a:t>hành</a:t>
            </a:r>
            <a:r>
              <a:rPr lang="fr-FR" dirty="0" smtClean="0"/>
              <a:t> </a:t>
            </a:r>
            <a:r>
              <a:rPr lang="fr-FR" dirty="0" err="1" smtClean="0"/>
              <a:t>động</a:t>
            </a:r>
            <a:r>
              <a:rPr lang="fr-FR" dirty="0" smtClean="0"/>
              <a:t> </a:t>
            </a:r>
            <a:r>
              <a:rPr lang="fr-FR" dirty="0" err="1" smtClean="0"/>
              <a:t>này</a:t>
            </a:r>
            <a:r>
              <a:rPr lang="fr-FR" dirty="0" smtClean="0"/>
              <a:t>, </a:t>
            </a:r>
            <a:r>
              <a:rPr lang="fr-FR" dirty="0" err="1" smtClean="0"/>
              <a:t>cần</a:t>
            </a:r>
            <a:r>
              <a:rPr lang="fr-FR" dirty="0" smtClean="0"/>
              <a:t> </a:t>
            </a:r>
            <a:r>
              <a:rPr lang="fr-FR" dirty="0" err="1" smtClean="0"/>
              <a:t>phải</a:t>
            </a:r>
            <a:r>
              <a:rPr lang="fr-FR" dirty="0" smtClean="0"/>
              <a:t> </a:t>
            </a:r>
            <a:r>
              <a:rPr lang="fr-FR" dirty="0" err="1" smtClean="0"/>
              <a:t>cấp</a:t>
            </a:r>
            <a:r>
              <a:rPr lang="fr-FR" dirty="0" smtClean="0"/>
              <a:t> </a:t>
            </a:r>
            <a:r>
              <a:rPr lang="fr-FR" dirty="0" err="1" smtClean="0"/>
              <a:t>quyền</a:t>
            </a:r>
            <a:r>
              <a:rPr lang="fr-FR" dirty="0"/>
              <a:t> </a:t>
            </a:r>
            <a:r>
              <a:rPr lang="fr-FR" dirty="0" smtClean="0"/>
              <a:t>UNLIMITED TABLESPACE </a:t>
            </a:r>
            <a:r>
              <a:rPr lang="fr-FR" dirty="0" err="1" smtClean="0"/>
              <a:t>cho</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đó</a:t>
            </a:r>
            <a:r>
              <a:rPr lang="fr-FR" dirty="0" smtClean="0"/>
              <a:t> </a:t>
            </a:r>
            <a:r>
              <a:rPr lang="fr-FR" dirty="0" err="1" smtClean="0"/>
              <a:t>dưới</a:t>
            </a:r>
            <a:r>
              <a:rPr lang="fr-FR" dirty="0" smtClean="0"/>
              <a:t> </a:t>
            </a:r>
            <a:r>
              <a:rPr lang="fr-FR" dirty="0" err="1" smtClean="0"/>
              <a:t>quyền</a:t>
            </a:r>
            <a:r>
              <a:rPr lang="fr-FR" dirty="0" smtClean="0"/>
              <a:t> </a:t>
            </a:r>
            <a:r>
              <a:rPr lang="fr-FR" dirty="0" err="1" smtClean="0"/>
              <a:t>hệ</a:t>
            </a:r>
            <a:r>
              <a:rPr lang="fr-FR" dirty="0" smtClean="0"/>
              <a:t> </a:t>
            </a:r>
            <a:r>
              <a:rPr lang="fr-FR" dirty="0" err="1" smtClean="0"/>
              <a:t>thống</a:t>
            </a:r>
            <a:endParaRPr lang="fr-FR" dirty="0"/>
          </a:p>
          <a:p>
            <a:pPr marL="0" indent="0">
              <a:buNone/>
            </a:pPr>
            <a:r>
              <a:rPr lang="fr-FR" dirty="0" err="1" smtClean="0"/>
              <a:t>Quyền</a:t>
            </a:r>
            <a:r>
              <a:rPr lang="fr-FR" dirty="0" smtClean="0"/>
              <a:t> </a:t>
            </a:r>
            <a:r>
              <a:rPr lang="fr-FR" dirty="0" err="1" smtClean="0"/>
              <a:t>này</a:t>
            </a:r>
            <a:r>
              <a:rPr lang="fr-FR" dirty="0" smtClean="0"/>
              <a:t> </a:t>
            </a:r>
            <a:r>
              <a:rPr lang="fr-FR" dirty="0" err="1" smtClean="0"/>
              <a:t>sẽ</a:t>
            </a:r>
            <a:r>
              <a:rPr lang="fr-FR" dirty="0" smtClean="0"/>
              <a:t> </a:t>
            </a:r>
            <a:r>
              <a:rPr lang="fr-FR" dirty="0" err="1" smtClean="0"/>
              <a:t>ghi</a:t>
            </a:r>
            <a:r>
              <a:rPr lang="fr-FR" dirty="0" smtClean="0"/>
              <a:t> </a:t>
            </a:r>
            <a:r>
              <a:rPr lang="fr-FR" dirty="0" err="1" smtClean="0"/>
              <a:t>đè</a:t>
            </a:r>
            <a:r>
              <a:rPr lang="fr-FR" dirty="0" smtClean="0"/>
              <a:t> </a:t>
            </a:r>
            <a:r>
              <a:rPr lang="fr-FR" dirty="0" err="1" smtClean="0"/>
              <a:t>tất</a:t>
            </a:r>
            <a:r>
              <a:rPr lang="fr-FR" dirty="0" smtClean="0"/>
              <a:t> </a:t>
            </a:r>
            <a:r>
              <a:rPr lang="fr-FR" dirty="0" err="1" smtClean="0"/>
              <a:t>cả</a:t>
            </a:r>
            <a:r>
              <a:rPr lang="fr-FR" dirty="0" smtClean="0"/>
              <a:t> </a:t>
            </a:r>
            <a:r>
              <a:rPr lang="fr-FR" dirty="0" err="1" smtClean="0"/>
              <a:t>các</a:t>
            </a:r>
            <a:r>
              <a:rPr lang="fr-FR" dirty="0" smtClean="0"/>
              <a:t> quota </a:t>
            </a:r>
            <a:r>
              <a:rPr lang="fr-FR" dirty="0" err="1" smtClean="0"/>
              <a:t>tường</a:t>
            </a:r>
            <a:r>
              <a:rPr lang="fr-FR" dirty="0" smtClean="0"/>
              <a:t> </a:t>
            </a:r>
            <a:r>
              <a:rPr lang="fr-FR" dirty="0" err="1" smtClean="0"/>
              <a:t>minh</a:t>
            </a:r>
            <a:r>
              <a:rPr lang="fr-FR" dirty="0" smtClean="0"/>
              <a:t> </a:t>
            </a:r>
            <a:r>
              <a:rPr lang="fr-FR" dirty="0" err="1" smtClean="0"/>
              <a:t>đã</a:t>
            </a:r>
            <a:r>
              <a:rPr lang="fr-FR" dirty="0" smtClean="0"/>
              <a:t> </a:t>
            </a:r>
            <a:r>
              <a:rPr lang="fr-FR" dirty="0" err="1" smtClean="0"/>
              <a:t>được</a:t>
            </a:r>
            <a:r>
              <a:rPr lang="fr-FR" dirty="0" smtClean="0"/>
              <a:t> </a:t>
            </a:r>
            <a:r>
              <a:rPr lang="fr-FR" dirty="0" err="1" smtClean="0"/>
              <a:t>cấp</a:t>
            </a:r>
            <a:r>
              <a:rPr lang="fr-FR" dirty="0" smtClean="0"/>
              <a:t> </a:t>
            </a:r>
            <a:r>
              <a:rPr lang="fr-FR" dirty="0" err="1" smtClean="0"/>
              <a:t>trước</a:t>
            </a:r>
            <a:r>
              <a:rPr lang="fr-FR" dirty="0" smtClean="0"/>
              <a:t> </a:t>
            </a:r>
            <a:r>
              <a:rPr lang="fr-FR" dirty="0" err="1" smtClean="0"/>
              <a:t>đó</a:t>
            </a:r>
            <a:r>
              <a:rPr lang="fr-FR" dirty="0" smtClean="0"/>
              <a:t> </a:t>
            </a:r>
            <a:r>
              <a:rPr lang="fr-FR" dirty="0" err="1" smtClean="0"/>
              <a:t>cho</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thành</a:t>
            </a:r>
            <a:r>
              <a:rPr lang="fr-FR" dirty="0" smtClean="0"/>
              <a:t> </a:t>
            </a:r>
            <a:r>
              <a:rPr lang="fr-FR" dirty="0" err="1" smtClean="0"/>
              <a:t>unlimited</a:t>
            </a:r>
            <a:r>
              <a:rPr lang="fr-FR" dirty="0" smtClean="0"/>
              <a:t> </a:t>
            </a:r>
            <a:r>
              <a:rPr lang="fr-FR" dirty="0" err="1" smtClean="0"/>
              <a:t>tablespace</a:t>
            </a:r>
            <a:r>
              <a:rPr lang="fr-FR" dirty="0" smtClean="0"/>
              <a:t> </a:t>
            </a:r>
            <a:r>
              <a:rPr lang="fr-FR" dirty="0" err="1" smtClean="0"/>
              <a:t>trong</a:t>
            </a:r>
            <a:r>
              <a:rPr lang="fr-FR" dirty="0" smtClean="0"/>
              <a:t> </a:t>
            </a:r>
            <a:r>
              <a:rPr lang="fr-FR" dirty="0" err="1" smtClean="0"/>
              <a:t>các</a:t>
            </a:r>
            <a:r>
              <a:rPr lang="fr-FR" dirty="0" smtClean="0"/>
              <a:t> </a:t>
            </a:r>
            <a:r>
              <a:rPr lang="fr-FR" dirty="0" err="1" smtClean="0"/>
              <a:t>tablespace</a:t>
            </a:r>
            <a:r>
              <a:rPr lang="fr-FR" dirty="0" smtClean="0"/>
              <a:t> </a:t>
            </a:r>
            <a:r>
              <a:rPr lang="fr-FR" dirty="0" err="1" smtClean="0"/>
              <a:t>của</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đó</a:t>
            </a:r>
            <a:r>
              <a:rPr lang="fr-FR" dirty="0" smtClean="0"/>
              <a:t>. </a:t>
            </a:r>
            <a:r>
              <a:rPr lang="fr-FR" dirty="0" err="1" smtClean="0"/>
              <a:t>Nếu</a:t>
            </a:r>
            <a:r>
              <a:rPr lang="fr-FR" dirty="0" smtClean="0"/>
              <a:t> </a:t>
            </a:r>
            <a:r>
              <a:rPr lang="fr-FR" dirty="0" err="1" smtClean="0"/>
              <a:t>sau</a:t>
            </a:r>
            <a:r>
              <a:rPr lang="fr-FR" dirty="0" smtClean="0"/>
              <a:t> </a:t>
            </a:r>
            <a:r>
              <a:rPr lang="fr-FR" dirty="0" err="1" smtClean="0"/>
              <a:t>này</a:t>
            </a:r>
            <a:r>
              <a:rPr lang="fr-FR" dirty="0" smtClean="0"/>
              <a:t> </a:t>
            </a:r>
            <a:r>
              <a:rPr lang="fr-FR" dirty="0" err="1" smtClean="0"/>
              <a:t>bạn</a:t>
            </a:r>
            <a:r>
              <a:rPr lang="fr-FR" dirty="0" smtClean="0"/>
              <a:t> </a:t>
            </a:r>
            <a:r>
              <a:rPr lang="fr-FR" dirty="0" err="1" smtClean="0"/>
              <a:t>thu</a:t>
            </a:r>
            <a:r>
              <a:rPr lang="fr-FR" dirty="0" smtClean="0"/>
              <a:t> </a:t>
            </a:r>
            <a:r>
              <a:rPr lang="fr-FR" dirty="0" err="1" smtClean="0"/>
              <a:t>hồi</a:t>
            </a:r>
            <a:r>
              <a:rPr lang="fr-FR" dirty="0" smtClean="0"/>
              <a:t> </a:t>
            </a:r>
            <a:r>
              <a:rPr lang="fr-FR" dirty="0" err="1" smtClean="0"/>
              <a:t>lại</a:t>
            </a:r>
            <a:r>
              <a:rPr lang="fr-FR" dirty="0" smtClean="0"/>
              <a:t> </a:t>
            </a:r>
            <a:r>
              <a:rPr lang="fr-FR" dirty="0" err="1" smtClean="0"/>
              <a:t>quyền</a:t>
            </a:r>
            <a:r>
              <a:rPr lang="fr-FR" dirty="0" smtClean="0"/>
              <a:t> </a:t>
            </a:r>
            <a:r>
              <a:rPr lang="fr-FR" dirty="0" err="1" smtClean="0"/>
              <a:t>đó</a:t>
            </a:r>
            <a:r>
              <a:rPr lang="fr-FR" dirty="0" smtClean="0"/>
              <a:t>, </a:t>
            </a:r>
            <a:r>
              <a:rPr lang="fr-FR" dirty="0" err="1" smtClean="0"/>
              <a:t>thì</a:t>
            </a:r>
            <a:r>
              <a:rPr lang="fr-FR" dirty="0" smtClean="0"/>
              <a:t> </a:t>
            </a:r>
            <a:r>
              <a:rPr lang="fr-FR" dirty="0" err="1" smtClean="0"/>
              <a:t>bạn</a:t>
            </a:r>
            <a:r>
              <a:rPr lang="fr-FR" dirty="0" smtClean="0"/>
              <a:t> </a:t>
            </a:r>
            <a:r>
              <a:rPr lang="fr-FR" dirty="0" err="1" smtClean="0"/>
              <a:t>phải</a:t>
            </a:r>
            <a:r>
              <a:rPr lang="fr-FR" dirty="0" smtClean="0"/>
              <a:t> </a:t>
            </a:r>
            <a:r>
              <a:rPr lang="fr-FR" dirty="0" err="1" smtClean="0"/>
              <a:t>thiết</a:t>
            </a:r>
            <a:r>
              <a:rPr lang="fr-FR" dirty="0" smtClean="0"/>
              <a:t> </a:t>
            </a:r>
            <a:r>
              <a:rPr lang="fr-FR" dirty="0" err="1" smtClean="0"/>
              <a:t>lập</a:t>
            </a:r>
            <a:r>
              <a:rPr lang="fr-FR" dirty="0" smtClean="0"/>
              <a:t> </a:t>
            </a:r>
            <a:r>
              <a:rPr lang="fr-FR" dirty="0" err="1" smtClean="0"/>
              <a:t>lại</a:t>
            </a:r>
            <a:r>
              <a:rPr lang="fr-FR" dirty="0" smtClean="0"/>
              <a:t> </a:t>
            </a:r>
            <a:r>
              <a:rPr lang="fr-FR" dirty="0" err="1" smtClean="0"/>
              <a:t>từng</a:t>
            </a:r>
            <a:r>
              <a:rPr lang="fr-FR" dirty="0" smtClean="0"/>
              <a:t> </a:t>
            </a:r>
            <a:r>
              <a:rPr lang="fr-FR" dirty="0" err="1" smtClean="0"/>
              <a:t>tablespace</a:t>
            </a:r>
            <a:r>
              <a:rPr lang="fr-FR" dirty="0" smtClean="0"/>
              <a:t> </a:t>
            </a:r>
            <a:r>
              <a:rPr lang="fr-FR" dirty="0" err="1" smtClean="0"/>
              <a:t>đó</a:t>
            </a:r>
            <a:r>
              <a:rPr lang="fr-FR" dirty="0" smtClean="0"/>
              <a:t>. </a:t>
            </a:r>
            <a:r>
              <a:rPr lang="fr-FR" dirty="0" err="1" smtClean="0"/>
              <a:t>Bạn</a:t>
            </a:r>
            <a:r>
              <a:rPr lang="fr-FR" dirty="0" smtClean="0"/>
              <a:t> </a:t>
            </a:r>
            <a:r>
              <a:rPr lang="fr-FR" dirty="0" err="1" smtClean="0"/>
              <a:t>chỉ</a:t>
            </a:r>
            <a:r>
              <a:rPr lang="fr-FR" dirty="0" smtClean="0"/>
              <a:t> </a:t>
            </a:r>
            <a:r>
              <a:rPr lang="fr-FR" dirty="0" err="1" smtClean="0"/>
              <a:t>có</a:t>
            </a:r>
            <a:r>
              <a:rPr lang="fr-FR" dirty="0" smtClean="0"/>
              <a:t> </a:t>
            </a:r>
            <a:r>
              <a:rPr lang="fr-FR" dirty="0" err="1" smtClean="0"/>
              <a:t>thể</a:t>
            </a:r>
            <a:r>
              <a:rPr lang="fr-FR" dirty="0" smtClean="0"/>
              <a:t> </a:t>
            </a:r>
            <a:r>
              <a:rPr lang="fr-FR" dirty="0" err="1" smtClean="0"/>
              <a:t>áp</a:t>
            </a:r>
            <a:r>
              <a:rPr lang="fr-FR" dirty="0" smtClean="0"/>
              <a:t> </a:t>
            </a:r>
            <a:r>
              <a:rPr lang="fr-FR" dirty="0" err="1" smtClean="0"/>
              <a:t>quyền</a:t>
            </a:r>
            <a:r>
              <a:rPr lang="fr-FR" dirty="0" smtClean="0"/>
              <a:t> </a:t>
            </a:r>
            <a:r>
              <a:rPr lang="fr-FR" dirty="0" err="1" smtClean="0"/>
              <a:t>này</a:t>
            </a:r>
            <a:r>
              <a:rPr lang="fr-FR" dirty="0" smtClean="0"/>
              <a:t> </a:t>
            </a:r>
            <a:r>
              <a:rPr lang="fr-FR" dirty="0" err="1" smtClean="0"/>
              <a:t>vào</a:t>
            </a:r>
            <a:r>
              <a:rPr lang="fr-FR" dirty="0" smtClean="0"/>
              <a:t> </a:t>
            </a:r>
            <a:r>
              <a:rPr lang="fr-FR" dirty="0" err="1" smtClean="0"/>
              <a:t>các</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không</a:t>
            </a:r>
            <a:r>
              <a:rPr lang="fr-FR" dirty="0" smtClean="0"/>
              <a:t> </a:t>
            </a:r>
            <a:r>
              <a:rPr lang="fr-FR" dirty="0" err="1" smtClean="0"/>
              <a:t>được</a:t>
            </a:r>
            <a:r>
              <a:rPr lang="fr-FR" dirty="0" smtClean="0"/>
              <a:t> </a:t>
            </a:r>
            <a:r>
              <a:rPr lang="fr-FR" dirty="0" err="1" smtClean="0"/>
              <a:t>cho</a:t>
            </a:r>
            <a:r>
              <a:rPr lang="fr-FR" dirty="0" smtClean="0"/>
              <a:t> </a:t>
            </a:r>
            <a:r>
              <a:rPr lang="fr-FR" dirty="0" err="1" smtClean="0"/>
              <a:t>các</a:t>
            </a:r>
            <a:r>
              <a:rPr lang="fr-FR" dirty="0" smtClean="0"/>
              <a:t> </a:t>
            </a:r>
            <a:r>
              <a:rPr lang="fr-FR" dirty="0" err="1" smtClean="0"/>
              <a:t>vai</a:t>
            </a:r>
            <a:r>
              <a:rPr lang="fr-FR" dirty="0" smtClean="0"/>
              <a:t> </a:t>
            </a:r>
            <a:r>
              <a:rPr lang="fr-FR" dirty="0" err="1" smtClean="0"/>
              <a:t>trò</a:t>
            </a:r>
            <a:r>
              <a:rPr lang="fr-FR" dirty="0" smtClean="0"/>
              <a:t> (</a:t>
            </a:r>
            <a:r>
              <a:rPr lang="fr-FR" dirty="0" err="1" smtClean="0"/>
              <a:t>role</a:t>
            </a:r>
            <a:r>
              <a:rPr lang="fr-FR" dirty="0" smtClean="0"/>
              <a:t>)</a:t>
            </a:r>
            <a:r>
              <a:rPr lang="fr-FR" dirty="0"/>
              <a:t/>
            </a:r>
            <a:br>
              <a:rPr lang="fr-FR" dirty="0"/>
            </a:br>
            <a:r>
              <a:rPr lang="en-US" dirty="0"/>
              <a:t/>
            </a:r>
            <a:br>
              <a:rPr lang="en-US" dirty="0"/>
            </a:br>
            <a:endParaRPr lang="en-GB" dirty="0" smtClean="0"/>
          </a:p>
        </p:txBody>
      </p:sp>
    </p:spTree>
    <p:extLst>
      <p:ext uri="{BB962C8B-B14F-4D97-AF65-F5344CB8AC3E}">
        <p14:creationId xmlns:p14="http://schemas.microsoft.com/office/powerpoint/2010/main" val="373391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smtClean="0"/>
              <a:t>Managing </a:t>
            </a:r>
            <a:r>
              <a:rPr lang="en-US" dirty="0"/>
              <a:t>Table </a:t>
            </a:r>
            <a:r>
              <a:rPr lang="en-US" dirty="0" smtClean="0"/>
              <a:t>Privileges</a:t>
            </a:r>
          </a:p>
          <a:p>
            <a:pPr marL="0" indent="0">
              <a:buNone/>
            </a:pPr>
            <a:r>
              <a:rPr lang="en-US" dirty="0" err="1" smtClean="0"/>
              <a:t>Các</a:t>
            </a:r>
            <a:r>
              <a:rPr lang="en-US" dirty="0" smtClean="0"/>
              <a:t> </a:t>
            </a:r>
            <a:r>
              <a:rPr lang="en-US" dirty="0" err="1" smtClean="0"/>
              <a:t>quyền</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đối</a:t>
            </a:r>
            <a:r>
              <a:rPr lang="en-US" dirty="0" smtClean="0"/>
              <a:t> </a:t>
            </a:r>
            <a:r>
              <a:rPr lang="en-US" dirty="0" err="1" smtClean="0"/>
              <a:t>với</a:t>
            </a:r>
            <a:r>
              <a:rPr lang="en-US" dirty="0" smtClean="0"/>
              <a:t> </a:t>
            </a:r>
            <a:r>
              <a:rPr lang="en-US" dirty="0" err="1" smtClean="0"/>
              <a:t>bảng</a:t>
            </a:r>
            <a:r>
              <a:rPr lang="en-US" dirty="0" smtClean="0"/>
              <a:t> </a:t>
            </a:r>
            <a:r>
              <a:rPr lang="en-US" dirty="0" err="1" smtClean="0"/>
              <a:t>kích</a:t>
            </a:r>
            <a:r>
              <a:rPr lang="en-US" dirty="0" smtClean="0"/>
              <a:t> </a:t>
            </a:r>
            <a:r>
              <a:rPr lang="en-US" dirty="0" err="1" smtClean="0"/>
              <a:t>hoạt</a:t>
            </a:r>
            <a:r>
              <a:rPr lang="en-US" dirty="0" smtClean="0"/>
              <a:t> </a:t>
            </a:r>
            <a:r>
              <a:rPr lang="en-US" dirty="0" err="1" smtClean="0"/>
              <a:t>bảo</a:t>
            </a:r>
            <a:r>
              <a:rPr lang="en-US" dirty="0" smtClean="0"/>
              <a:t> </a:t>
            </a:r>
            <a:r>
              <a:rPr lang="en-US" dirty="0" err="1" smtClean="0"/>
              <a:t>mật</a:t>
            </a:r>
            <a:r>
              <a:rPr lang="en-US" dirty="0" smtClean="0"/>
              <a:t> </a:t>
            </a:r>
            <a:r>
              <a:rPr lang="en-US" dirty="0" err="1" smtClean="0"/>
              <a:t>bảng</a:t>
            </a:r>
            <a:r>
              <a:rPr lang="en-US" dirty="0" smtClean="0"/>
              <a:t> </a:t>
            </a:r>
            <a:r>
              <a:rPr lang="en-US" dirty="0" err="1" smtClean="0"/>
              <a:t>đối</a:t>
            </a:r>
            <a:r>
              <a:rPr lang="en-US" dirty="0" smtClean="0"/>
              <a:t> </a:t>
            </a:r>
            <a:r>
              <a:rPr lang="en-US" dirty="0" err="1" smtClean="0"/>
              <a:t>với</a:t>
            </a:r>
            <a:r>
              <a:rPr lang="en-US" dirty="0" smtClean="0"/>
              <a:t> </a:t>
            </a:r>
            <a:r>
              <a:rPr lang="en-US" dirty="0" err="1" smtClean="0"/>
              <a:t>mức</a:t>
            </a:r>
            <a:r>
              <a:rPr lang="en-US" dirty="0" smtClean="0"/>
              <a:t> </a:t>
            </a:r>
            <a:r>
              <a:rPr lang="en-US" dirty="0" err="1" smtClean="0"/>
              <a:t>thao</a:t>
            </a:r>
            <a:r>
              <a:rPr lang="en-US" dirty="0" smtClean="0"/>
              <a:t> </a:t>
            </a:r>
            <a:r>
              <a:rPr lang="en-US" dirty="0" err="1" smtClean="0"/>
              <a:t>tác</a:t>
            </a:r>
            <a:r>
              <a:rPr lang="en-US" dirty="0" smtClean="0"/>
              <a:t> DML </a:t>
            </a:r>
            <a:r>
              <a:rPr lang="en-US" dirty="0" err="1" smtClean="0"/>
              <a:t>hoặc</a:t>
            </a:r>
            <a:r>
              <a:rPr lang="en-US" dirty="0" smtClean="0"/>
              <a:t> DDL</a:t>
            </a:r>
          </a:p>
          <a:p>
            <a:pPr marL="0" indent="0">
              <a:buNone/>
            </a:pPr>
            <a:r>
              <a:rPr lang="en-US" dirty="0"/>
              <a:t>Topics</a:t>
            </a:r>
            <a:r>
              <a:rPr lang="en-US" dirty="0" smtClean="0"/>
              <a:t>:</a:t>
            </a:r>
            <a:endParaRPr lang="en-US" dirty="0"/>
          </a:p>
          <a:p>
            <a:pPr lvl="1"/>
            <a:r>
              <a:rPr lang="en-US" dirty="0"/>
              <a:t>How Table Privileges Affect Data Manipulation Language </a:t>
            </a:r>
            <a:r>
              <a:rPr lang="en-US" dirty="0" smtClean="0"/>
              <a:t>Operations</a:t>
            </a:r>
            <a:endParaRPr lang="en-US" dirty="0"/>
          </a:p>
          <a:p>
            <a:pPr lvl="1"/>
            <a:r>
              <a:rPr lang="en-US" dirty="0"/>
              <a:t>How Table Privileges Affect Data Definition Language Operations</a:t>
            </a:r>
            <a:endParaRPr lang="en-US" dirty="0" smtClean="0"/>
          </a:p>
        </p:txBody>
      </p:sp>
    </p:spTree>
    <p:extLst>
      <p:ext uri="{BB962C8B-B14F-4D97-AF65-F5344CB8AC3E}">
        <p14:creationId xmlns:p14="http://schemas.microsoft.com/office/powerpoint/2010/main" val="226791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85000" lnSpcReduction="20000"/>
          </a:bodyPr>
          <a:lstStyle/>
          <a:p>
            <a:r>
              <a:rPr lang="en-US" dirty="0"/>
              <a:t>How Table Privileges Affect Data Manipulation Language </a:t>
            </a:r>
            <a:r>
              <a:rPr lang="en-US" dirty="0" smtClean="0"/>
              <a:t>Operations</a:t>
            </a:r>
          </a:p>
          <a:p>
            <a:pPr marL="0" indent="0">
              <a:buNone/>
            </a:pPr>
            <a:r>
              <a:rPr lang="en-US" dirty="0" err="1"/>
              <a:t>Bạn</a:t>
            </a:r>
            <a:r>
              <a:rPr lang="en-US" dirty="0"/>
              <a:t> </a:t>
            </a:r>
            <a:r>
              <a:rPr lang="en-US" dirty="0" err="1"/>
              <a:t>có</a:t>
            </a:r>
            <a:r>
              <a:rPr lang="en-US" dirty="0"/>
              <a:t> </a:t>
            </a:r>
            <a:r>
              <a:rPr lang="en-US" dirty="0" err="1"/>
              <a:t>thể</a:t>
            </a:r>
            <a:r>
              <a:rPr lang="en-US" dirty="0"/>
              <a:t> </a:t>
            </a:r>
            <a:r>
              <a:rPr lang="en-US" dirty="0" err="1"/>
              <a:t>cấp</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để</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hoạt</a:t>
            </a:r>
            <a:r>
              <a:rPr lang="en-US" dirty="0"/>
              <a:t> </a:t>
            </a:r>
            <a:r>
              <a:rPr lang="en-US" dirty="0" err="1"/>
              <a:t>động</a:t>
            </a:r>
            <a:r>
              <a:rPr lang="en-US" dirty="0"/>
              <a:t> DML DELETE, INSERT, SELECT </a:t>
            </a:r>
            <a:r>
              <a:rPr lang="en-US" dirty="0" err="1"/>
              <a:t>và</a:t>
            </a:r>
            <a:r>
              <a:rPr lang="en-US" dirty="0"/>
              <a:t> UPDATE </a:t>
            </a:r>
            <a:r>
              <a:rPr lang="en-US" dirty="0" err="1"/>
              <a:t>trên</a:t>
            </a:r>
            <a:r>
              <a:rPr lang="en-US" dirty="0"/>
              <a:t> </a:t>
            </a:r>
            <a:r>
              <a:rPr lang="en-US" dirty="0" err="1"/>
              <a:t>một</a:t>
            </a:r>
            <a:r>
              <a:rPr lang="en-US" dirty="0"/>
              <a:t> </a:t>
            </a:r>
            <a:r>
              <a:rPr lang="en-US" dirty="0" err="1"/>
              <a:t>bảng</a:t>
            </a:r>
            <a:r>
              <a:rPr lang="en-US" dirty="0"/>
              <a:t> </a:t>
            </a:r>
            <a:r>
              <a:rPr lang="en-US" dirty="0" err="1"/>
              <a:t>hoặc</a:t>
            </a:r>
            <a:r>
              <a:rPr lang="en-US" dirty="0"/>
              <a:t> </a:t>
            </a:r>
            <a:r>
              <a:rPr lang="en-US" dirty="0" err="1"/>
              <a:t>khung</a:t>
            </a:r>
            <a:r>
              <a:rPr lang="en-US" dirty="0"/>
              <a:t> </a:t>
            </a:r>
            <a:r>
              <a:rPr lang="en-US" dirty="0" err="1"/>
              <a:t>nhìn</a:t>
            </a:r>
            <a:r>
              <a:rPr lang="en-US" dirty="0"/>
              <a:t>. </a:t>
            </a:r>
            <a:r>
              <a:rPr lang="en-US" dirty="0" err="1"/>
              <a:t>Chỉ</a:t>
            </a:r>
            <a:r>
              <a:rPr lang="en-US" dirty="0"/>
              <a:t> </a:t>
            </a:r>
            <a:r>
              <a:rPr lang="en-US" dirty="0" err="1"/>
              <a:t>cấp</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này</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vai</a:t>
            </a:r>
            <a:r>
              <a:rPr lang="en-US" dirty="0"/>
              <a:t> </a:t>
            </a:r>
            <a:r>
              <a:rPr lang="en-US" dirty="0" err="1"/>
              <a:t>trò</a:t>
            </a:r>
            <a:r>
              <a:rPr lang="en-US" dirty="0"/>
              <a:t> </a:t>
            </a:r>
            <a:r>
              <a:rPr lang="en-US" dirty="0" err="1" smtClean="0"/>
              <a:t>cần</a:t>
            </a:r>
            <a:r>
              <a:rPr lang="en-US" dirty="0" smtClean="0"/>
              <a:t> </a:t>
            </a:r>
            <a:r>
              <a:rPr lang="en-US" dirty="0" err="1" smtClean="0"/>
              <a:t>mà</a:t>
            </a:r>
            <a:r>
              <a:rPr lang="en-US" dirty="0" smtClean="0"/>
              <a:t> </a:t>
            </a:r>
            <a:r>
              <a:rPr lang="en-US" dirty="0" err="1"/>
              <a:t>truy</a:t>
            </a:r>
            <a:r>
              <a:rPr lang="en-US" dirty="0"/>
              <a:t> </a:t>
            </a:r>
            <a:r>
              <a:rPr lang="en-US" dirty="0" err="1"/>
              <a:t>vấn</a:t>
            </a:r>
            <a:r>
              <a:rPr lang="en-US" dirty="0"/>
              <a:t> </a:t>
            </a:r>
            <a:r>
              <a:rPr lang="en-US" dirty="0" err="1"/>
              <a:t>hoặc</a:t>
            </a:r>
            <a:r>
              <a:rPr lang="en-US" dirty="0"/>
              <a:t> </a:t>
            </a:r>
            <a:r>
              <a:rPr lang="en-US" dirty="0" err="1"/>
              <a:t>thao</a:t>
            </a:r>
            <a:r>
              <a:rPr lang="en-US" dirty="0"/>
              <a:t> </a:t>
            </a:r>
            <a:r>
              <a:rPr lang="en-US" dirty="0" err="1"/>
              <a:t>tác</a:t>
            </a:r>
            <a:r>
              <a:rPr lang="en-US" dirty="0"/>
              <a:t> </a:t>
            </a:r>
            <a:r>
              <a:rPr lang="en-US" dirty="0" err="1"/>
              <a:t>dữ</a:t>
            </a:r>
            <a:r>
              <a:rPr lang="en-US" dirty="0"/>
              <a:t> </a:t>
            </a:r>
            <a:r>
              <a:rPr lang="en-US" dirty="0" err="1"/>
              <a:t>liệu</a:t>
            </a:r>
            <a:r>
              <a:rPr lang="en-US" dirty="0"/>
              <a:t> </a:t>
            </a:r>
            <a:r>
              <a:rPr lang="en-US" dirty="0" err="1"/>
              <a:t>trong</a:t>
            </a:r>
            <a:r>
              <a:rPr lang="en-US" dirty="0"/>
              <a:t> </a:t>
            </a:r>
            <a:r>
              <a:rPr lang="en-US" dirty="0" err="1"/>
              <a:t>bảng</a:t>
            </a:r>
            <a:r>
              <a:rPr lang="en-US" dirty="0"/>
              <a:t>.</a:t>
            </a:r>
          </a:p>
          <a:p>
            <a:pPr marL="0" indent="0">
              <a:buNone/>
            </a:pPr>
            <a:r>
              <a:rPr lang="en-US" dirty="0" err="1"/>
              <a:t>Bạn</a:t>
            </a:r>
            <a:r>
              <a:rPr lang="en-US" dirty="0"/>
              <a:t> </a:t>
            </a:r>
            <a:r>
              <a:rPr lang="en-US" dirty="0" err="1"/>
              <a:t>có</a:t>
            </a:r>
            <a:r>
              <a:rPr lang="en-US" dirty="0"/>
              <a:t> </a:t>
            </a:r>
            <a:r>
              <a:rPr lang="en-US" dirty="0" err="1"/>
              <a:t>thể</a:t>
            </a:r>
            <a:r>
              <a:rPr lang="en-US" dirty="0"/>
              <a:t> </a:t>
            </a:r>
            <a:r>
              <a:rPr lang="en-US" dirty="0" err="1"/>
              <a:t>hạn</a:t>
            </a:r>
            <a:r>
              <a:rPr lang="en-US" dirty="0"/>
              <a:t> </a:t>
            </a:r>
            <a:r>
              <a:rPr lang="en-US" dirty="0" err="1"/>
              <a:t>chế</a:t>
            </a:r>
            <a:r>
              <a:rPr lang="en-US" dirty="0"/>
              <a:t> </a:t>
            </a:r>
            <a:r>
              <a:rPr lang="en-US" dirty="0" err="1"/>
              <a:t>các</a:t>
            </a:r>
            <a:r>
              <a:rPr lang="en-US" dirty="0"/>
              <a:t> </a:t>
            </a:r>
            <a:r>
              <a:rPr lang="en-US" dirty="0" err="1"/>
              <a:t>đặc</a:t>
            </a:r>
            <a:r>
              <a:rPr lang="en-US" dirty="0"/>
              <a:t> </a:t>
            </a:r>
            <a:r>
              <a:rPr lang="en-US" dirty="0" err="1"/>
              <a:t>quyền</a:t>
            </a:r>
            <a:r>
              <a:rPr lang="en-US" dirty="0"/>
              <a:t> INSERT </a:t>
            </a:r>
            <a:r>
              <a:rPr lang="en-US" dirty="0" err="1"/>
              <a:t>và</a:t>
            </a:r>
            <a:r>
              <a:rPr lang="en-US" dirty="0"/>
              <a:t> UPDATE </a:t>
            </a:r>
            <a:r>
              <a:rPr lang="en-US" dirty="0" err="1"/>
              <a:t>cho</a:t>
            </a:r>
            <a:r>
              <a:rPr lang="en-US" dirty="0"/>
              <a:t> </a:t>
            </a:r>
            <a:r>
              <a:rPr lang="en-US" dirty="0" err="1"/>
              <a:t>một</a:t>
            </a:r>
            <a:r>
              <a:rPr lang="en-US" dirty="0"/>
              <a:t> </a:t>
            </a:r>
            <a:r>
              <a:rPr lang="en-US" dirty="0" err="1"/>
              <a:t>bảng</a:t>
            </a:r>
            <a:r>
              <a:rPr lang="en-US" dirty="0"/>
              <a:t> </a:t>
            </a:r>
            <a:r>
              <a:rPr lang="en-US" dirty="0" err="1"/>
              <a:t>cho</a:t>
            </a:r>
            <a:r>
              <a:rPr lang="en-US" dirty="0"/>
              <a:t> </a:t>
            </a:r>
            <a:r>
              <a:rPr lang="en-US" dirty="0" err="1"/>
              <a:t>các</a:t>
            </a:r>
            <a:r>
              <a:rPr lang="en-US" dirty="0"/>
              <a:t> </a:t>
            </a:r>
            <a:r>
              <a:rPr lang="en-US" dirty="0" err="1"/>
              <a:t>cột</a:t>
            </a:r>
            <a:r>
              <a:rPr lang="en-US" dirty="0"/>
              <a:t> </a:t>
            </a:r>
            <a:r>
              <a:rPr lang="en-US" dirty="0" err="1"/>
              <a:t>cụ</a:t>
            </a:r>
            <a:r>
              <a:rPr lang="en-US" dirty="0"/>
              <a:t> </a:t>
            </a:r>
            <a:r>
              <a:rPr lang="en-US" dirty="0" err="1"/>
              <a:t>thể</a:t>
            </a:r>
            <a:r>
              <a:rPr lang="en-US" dirty="0"/>
              <a:t> </a:t>
            </a:r>
            <a:r>
              <a:rPr lang="en-US" dirty="0" err="1"/>
              <a:t>của</a:t>
            </a:r>
            <a:r>
              <a:rPr lang="en-US" dirty="0"/>
              <a:t> </a:t>
            </a:r>
            <a:r>
              <a:rPr lang="en-US" dirty="0" err="1"/>
              <a:t>bảng</a:t>
            </a:r>
            <a:r>
              <a:rPr lang="en-US" dirty="0"/>
              <a:t>. </a:t>
            </a:r>
            <a:r>
              <a:rPr lang="en-US" dirty="0" err="1"/>
              <a:t>Với</a:t>
            </a:r>
            <a:r>
              <a:rPr lang="en-US" dirty="0"/>
              <a:t> </a:t>
            </a:r>
            <a:r>
              <a:rPr lang="en-US" dirty="0" err="1"/>
              <a:t>đặc</a:t>
            </a:r>
            <a:r>
              <a:rPr lang="en-US" dirty="0"/>
              <a:t> </a:t>
            </a:r>
            <a:r>
              <a:rPr lang="en-US" dirty="0" err="1"/>
              <a:t>quyền</a:t>
            </a:r>
            <a:r>
              <a:rPr lang="en-US" dirty="0"/>
              <a:t> INSERT </a:t>
            </a:r>
            <a:r>
              <a:rPr lang="en-US" dirty="0" err="1"/>
              <a:t>chọn</a:t>
            </a:r>
            <a:r>
              <a:rPr lang="en-US" dirty="0"/>
              <a:t> </a:t>
            </a:r>
            <a:r>
              <a:rPr lang="en-US" dirty="0" err="1"/>
              <a:t>lọc</a:t>
            </a:r>
            <a:r>
              <a:rPr lang="en-US" dirty="0"/>
              <a:t>, </a:t>
            </a:r>
            <a:r>
              <a:rPr lang="en-US" dirty="0" err="1"/>
              <a:t>một</a:t>
            </a:r>
            <a:r>
              <a:rPr lang="en-US" dirty="0"/>
              <a:t> </a:t>
            </a:r>
            <a:r>
              <a:rPr lang="en-US" dirty="0" err="1"/>
              <a:t>người</a:t>
            </a:r>
            <a:r>
              <a:rPr lang="en-US" dirty="0"/>
              <a:t> </a:t>
            </a:r>
            <a:r>
              <a:rPr lang="en-US" dirty="0" err="1"/>
              <a:t>dùng</a:t>
            </a:r>
            <a:r>
              <a:rPr lang="en-US" dirty="0"/>
              <a:t> </a:t>
            </a:r>
            <a:r>
              <a:rPr lang="en-US" dirty="0" err="1"/>
              <a:t>đặc</a:t>
            </a:r>
            <a:r>
              <a:rPr lang="en-US" dirty="0"/>
              <a:t> </a:t>
            </a:r>
            <a:r>
              <a:rPr lang="en-US" dirty="0" err="1"/>
              <a:t>quyền</a:t>
            </a:r>
            <a:r>
              <a:rPr lang="en-US" dirty="0"/>
              <a:t> </a:t>
            </a:r>
            <a:r>
              <a:rPr lang="en-US" dirty="0" err="1"/>
              <a:t>có</a:t>
            </a:r>
            <a:r>
              <a:rPr lang="en-US" dirty="0"/>
              <a:t> </a:t>
            </a:r>
            <a:r>
              <a:rPr lang="en-US" dirty="0" err="1"/>
              <a:t>thể</a:t>
            </a:r>
            <a:r>
              <a:rPr lang="en-US" dirty="0"/>
              <a:t> </a:t>
            </a:r>
            <a:r>
              <a:rPr lang="en-US" dirty="0" err="1"/>
              <a:t>chèn</a:t>
            </a:r>
            <a:r>
              <a:rPr lang="en-US" dirty="0"/>
              <a:t> </a:t>
            </a:r>
            <a:r>
              <a:rPr lang="en-US" dirty="0" err="1"/>
              <a:t>một</a:t>
            </a:r>
            <a:r>
              <a:rPr lang="en-US" dirty="0"/>
              <a:t> </a:t>
            </a:r>
            <a:r>
              <a:rPr lang="en-US" dirty="0" err="1"/>
              <a:t>hàng</a:t>
            </a:r>
            <a:r>
              <a:rPr lang="en-US" dirty="0"/>
              <a:t> </a:t>
            </a:r>
            <a:r>
              <a:rPr lang="en-US" dirty="0" err="1"/>
              <a:t>với</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cho</a:t>
            </a:r>
            <a:r>
              <a:rPr lang="en-US" dirty="0"/>
              <a:t> </a:t>
            </a:r>
            <a:r>
              <a:rPr lang="en-US" dirty="0" err="1"/>
              <a:t>các</a:t>
            </a:r>
            <a:r>
              <a:rPr lang="en-US" dirty="0"/>
              <a:t> </a:t>
            </a:r>
            <a:r>
              <a:rPr lang="en-US" dirty="0" err="1"/>
              <a:t>cột</a:t>
            </a:r>
            <a:r>
              <a:rPr lang="en-US" dirty="0"/>
              <a:t> </a:t>
            </a:r>
            <a:r>
              <a:rPr lang="en-US" dirty="0" err="1"/>
              <a:t>đã</a:t>
            </a:r>
            <a:r>
              <a:rPr lang="en-US" dirty="0"/>
              <a:t> </a:t>
            </a:r>
            <a:r>
              <a:rPr lang="en-US" dirty="0" err="1"/>
              <a:t>chọn</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cột</a:t>
            </a:r>
            <a:r>
              <a:rPr lang="en-US" dirty="0"/>
              <a:t> </a:t>
            </a:r>
            <a:r>
              <a:rPr lang="en-US" dirty="0" err="1"/>
              <a:t>khác</a:t>
            </a:r>
            <a:r>
              <a:rPr lang="en-US" dirty="0"/>
              <a:t> </a:t>
            </a:r>
            <a:r>
              <a:rPr lang="en-US" dirty="0" err="1"/>
              <a:t>nhận</a:t>
            </a:r>
            <a:r>
              <a:rPr lang="en-US" dirty="0"/>
              <a:t> NULL </a:t>
            </a:r>
            <a:r>
              <a:rPr lang="en-US" dirty="0" err="1"/>
              <a:t>hoặc</a:t>
            </a:r>
            <a:r>
              <a:rPr lang="en-US" dirty="0"/>
              <a:t> </a:t>
            </a:r>
            <a:r>
              <a:rPr lang="en-US" dirty="0" err="1"/>
              <a:t>giá</a:t>
            </a:r>
            <a:r>
              <a:rPr lang="en-US" dirty="0"/>
              <a:t> </a:t>
            </a:r>
            <a:r>
              <a:rPr lang="en-US" dirty="0" err="1"/>
              <a:t>trị</a:t>
            </a:r>
            <a:r>
              <a:rPr lang="en-US" dirty="0"/>
              <a:t> </a:t>
            </a:r>
            <a:r>
              <a:rPr lang="en-US" dirty="0" err="1"/>
              <a:t>mặc</a:t>
            </a:r>
            <a:r>
              <a:rPr lang="en-US" dirty="0"/>
              <a:t> </a:t>
            </a:r>
            <a:r>
              <a:rPr lang="en-US" dirty="0" err="1"/>
              <a:t>định</a:t>
            </a:r>
            <a:r>
              <a:rPr lang="en-US" dirty="0"/>
              <a:t> </a:t>
            </a:r>
            <a:r>
              <a:rPr lang="en-US" dirty="0" err="1"/>
              <a:t>của</a:t>
            </a:r>
            <a:r>
              <a:rPr lang="en-US" dirty="0"/>
              <a:t> </a:t>
            </a:r>
            <a:r>
              <a:rPr lang="en-US" dirty="0" err="1"/>
              <a:t>cột</a:t>
            </a:r>
            <a:r>
              <a:rPr lang="en-US" dirty="0"/>
              <a:t>. </a:t>
            </a:r>
            <a:r>
              <a:rPr lang="en-US" dirty="0" err="1"/>
              <a:t>Với</a:t>
            </a:r>
            <a:r>
              <a:rPr lang="en-US" dirty="0"/>
              <a:t> </a:t>
            </a:r>
            <a:r>
              <a:rPr lang="en-US" dirty="0" err="1"/>
              <a:t>đặc</a:t>
            </a:r>
            <a:r>
              <a:rPr lang="en-US" dirty="0"/>
              <a:t> </a:t>
            </a:r>
            <a:r>
              <a:rPr lang="en-US" dirty="0" err="1"/>
              <a:t>quyền</a:t>
            </a:r>
            <a:r>
              <a:rPr lang="en-US" dirty="0"/>
              <a:t> UPDATE </a:t>
            </a:r>
            <a:r>
              <a:rPr lang="en-US" dirty="0" err="1"/>
              <a:t>chọn</a:t>
            </a:r>
            <a:r>
              <a:rPr lang="en-US" dirty="0"/>
              <a:t> </a:t>
            </a:r>
            <a:r>
              <a:rPr lang="en-US" dirty="0" err="1"/>
              <a:t>lọc</a:t>
            </a:r>
            <a:r>
              <a:rPr lang="en-US" dirty="0"/>
              <a:t>, </a:t>
            </a:r>
            <a:r>
              <a:rPr lang="en-US" dirty="0" err="1"/>
              <a:t>người</a:t>
            </a:r>
            <a:r>
              <a:rPr lang="en-US" dirty="0"/>
              <a:t> </a:t>
            </a:r>
            <a:r>
              <a:rPr lang="en-US" dirty="0" err="1"/>
              <a:t>dùng</a:t>
            </a:r>
            <a:r>
              <a:rPr lang="en-US" dirty="0"/>
              <a:t> </a:t>
            </a:r>
            <a:r>
              <a:rPr lang="en-US" dirty="0" err="1"/>
              <a:t>chỉ</a:t>
            </a:r>
            <a:r>
              <a:rPr lang="en-US" dirty="0"/>
              <a:t> </a:t>
            </a:r>
            <a:r>
              <a:rPr lang="en-US" dirty="0" err="1"/>
              <a:t>có</a:t>
            </a:r>
            <a:r>
              <a:rPr lang="en-US" dirty="0"/>
              <a:t> </a:t>
            </a:r>
            <a:r>
              <a:rPr lang="en-US" dirty="0" err="1"/>
              <a:t>thể</a:t>
            </a:r>
            <a:r>
              <a:rPr lang="en-US" dirty="0"/>
              <a:t> </a:t>
            </a:r>
            <a:r>
              <a:rPr lang="en-US" dirty="0" err="1"/>
              <a:t>cập</a:t>
            </a:r>
            <a:r>
              <a:rPr lang="en-US" dirty="0"/>
              <a:t> </a:t>
            </a:r>
            <a:r>
              <a:rPr lang="en-US" dirty="0" err="1"/>
              <a:t>nhật</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cột</a:t>
            </a:r>
            <a:r>
              <a:rPr lang="en-US" dirty="0"/>
              <a:t> </a:t>
            </a:r>
            <a:r>
              <a:rPr lang="en-US" dirty="0" err="1"/>
              <a:t>cụ</a:t>
            </a:r>
            <a:r>
              <a:rPr lang="en-US" dirty="0"/>
              <a:t> </a:t>
            </a:r>
            <a:r>
              <a:rPr lang="en-US" dirty="0" err="1"/>
              <a:t>thể</a:t>
            </a:r>
            <a:r>
              <a:rPr lang="en-US" dirty="0"/>
              <a:t> </a:t>
            </a:r>
            <a:r>
              <a:rPr lang="en-US" dirty="0" err="1"/>
              <a:t>của</a:t>
            </a:r>
            <a:r>
              <a:rPr lang="en-US" dirty="0"/>
              <a:t> </a:t>
            </a:r>
            <a:r>
              <a:rPr lang="en-US" dirty="0" err="1"/>
              <a:t>một</a:t>
            </a:r>
            <a:r>
              <a:rPr lang="en-US" dirty="0"/>
              <a:t> </a:t>
            </a:r>
            <a:r>
              <a:rPr lang="en-US" dirty="0" err="1"/>
              <a:t>hàng</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quyền</a:t>
            </a:r>
            <a:r>
              <a:rPr lang="en-US" dirty="0"/>
              <a:t> </a:t>
            </a:r>
            <a:r>
              <a:rPr lang="en-US" dirty="0" err="1"/>
              <a:t>chọn</a:t>
            </a:r>
            <a:r>
              <a:rPr lang="en-US" dirty="0"/>
              <a:t> INSERT </a:t>
            </a:r>
            <a:r>
              <a:rPr lang="en-US" dirty="0" err="1"/>
              <a:t>và</a:t>
            </a:r>
            <a:r>
              <a:rPr lang="en-US" dirty="0"/>
              <a:t> UPDATE </a:t>
            </a:r>
            <a:r>
              <a:rPr lang="en-US" dirty="0" err="1"/>
              <a:t>để</a:t>
            </a:r>
            <a:r>
              <a:rPr lang="en-US" dirty="0"/>
              <a:t> </a:t>
            </a:r>
            <a:r>
              <a:rPr lang="en-US" dirty="0" err="1"/>
              <a:t>hạn</a:t>
            </a:r>
            <a:r>
              <a:rPr lang="en-US" dirty="0"/>
              <a:t> </a:t>
            </a:r>
            <a:r>
              <a:rPr lang="en-US" dirty="0" err="1"/>
              <a:t>chế</a:t>
            </a:r>
            <a:r>
              <a:rPr lang="en-US" dirty="0"/>
              <a:t> </a:t>
            </a:r>
            <a:r>
              <a:rPr lang="en-US" dirty="0" err="1"/>
              <a:t>quyền</a:t>
            </a:r>
            <a:r>
              <a:rPr lang="en-US" dirty="0"/>
              <a:t> </a:t>
            </a:r>
            <a:r>
              <a:rPr lang="en-US" dirty="0" err="1"/>
              <a:t>truy</a:t>
            </a:r>
            <a:r>
              <a:rPr lang="en-US" dirty="0"/>
              <a:t> </a:t>
            </a:r>
            <a:r>
              <a:rPr lang="en-US" dirty="0" err="1"/>
              <a:t>cập</a:t>
            </a:r>
            <a:r>
              <a:rPr lang="en-US" dirty="0"/>
              <a:t> </a:t>
            </a:r>
            <a:r>
              <a:rPr lang="en-US" dirty="0" err="1"/>
              <a:t>của</a:t>
            </a:r>
            <a:r>
              <a:rPr lang="en-US" dirty="0"/>
              <a:t> </a:t>
            </a:r>
            <a:r>
              <a:rPr lang="en-US" dirty="0" err="1"/>
              <a:t>người</a:t>
            </a:r>
            <a:r>
              <a:rPr lang="en-US" dirty="0"/>
              <a:t> </a:t>
            </a:r>
            <a:r>
              <a:rPr lang="en-US" dirty="0" err="1"/>
              <a:t>dùng</a:t>
            </a:r>
            <a:r>
              <a:rPr lang="en-US" dirty="0"/>
              <a:t> </a:t>
            </a:r>
            <a:r>
              <a:rPr lang="en-US" dirty="0" err="1"/>
              <a:t>vào</a:t>
            </a:r>
            <a:r>
              <a:rPr lang="en-US" dirty="0"/>
              <a:t> </a:t>
            </a:r>
            <a:r>
              <a:rPr lang="en-US" dirty="0" err="1"/>
              <a:t>dữ</a:t>
            </a:r>
            <a:r>
              <a:rPr lang="en-US" dirty="0"/>
              <a:t> </a:t>
            </a:r>
            <a:r>
              <a:rPr lang="en-US" dirty="0" err="1"/>
              <a:t>liệu</a:t>
            </a:r>
            <a:r>
              <a:rPr lang="en-US" dirty="0"/>
              <a:t> </a:t>
            </a:r>
            <a:r>
              <a:rPr lang="en-US" dirty="0" err="1"/>
              <a:t>nhạy</a:t>
            </a:r>
            <a:r>
              <a:rPr lang="en-US" dirty="0"/>
              <a:t> </a:t>
            </a:r>
            <a:r>
              <a:rPr lang="en-US" dirty="0" err="1"/>
              <a:t>cảm</a:t>
            </a:r>
            <a:r>
              <a:rPr lang="en-US" dirty="0"/>
              <a:t>.</a:t>
            </a:r>
          </a:p>
          <a:p>
            <a:pPr marL="0" indent="0">
              <a:buNone/>
            </a:pPr>
            <a:r>
              <a:rPr lang="en-US" dirty="0" err="1"/>
              <a:t>Ví</a:t>
            </a:r>
            <a:r>
              <a:rPr lang="en-US" dirty="0"/>
              <a:t> </a:t>
            </a:r>
            <a:r>
              <a:rPr lang="en-US" dirty="0" err="1"/>
              <a:t>dụ</a:t>
            </a:r>
            <a:r>
              <a:rPr lang="en-US" dirty="0"/>
              <a:t>, </a:t>
            </a:r>
            <a:r>
              <a:rPr lang="en-US" dirty="0" err="1"/>
              <a:t>nếu</a:t>
            </a:r>
            <a:r>
              <a:rPr lang="en-US" dirty="0"/>
              <a:t> </a:t>
            </a:r>
            <a:r>
              <a:rPr lang="en-US" dirty="0" err="1"/>
              <a:t>bạn</a:t>
            </a:r>
            <a:r>
              <a:rPr lang="en-US" dirty="0"/>
              <a:t> </a:t>
            </a:r>
            <a:r>
              <a:rPr lang="en-US" dirty="0" err="1"/>
              <a:t>không</a:t>
            </a:r>
            <a:r>
              <a:rPr lang="en-US" dirty="0"/>
              <a:t> </a:t>
            </a:r>
            <a:r>
              <a:rPr lang="en-US" dirty="0" err="1"/>
              <a:t>muốn</a:t>
            </a:r>
            <a:r>
              <a:rPr lang="en-US" dirty="0"/>
              <a:t> </a:t>
            </a:r>
            <a:r>
              <a:rPr lang="en-US" dirty="0" err="1"/>
              <a:t>người</a:t>
            </a:r>
            <a:r>
              <a:rPr lang="en-US" dirty="0"/>
              <a:t> </a:t>
            </a:r>
            <a:r>
              <a:rPr lang="en-US" dirty="0" err="1"/>
              <a:t>dùng</a:t>
            </a:r>
            <a:r>
              <a:rPr lang="en-US" dirty="0"/>
              <a:t> </a:t>
            </a:r>
            <a:r>
              <a:rPr lang="en-US" dirty="0" err="1"/>
              <a:t>nhập</a:t>
            </a:r>
            <a:r>
              <a:rPr lang="en-US" dirty="0"/>
              <a:t> </a:t>
            </a:r>
            <a:r>
              <a:rPr lang="en-US" dirty="0" err="1"/>
              <a:t>dữ</a:t>
            </a:r>
            <a:r>
              <a:rPr lang="en-US" dirty="0"/>
              <a:t> </a:t>
            </a:r>
            <a:r>
              <a:rPr lang="en-US" dirty="0" err="1"/>
              <a:t>liệu</a:t>
            </a:r>
            <a:r>
              <a:rPr lang="en-US" dirty="0"/>
              <a:t> </a:t>
            </a:r>
            <a:r>
              <a:rPr lang="en-US" dirty="0" err="1"/>
              <a:t>thay</a:t>
            </a:r>
            <a:r>
              <a:rPr lang="en-US" dirty="0"/>
              <a:t> </a:t>
            </a:r>
            <a:r>
              <a:rPr lang="en-US" dirty="0" err="1"/>
              <a:t>đổi</a:t>
            </a:r>
            <a:r>
              <a:rPr lang="en-US" dirty="0"/>
              <a:t> </a:t>
            </a:r>
            <a:r>
              <a:rPr lang="en-US" dirty="0" err="1"/>
              <a:t>cột</a:t>
            </a:r>
            <a:r>
              <a:rPr lang="en-US" dirty="0"/>
              <a:t> </a:t>
            </a:r>
            <a:r>
              <a:rPr lang="en-US" dirty="0" err="1"/>
              <a:t>lương</a:t>
            </a:r>
            <a:r>
              <a:rPr lang="en-US" dirty="0"/>
              <a:t> </a:t>
            </a:r>
            <a:r>
              <a:rPr lang="en-US" dirty="0" err="1"/>
              <a:t>của</a:t>
            </a:r>
            <a:r>
              <a:rPr lang="en-US" dirty="0"/>
              <a:t> </a:t>
            </a:r>
            <a:r>
              <a:rPr lang="en-US" dirty="0" err="1"/>
              <a:t>bảng</a:t>
            </a:r>
            <a:r>
              <a:rPr lang="en-US" dirty="0"/>
              <a:t> </a:t>
            </a:r>
            <a:r>
              <a:rPr lang="en-US" dirty="0" err="1"/>
              <a:t>nhân</a:t>
            </a:r>
            <a:r>
              <a:rPr lang="en-US" dirty="0"/>
              <a:t> </a:t>
            </a:r>
            <a:r>
              <a:rPr lang="en-US" dirty="0" err="1"/>
              <a:t>viên</a:t>
            </a:r>
            <a:r>
              <a:rPr lang="en-US" dirty="0"/>
              <a:t>, </a:t>
            </a:r>
            <a:r>
              <a:rPr lang="en-US" dirty="0" err="1"/>
              <a:t>thì</a:t>
            </a:r>
            <a:r>
              <a:rPr lang="en-US" dirty="0"/>
              <a:t> </a:t>
            </a:r>
            <a:r>
              <a:rPr lang="en-US" dirty="0" err="1"/>
              <a:t>các</a:t>
            </a:r>
            <a:r>
              <a:rPr lang="en-US" dirty="0"/>
              <a:t> </a:t>
            </a:r>
            <a:r>
              <a:rPr lang="en-US" dirty="0" err="1"/>
              <a:t>đặc</a:t>
            </a:r>
            <a:r>
              <a:rPr lang="en-US" dirty="0"/>
              <a:t> </a:t>
            </a:r>
            <a:r>
              <a:rPr lang="en-US" dirty="0" err="1"/>
              <a:t>quyền</a:t>
            </a:r>
            <a:r>
              <a:rPr lang="en-US" dirty="0"/>
              <a:t> INSERT </a:t>
            </a:r>
            <a:r>
              <a:rPr lang="en-US" dirty="0" err="1"/>
              <a:t>hoặc</a:t>
            </a:r>
            <a:r>
              <a:rPr lang="en-US" dirty="0"/>
              <a:t> UPDATE </a:t>
            </a:r>
            <a:r>
              <a:rPr lang="en-US" dirty="0" err="1"/>
              <a:t>có</a:t>
            </a:r>
            <a:r>
              <a:rPr lang="en-US" dirty="0"/>
              <a:t> </a:t>
            </a:r>
            <a:r>
              <a:rPr lang="en-US" dirty="0" err="1"/>
              <a:t>chọn</a:t>
            </a:r>
            <a:r>
              <a:rPr lang="en-US" dirty="0"/>
              <a:t> </a:t>
            </a:r>
            <a:r>
              <a:rPr lang="en-US" dirty="0" err="1"/>
              <a:t>lọc</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cấp</a:t>
            </a:r>
            <a:r>
              <a:rPr lang="en-US" dirty="0"/>
              <a:t> </a:t>
            </a:r>
            <a:r>
              <a:rPr lang="en-US" dirty="0" err="1"/>
              <a:t>trừ</a:t>
            </a:r>
            <a:r>
              <a:rPr lang="en-US" dirty="0"/>
              <a:t> </a:t>
            </a:r>
            <a:r>
              <a:rPr lang="en-US" dirty="0" err="1"/>
              <a:t>cột</a:t>
            </a:r>
            <a:r>
              <a:rPr lang="en-US" dirty="0"/>
              <a:t> </a:t>
            </a:r>
            <a:r>
              <a:rPr lang="en-US" dirty="0" err="1"/>
              <a:t>lương</a:t>
            </a:r>
            <a:r>
              <a:rPr lang="en-US" dirty="0"/>
              <a:t>. </a:t>
            </a:r>
            <a:r>
              <a:rPr lang="en-US" dirty="0" err="1"/>
              <a:t>Ngoài</a:t>
            </a:r>
            <a:r>
              <a:rPr lang="en-US" dirty="0"/>
              <a:t> </a:t>
            </a:r>
            <a:r>
              <a:rPr lang="en-US" dirty="0" err="1"/>
              <a:t>ra</a:t>
            </a:r>
            <a:r>
              <a:rPr lang="en-US" dirty="0"/>
              <a:t>, </a:t>
            </a:r>
            <a:r>
              <a:rPr lang="en-US" dirty="0" err="1"/>
              <a:t>một</a:t>
            </a:r>
            <a:r>
              <a:rPr lang="en-US" dirty="0"/>
              <a:t> </a:t>
            </a:r>
            <a:r>
              <a:rPr lang="en-US" dirty="0" err="1" smtClean="0"/>
              <a:t>khung</a:t>
            </a:r>
            <a:r>
              <a:rPr lang="en-US" dirty="0" smtClean="0"/>
              <a:t> </a:t>
            </a:r>
            <a:r>
              <a:rPr lang="en-US" dirty="0" err="1" smtClean="0"/>
              <a:t>nhìn</a:t>
            </a:r>
            <a:r>
              <a:rPr lang="en-US" dirty="0" smtClean="0"/>
              <a:t> </a:t>
            </a:r>
            <a:r>
              <a:rPr lang="en-US" dirty="0" err="1" smtClean="0"/>
              <a:t>loại</a:t>
            </a:r>
            <a:r>
              <a:rPr lang="en-US" dirty="0" smtClean="0"/>
              <a:t> </a:t>
            </a:r>
            <a:r>
              <a:rPr lang="en-US" dirty="0" err="1"/>
              <a:t>trừ</a:t>
            </a:r>
            <a:r>
              <a:rPr lang="en-US" dirty="0"/>
              <a:t> </a:t>
            </a:r>
            <a:r>
              <a:rPr lang="en-US" dirty="0" err="1"/>
              <a:t>cột</a:t>
            </a:r>
            <a:r>
              <a:rPr lang="en-US" dirty="0"/>
              <a:t> </a:t>
            </a:r>
            <a:r>
              <a:rPr lang="en-US" dirty="0" err="1"/>
              <a:t>lương</a:t>
            </a:r>
            <a:r>
              <a:rPr lang="en-US" dirty="0"/>
              <a:t> </a:t>
            </a:r>
            <a:r>
              <a:rPr lang="en-US" dirty="0" err="1"/>
              <a:t>có</a:t>
            </a:r>
            <a:r>
              <a:rPr lang="en-US" dirty="0"/>
              <a:t> </a:t>
            </a:r>
            <a:r>
              <a:rPr lang="en-US" dirty="0" err="1"/>
              <a:t>thể</a:t>
            </a:r>
            <a:r>
              <a:rPr lang="en-US" dirty="0"/>
              <a:t> </a:t>
            </a:r>
            <a:r>
              <a:rPr lang="en-US" dirty="0" err="1"/>
              <a:t>đáp</a:t>
            </a:r>
            <a:r>
              <a:rPr lang="en-US" dirty="0"/>
              <a:t> </a:t>
            </a:r>
            <a:r>
              <a:rPr lang="en-US" dirty="0" err="1"/>
              <a:t>ứng</a:t>
            </a:r>
            <a:r>
              <a:rPr lang="en-US" dirty="0"/>
              <a:t> </a:t>
            </a:r>
            <a:r>
              <a:rPr lang="en-US" dirty="0" err="1"/>
              <a:t>nhu</a:t>
            </a:r>
            <a:r>
              <a:rPr lang="en-US" dirty="0"/>
              <a:t> </a:t>
            </a:r>
            <a:r>
              <a:rPr lang="en-US" dirty="0" err="1"/>
              <a:t>cầu</a:t>
            </a:r>
            <a:r>
              <a:rPr lang="en-US" dirty="0"/>
              <a:t> </a:t>
            </a:r>
            <a:r>
              <a:rPr lang="en-US" dirty="0" err="1"/>
              <a:t>bảo</a:t>
            </a:r>
            <a:r>
              <a:rPr lang="en-US" dirty="0"/>
              <a:t> </a:t>
            </a:r>
            <a:r>
              <a:rPr lang="en-US" dirty="0" err="1"/>
              <a:t>mật</a:t>
            </a:r>
            <a:r>
              <a:rPr lang="en-US" dirty="0"/>
              <a:t> </a:t>
            </a:r>
            <a:r>
              <a:rPr lang="en-US" dirty="0" err="1"/>
              <a:t>bổ</a:t>
            </a:r>
            <a:r>
              <a:rPr lang="en-US" dirty="0"/>
              <a:t> sung </a:t>
            </a:r>
            <a:r>
              <a:rPr lang="en-US" dirty="0" err="1"/>
              <a:t>này</a:t>
            </a:r>
            <a:r>
              <a:rPr lang="en-US" dirty="0"/>
              <a:t>.</a:t>
            </a:r>
          </a:p>
          <a:p>
            <a:pPr marL="0" indent="0">
              <a:buNone/>
            </a:pPr>
            <a:endParaRPr lang="en-US" dirty="0"/>
          </a:p>
        </p:txBody>
      </p:sp>
    </p:spTree>
    <p:extLst>
      <p:ext uri="{BB962C8B-B14F-4D97-AF65-F5344CB8AC3E}">
        <p14:creationId xmlns:p14="http://schemas.microsoft.com/office/powerpoint/2010/main" val="336660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77500" lnSpcReduction="20000"/>
          </a:bodyPr>
          <a:lstStyle/>
          <a:p>
            <a:r>
              <a:rPr lang="en-US" dirty="0"/>
              <a:t>How Table Privileges Affect Data Definition Language </a:t>
            </a:r>
            <a:r>
              <a:rPr lang="en-US" dirty="0" smtClean="0"/>
              <a:t>Operations</a:t>
            </a:r>
          </a:p>
          <a:p>
            <a:pPr marL="0" indent="0">
              <a:buNone/>
            </a:pPr>
            <a:r>
              <a:rPr lang="en-US" dirty="0" err="1"/>
              <a:t>Các</a:t>
            </a:r>
            <a:r>
              <a:rPr lang="en-US" dirty="0"/>
              <a:t> </a:t>
            </a:r>
            <a:r>
              <a:rPr lang="en-US" dirty="0" err="1"/>
              <a:t>đặc</a:t>
            </a:r>
            <a:r>
              <a:rPr lang="en-US" dirty="0"/>
              <a:t> </a:t>
            </a:r>
            <a:r>
              <a:rPr lang="en-US" dirty="0" err="1"/>
              <a:t>quyền</a:t>
            </a:r>
            <a:r>
              <a:rPr lang="en-US" dirty="0"/>
              <a:t> ALTER, INDEX </a:t>
            </a:r>
            <a:r>
              <a:rPr lang="en-US" dirty="0" err="1"/>
              <a:t>và</a:t>
            </a:r>
            <a:r>
              <a:rPr lang="en-US" dirty="0"/>
              <a:t> REFERENCES </a:t>
            </a:r>
            <a:r>
              <a:rPr lang="en-US" dirty="0" err="1"/>
              <a:t>cho</a:t>
            </a:r>
            <a:r>
              <a:rPr lang="en-US" dirty="0"/>
              <a:t> </a:t>
            </a:r>
            <a:r>
              <a:rPr lang="en-US" dirty="0" err="1"/>
              <a:t>phép</a:t>
            </a:r>
            <a:r>
              <a:rPr lang="en-US" dirty="0"/>
              <a:t> </a:t>
            </a:r>
            <a:r>
              <a:rPr lang="en-US" dirty="0" err="1"/>
              <a:t>các</a:t>
            </a:r>
            <a:r>
              <a:rPr lang="en-US" dirty="0"/>
              <a:t> </a:t>
            </a:r>
            <a:r>
              <a:rPr lang="en-US" dirty="0" err="1"/>
              <a:t>hoạt</a:t>
            </a:r>
            <a:r>
              <a:rPr lang="en-US" dirty="0"/>
              <a:t> </a:t>
            </a:r>
            <a:r>
              <a:rPr lang="en-US" dirty="0" err="1"/>
              <a:t>động</a:t>
            </a:r>
            <a:r>
              <a:rPr lang="en-US" dirty="0"/>
              <a:t> DDL </a:t>
            </a:r>
            <a:r>
              <a:rPr lang="en-US" dirty="0" err="1"/>
              <a:t>được</a:t>
            </a:r>
            <a:r>
              <a:rPr lang="en-US" dirty="0"/>
              <a:t> </a:t>
            </a:r>
            <a:r>
              <a:rPr lang="en-US" dirty="0" err="1"/>
              <a:t>thực</a:t>
            </a:r>
            <a:r>
              <a:rPr lang="en-US" dirty="0"/>
              <a:t> </a:t>
            </a:r>
            <a:r>
              <a:rPr lang="en-US" dirty="0" err="1"/>
              <a:t>hiện</a:t>
            </a:r>
            <a:r>
              <a:rPr lang="en-US" dirty="0"/>
              <a:t> </a:t>
            </a:r>
            <a:r>
              <a:rPr lang="en-US" dirty="0" err="1"/>
              <a:t>trên</a:t>
            </a:r>
            <a:r>
              <a:rPr lang="en-US" dirty="0"/>
              <a:t> </a:t>
            </a:r>
            <a:r>
              <a:rPr lang="en-US" dirty="0" err="1"/>
              <a:t>một</a:t>
            </a:r>
            <a:r>
              <a:rPr lang="en-US" dirty="0"/>
              <a:t> </a:t>
            </a:r>
            <a:r>
              <a:rPr lang="en-US" dirty="0" err="1"/>
              <a:t>bảng</a:t>
            </a:r>
            <a:r>
              <a:rPr lang="en-US" dirty="0"/>
              <a:t>. </a:t>
            </a:r>
            <a:r>
              <a:rPr lang="en-US" dirty="0" err="1"/>
              <a:t>Bởi</a:t>
            </a:r>
            <a:r>
              <a:rPr lang="en-US" dirty="0"/>
              <a:t> </a:t>
            </a:r>
            <a:r>
              <a:rPr lang="en-US" dirty="0" err="1"/>
              <a:t>vì</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này</a:t>
            </a:r>
            <a:r>
              <a:rPr lang="en-US" dirty="0"/>
              <a:t> </a:t>
            </a:r>
            <a:r>
              <a:rPr lang="en-US" dirty="0" err="1"/>
              <a:t>cho</a:t>
            </a:r>
            <a:r>
              <a:rPr lang="en-US" dirty="0"/>
              <a:t> </a:t>
            </a:r>
            <a:r>
              <a:rPr lang="en-US" dirty="0" err="1"/>
              <a:t>phép</a:t>
            </a:r>
            <a:r>
              <a:rPr lang="en-US" dirty="0"/>
              <a:t> </a:t>
            </a:r>
            <a:r>
              <a:rPr lang="en-US" dirty="0" err="1"/>
              <a:t>người</a:t>
            </a:r>
            <a:r>
              <a:rPr lang="en-US" dirty="0"/>
              <a:t> </a:t>
            </a:r>
            <a:r>
              <a:rPr lang="en-US" dirty="0" err="1"/>
              <a:t>dùng</a:t>
            </a:r>
            <a:r>
              <a:rPr lang="en-US" dirty="0"/>
              <a:t> </a:t>
            </a:r>
            <a:r>
              <a:rPr lang="en-US" dirty="0" err="1"/>
              <a:t>khác</a:t>
            </a:r>
            <a:r>
              <a:rPr lang="en-US" dirty="0"/>
              <a:t> </a:t>
            </a:r>
            <a:r>
              <a:rPr lang="en-US" dirty="0" err="1"/>
              <a:t>thay</a:t>
            </a:r>
            <a:r>
              <a:rPr lang="en-US" dirty="0"/>
              <a:t> </a:t>
            </a:r>
            <a:r>
              <a:rPr lang="en-US" dirty="0" err="1"/>
              <a:t>đổi</a:t>
            </a:r>
            <a:r>
              <a:rPr lang="en-US" dirty="0"/>
              <a:t> </a:t>
            </a:r>
            <a:r>
              <a:rPr lang="en-US" dirty="0" err="1"/>
              <a:t>hoặc</a:t>
            </a:r>
            <a:r>
              <a:rPr lang="en-US" dirty="0"/>
              <a:t> </a:t>
            </a:r>
            <a:r>
              <a:rPr lang="en-US" dirty="0" err="1"/>
              <a:t>tạo</a:t>
            </a:r>
            <a:r>
              <a:rPr lang="en-US" dirty="0"/>
              <a:t> </a:t>
            </a:r>
            <a:r>
              <a:rPr lang="en-US" dirty="0" err="1"/>
              <a:t>phụ</a:t>
            </a:r>
            <a:r>
              <a:rPr lang="en-US" dirty="0"/>
              <a:t> </a:t>
            </a:r>
            <a:r>
              <a:rPr lang="en-US" dirty="0" err="1"/>
              <a:t>thuộc</a:t>
            </a:r>
            <a:r>
              <a:rPr lang="en-US" dirty="0"/>
              <a:t> </a:t>
            </a:r>
            <a:r>
              <a:rPr lang="en-US" dirty="0" err="1"/>
              <a:t>vào</a:t>
            </a:r>
            <a:r>
              <a:rPr lang="en-US" dirty="0"/>
              <a:t> </a:t>
            </a:r>
            <a:r>
              <a:rPr lang="en-US" dirty="0" err="1"/>
              <a:t>một</a:t>
            </a:r>
            <a:r>
              <a:rPr lang="en-US" dirty="0"/>
              <a:t> </a:t>
            </a:r>
            <a:r>
              <a:rPr lang="en-US" dirty="0" err="1"/>
              <a:t>bảng</a:t>
            </a:r>
            <a:r>
              <a:rPr lang="en-US" dirty="0"/>
              <a:t>, </a:t>
            </a:r>
            <a:r>
              <a:rPr lang="en-US" dirty="0" err="1"/>
              <a:t>bạn</a:t>
            </a:r>
            <a:r>
              <a:rPr lang="en-US" dirty="0"/>
              <a:t> </a:t>
            </a:r>
            <a:r>
              <a:rPr lang="en-US" dirty="0" err="1"/>
              <a:t>nên</a:t>
            </a:r>
            <a:r>
              <a:rPr lang="en-US" dirty="0"/>
              <a:t> </a:t>
            </a:r>
            <a:r>
              <a:rPr lang="en-US" dirty="0" err="1"/>
              <a:t>cấp</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này</a:t>
            </a:r>
            <a:r>
              <a:rPr lang="en-US" dirty="0"/>
              <a:t> </a:t>
            </a:r>
            <a:r>
              <a:rPr lang="en-US" dirty="0" err="1"/>
              <a:t>một</a:t>
            </a:r>
            <a:r>
              <a:rPr lang="en-US" dirty="0"/>
              <a:t> </a:t>
            </a:r>
            <a:r>
              <a:rPr lang="en-US" dirty="0" err="1"/>
              <a:t>cách</a:t>
            </a:r>
            <a:r>
              <a:rPr lang="en-US" dirty="0"/>
              <a:t> </a:t>
            </a:r>
            <a:r>
              <a:rPr lang="en-US" dirty="0" err="1"/>
              <a:t>thận</a:t>
            </a:r>
            <a:r>
              <a:rPr lang="en-US" dirty="0"/>
              <a:t> </a:t>
            </a:r>
            <a:r>
              <a:rPr lang="en-US" dirty="0" err="1"/>
              <a:t>trọng</a:t>
            </a:r>
            <a:r>
              <a:rPr lang="en-US" dirty="0"/>
              <a:t>.</a:t>
            </a:r>
          </a:p>
          <a:p>
            <a:pPr marL="0" indent="0">
              <a:buNone/>
            </a:pPr>
            <a:r>
              <a:rPr lang="en-US" dirty="0" err="1"/>
              <a:t>Một</a:t>
            </a:r>
            <a:r>
              <a:rPr lang="en-US" dirty="0"/>
              <a:t> </a:t>
            </a:r>
            <a:r>
              <a:rPr lang="en-US" dirty="0" err="1"/>
              <a:t>người</a:t>
            </a:r>
            <a:r>
              <a:rPr lang="en-US" dirty="0"/>
              <a:t> </a:t>
            </a:r>
            <a:r>
              <a:rPr lang="en-US" dirty="0" err="1"/>
              <a:t>dùng</a:t>
            </a:r>
            <a:r>
              <a:rPr lang="en-US" dirty="0"/>
              <a:t> </a:t>
            </a:r>
            <a:r>
              <a:rPr lang="en-US" dirty="0" err="1"/>
              <a:t>cố</a:t>
            </a:r>
            <a:r>
              <a:rPr lang="en-US" dirty="0"/>
              <a:t> </a:t>
            </a:r>
            <a:r>
              <a:rPr lang="en-US" dirty="0" err="1"/>
              <a:t>gắng</a:t>
            </a:r>
            <a:r>
              <a:rPr lang="en-US" dirty="0"/>
              <a:t> </a:t>
            </a:r>
            <a:r>
              <a:rPr lang="en-US" dirty="0" err="1"/>
              <a:t>thực</a:t>
            </a:r>
            <a:r>
              <a:rPr lang="en-US" dirty="0"/>
              <a:t> </a:t>
            </a:r>
            <a:r>
              <a:rPr lang="en-US" dirty="0" err="1"/>
              <a:t>hiện</a:t>
            </a:r>
            <a:r>
              <a:rPr lang="en-US" dirty="0"/>
              <a:t> </a:t>
            </a:r>
            <a:r>
              <a:rPr lang="en-US" dirty="0" err="1"/>
              <a:t>một</a:t>
            </a:r>
            <a:r>
              <a:rPr lang="en-US" dirty="0"/>
              <a:t> </a:t>
            </a:r>
            <a:r>
              <a:rPr lang="en-US" dirty="0" err="1"/>
              <a:t>hoạt</a:t>
            </a:r>
            <a:r>
              <a:rPr lang="en-US" dirty="0"/>
              <a:t> </a:t>
            </a:r>
            <a:r>
              <a:rPr lang="en-US" dirty="0" err="1"/>
              <a:t>động</a:t>
            </a:r>
            <a:r>
              <a:rPr lang="en-US" dirty="0"/>
              <a:t> DDL </a:t>
            </a:r>
            <a:r>
              <a:rPr lang="en-US" dirty="0" err="1"/>
              <a:t>trên</a:t>
            </a:r>
            <a:r>
              <a:rPr lang="en-US" dirty="0"/>
              <a:t> </a:t>
            </a:r>
            <a:r>
              <a:rPr lang="en-US" dirty="0" err="1"/>
              <a:t>một</a:t>
            </a:r>
            <a:r>
              <a:rPr lang="en-US" dirty="0"/>
              <a:t> </a:t>
            </a:r>
            <a:r>
              <a:rPr lang="en-US" dirty="0" err="1"/>
              <a:t>bảng</a:t>
            </a:r>
            <a:r>
              <a:rPr lang="en-US" dirty="0"/>
              <a:t> </a:t>
            </a:r>
            <a:r>
              <a:rPr lang="en-US" dirty="0" err="1"/>
              <a:t>có</a:t>
            </a:r>
            <a:r>
              <a:rPr lang="en-US" dirty="0"/>
              <a:t> </a:t>
            </a:r>
            <a:r>
              <a:rPr lang="en-US" dirty="0" err="1"/>
              <a:t>thể</a:t>
            </a:r>
            <a:r>
              <a:rPr lang="en-US" dirty="0"/>
              <a:t> </a:t>
            </a:r>
            <a:r>
              <a:rPr lang="en-US" dirty="0" err="1"/>
              <a:t>cần</a:t>
            </a:r>
            <a:r>
              <a:rPr lang="en-US" dirty="0"/>
              <a:t> </a:t>
            </a:r>
            <a:r>
              <a:rPr lang="en-US" dirty="0" err="1"/>
              <a:t>thêm</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hoặc</a:t>
            </a:r>
            <a:r>
              <a:rPr lang="en-US" dirty="0"/>
              <a:t> </a:t>
            </a:r>
            <a:r>
              <a:rPr lang="en-US" dirty="0" err="1"/>
              <a:t>đối</a:t>
            </a:r>
            <a:r>
              <a:rPr lang="en-US" dirty="0"/>
              <a:t> </a:t>
            </a:r>
            <a:r>
              <a:rPr lang="en-US" dirty="0" err="1"/>
              <a:t>tượng</a:t>
            </a:r>
            <a:r>
              <a:rPr lang="en-US" dirty="0"/>
              <a:t>. </a:t>
            </a:r>
            <a:r>
              <a:rPr lang="en-US" dirty="0" err="1"/>
              <a:t>Ví</a:t>
            </a:r>
            <a:r>
              <a:rPr lang="en-US" dirty="0"/>
              <a:t> </a:t>
            </a:r>
            <a:r>
              <a:rPr lang="en-US" dirty="0" err="1"/>
              <a:t>dụ</a:t>
            </a:r>
            <a:r>
              <a:rPr lang="en-US" dirty="0"/>
              <a:t>, </a:t>
            </a:r>
            <a:r>
              <a:rPr lang="en-US" dirty="0" err="1"/>
              <a:t>để</a:t>
            </a:r>
            <a:r>
              <a:rPr lang="en-US" dirty="0"/>
              <a:t> </a:t>
            </a:r>
            <a:r>
              <a:rPr lang="en-US" dirty="0" err="1"/>
              <a:t>tạo</a:t>
            </a:r>
            <a:r>
              <a:rPr lang="en-US" dirty="0"/>
              <a:t> </a:t>
            </a:r>
            <a:r>
              <a:rPr lang="en-US" dirty="0" err="1"/>
              <a:t>một</a:t>
            </a:r>
            <a:r>
              <a:rPr lang="en-US" dirty="0"/>
              <a:t> trigger </a:t>
            </a:r>
            <a:r>
              <a:rPr lang="en-US" dirty="0" err="1"/>
              <a:t>trên</a:t>
            </a:r>
            <a:r>
              <a:rPr lang="en-US" dirty="0"/>
              <a:t> </a:t>
            </a:r>
            <a:r>
              <a:rPr lang="en-US" dirty="0" err="1"/>
              <a:t>một</a:t>
            </a:r>
            <a:r>
              <a:rPr lang="en-US" dirty="0"/>
              <a:t> </a:t>
            </a:r>
            <a:r>
              <a:rPr lang="en-US" dirty="0" err="1"/>
              <a:t>bảng</a:t>
            </a:r>
            <a:r>
              <a:rPr lang="en-US" dirty="0"/>
              <a:t>, </a:t>
            </a:r>
            <a:r>
              <a:rPr lang="en-US" dirty="0" err="1"/>
              <a:t>người</a:t>
            </a:r>
            <a:r>
              <a:rPr lang="en-US" dirty="0"/>
              <a:t> </a:t>
            </a:r>
            <a:r>
              <a:rPr lang="en-US" dirty="0" err="1"/>
              <a:t>dùng</a:t>
            </a:r>
            <a:r>
              <a:rPr lang="en-US" dirty="0"/>
              <a:t> </a:t>
            </a:r>
            <a:r>
              <a:rPr lang="en-US" dirty="0" err="1"/>
              <a:t>yêu</a:t>
            </a:r>
            <a:r>
              <a:rPr lang="en-US" dirty="0"/>
              <a:t> </a:t>
            </a:r>
            <a:r>
              <a:rPr lang="en-US" dirty="0" err="1"/>
              <a:t>cầu</a:t>
            </a:r>
            <a:r>
              <a:rPr lang="en-US" dirty="0"/>
              <a:t> </a:t>
            </a:r>
            <a:r>
              <a:rPr lang="en-US" dirty="0" err="1"/>
              <a:t>cả</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ALTER TABLE </a:t>
            </a:r>
            <a:r>
              <a:rPr lang="en-US" dirty="0" err="1"/>
              <a:t>cho</a:t>
            </a:r>
            <a:r>
              <a:rPr lang="en-US" dirty="0"/>
              <a:t> </a:t>
            </a:r>
            <a:r>
              <a:rPr lang="en-US" dirty="0" err="1"/>
              <a:t>bảng</a:t>
            </a:r>
            <a:r>
              <a:rPr lang="en-US" dirty="0"/>
              <a:t> </a:t>
            </a:r>
            <a:r>
              <a:rPr lang="en-US" dirty="0" err="1"/>
              <a:t>và</a:t>
            </a:r>
            <a:r>
              <a:rPr lang="en-US" dirty="0"/>
              <a:t> </a:t>
            </a:r>
            <a:r>
              <a:rPr lang="en-US" dirty="0" err="1"/>
              <a:t>đặc</a:t>
            </a:r>
            <a:r>
              <a:rPr lang="en-US" dirty="0"/>
              <a:t> </a:t>
            </a:r>
            <a:r>
              <a:rPr lang="en-US" dirty="0" err="1"/>
              <a:t>quyền</a:t>
            </a:r>
            <a:r>
              <a:rPr lang="en-US" dirty="0"/>
              <a:t> </a:t>
            </a:r>
            <a:r>
              <a:rPr lang="en-US" dirty="0" err="1"/>
              <a:t>hệ</a:t>
            </a:r>
            <a:r>
              <a:rPr lang="en-US" dirty="0"/>
              <a:t> </a:t>
            </a:r>
            <a:r>
              <a:rPr lang="en-US" dirty="0" err="1"/>
              <a:t>thống</a:t>
            </a:r>
            <a:r>
              <a:rPr lang="en-US" dirty="0"/>
              <a:t> CREATE TRIGGER.</a:t>
            </a:r>
          </a:p>
          <a:p>
            <a:pPr marL="0" indent="0">
              <a:buNone/>
            </a:pPr>
            <a:r>
              <a:rPr lang="en-US" dirty="0" err="1"/>
              <a:t>Cũng</a:t>
            </a:r>
            <a:r>
              <a:rPr lang="en-US" dirty="0"/>
              <a:t> </a:t>
            </a:r>
            <a:r>
              <a:rPr lang="en-US" dirty="0" err="1"/>
              <a:t>như</a:t>
            </a:r>
            <a:r>
              <a:rPr lang="en-US" dirty="0"/>
              <a:t> </a:t>
            </a:r>
            <a:r>
              <a:rPr lang="en-US" dirty="0" err="1"/>
              <a:t>các</a:t>
            </a:r>
            <a:r>
              <a:rPr lang="en-US" dirty="0"/>
              <a:t> </a:t>
            </a:r>
            <a:r>
              <a:rPr lang="en-US" dirty="0" err="1"/>
              <a:t>đặc</a:t>
            </a:r>
            <a:r>
              <a:rPr lang="en-US" dirty="0"/>
              <a:t> </a:t>
            </a:r>
            <a:r>
              <a:rPr lang="en-US" dirty="0" err="1"/>
              <a:t>quyền</a:t>
            </a:r>
            <a:r>
              <a:rPr lang="en-US" dirty="0"/>
              <a:t> INSERT </a:t>
            </a:r>
            <a:r>
              <a:rPr lang="en-US" dirty="0" err="1"/>
              <a:t>và</a:t>
            </a:r>
            <a:r>
              <a:rPr lang="en-US" dirty="0"/>
              <a:t> UPDATE, </a:t>
            </a:r>
            <a:r>
              <a:rPr lang="en-US" dirty="0" err="1"/>
              <a:t>bạn</a:t>
            </a:r>
            <a:r>
              <a:rPr lang="en-US" dirty="0"/>
              <a:t> </a:t>
            </a:r>
            <a:r>
              <a:rPr lang="en-US" dirty="0" err="1"/>
              <a:t>có</a:t>
            </a:r>
            <a:r>
              <a:rPr lang="en-US" dirty="0"/>
              <a:t> </a:t>
            </a:r>
            <a:r>
              <a:rPr lang="en-US" dirty="0" err="1"/>
              <a:t>thể</a:t>
            </a:r>
            <a:r>
              <a:rPr lang="en-US" dirty="0"/>
              <a:t> </a:t>
            </a:r>
            <a:r>
              <a:rPr lang="en-US" dirty="0" err="1"/>
              <a:t>cấp</a:t>
            </a:r>
            <a:r>
              <a:rPr lang="en-US" dirty="0"/>
              <a:t> </a:t>
            </a:r>
            <a:r>
              <a:rPr lang="en-US" dirty="0" err="1"/>
              <a:t>đặc</a:t>
            </a:r>
            <a:r>
              <a:rPr lang="en-US" dirty="0"/>
              <a:t> </a:t>
            </a:r>
            <a:r>
              <a:rPr lang="en-US" dirty="0" err="1"/>
              <a:t>quyền</a:t>
            </a:r>
            <a:r>
              <a:rPr lang="en-US" dirty="0"/>
              <a:t> REFERENCES </a:t>
            </a:r>
            <a:r>
              <a:rPr lang="en-US" dirty="0" err="1"/>
              <a:t>trên</a:t>
            </a:r>
            <a:r>
              <a:rPr lang="en-US" dirty="0"/>
              <a:t> </a:t>
            </a:r>
            <a:r>
              <a:rPr lang="en-US" dirty="0" err="1"/>
              <a:t>các</a:t>
            </a:r>
            <a:r>
              <a:rPr lang="en-US" dirty="0"/>
              <a:t> </a:t>
            </a:r>
            <a:r>
              <a:rPr lang="en-US" dirty="0" err="1"/>
              <a:t>cột</a:t>
            </a:r>
            <a:r>
              <a:rPr lang="en-US" dirty="0"/>
              <a:t> </a:t>
            </a:r>
            <a:r>
              <a:rPr lang="en-US" dirty="0" err="1"/>
              <a:t>cụ</a:t>
            </a:r>
            <a:r>
              <a:rPr lang="en-US" dirty="0"/>
              <a:t> </a:t>
            </a:r>
            <a:r>
              <a:rPr lang="en-US" dirty="0" err="1"/>
              <a:t>thể</a:t>
            </a:r>
            <a:r>
              <a:rPr lang="en-US" dirty="0"/>
              <a:t> </a:t>
            </a:r>
            <a:r>
              <a:rPr lang="en-US" dirty="0" err="1"/>
              <a:t>của</a:t>
            </a:r>
            <a:r>
              <a:rPr lang="en-US" dirty="0"/>
              <a:t> </a:t>
            </a:r>
            <a:r>
              <a:rPr lang="en-US" dirty="0" err="1"/>
              <a:t>một</a:t>
            </a:r>
            <a:r>
              <a:rPr lang="en-US" dirty="0"/>
              <a:t> </a:t>
            </a:r>
            <a:r>
              <a:rPr lang="en-US" dirty="0" err="1"/>
              <a:t>bảng</a:t>
            </a:r>
            <a:r>
              <a:rPr lang="en-US" dirty="0"/>
              <a:t>. </a:t>
            </a:r>
            <a:r>
              <a:rPr lang="en-US" dirty="0" err="1"/>
              <a:t>Đặc</a:t>
            </a:r>
            <a:r>
              <a:rPr lang="en-US" dirty="0"/>
              <a:t> </a:t>
            </a:r>
            <a:r>
              <a:rPr lang="en-US" dirty="0" err="1"/>
              <a:t>quyền</a:t>
            </a:r>
            <a:r>
              <a:rPr lang="en-US" dirty="0"/>
              <a:t> </a:t>
            </a:r>
            <a:r>
              <a:rPr lang="en-US" dirty="0"/>
              <a:t>REFERENCES </a:t>
            </a:r>
            <a:r>
              <a:rPr lang="en-US" dirty="0" err="1" smtClean="0"/>
              <a:t>cho</a:t>
            </a:r>
            <a:r>
              <a:rPr lang="en-US" dirty="0" smtClean="0"/>
              <a:t> </a:t>
            </a:r>
            <a:r>
              <a:rPr lang="en-US" dirty="0" err="1"/>
              <a:t>phép</a:t>
            </a:r>
            <a:r>
              <a:rPr lang="en-US" dirty="0"/>
              <a:t> </a:t>
            </a:r>
            <a:r>
              <a:rPr lang="en-US" dirty="0" err="1"/>
              <a:t>người</a:t>
            </a:r>
            <a:r>
              <a:rPr lang="en-US" dirty="0"/>
              <a:t> </a:t>
            </a:r>
            <a:r>
              <a:rPr lang="en-US" dirty="0" err="1"/>
              <a:t>được</a:t>
            </a:r>
            <a:r>
              <a:rPr lang="en-US" dirty="0"/>
              <a:t> </a:t>
            </a:r>
            <a:r>
              <a:rPr lang="en-US" dirty="0" err="1"/>
              <a:t>cấp</a:t>
            </a:r>
            <a:r>
              <a:rPr lang="en-US" dirty="0"/>
              <a:t> </a:t>
            </a:r>
            <a:r>
              <a:rPr lang="en-US" dirty="0" err="1"/>
              <a:t>quyền</a:t>
            </a:r>
            <a:r>
              <a:rPr lang="en-US" dirty="0"/>
              <a:t> </a:t>
            </a:r>
            <a:r>
              <a:rPr lang="en-US" dirty="0" err="1"/>
              <a:t>sử</a:t>
            </a:r>
            <a:r>
              <a:rPr lang="en-US" dirty="0"/>
              <a:t> </a:t>
            </a:r>
            <a:r>
              <a:rPr lang="en-US" dirty="0" err="1"/>
              <a:t>dụng</a:t>
            </a:r>
            <a:r>
              <a:rPr lang="en-US" dirty="0"/>
              <a:t> </a:t>
            </a:r>
            <a:r>
              <a:rPr lang="en-US" dirty="0" err="1"/>
              <a:t>bảng</a:t>
            </a:r>
            <a:r>
              <a:rPr lang="en-US" dirty="0"/>
              <a:t> </a:t>
            </a:r>
            <a:r>
              <a:rPr lang="en-US" dirty="0" err="1"/>
              <a:t>mà</a:t>
            </a:r>
            <a:r>
              <a:rPr lang="en-US" dirty="0"/>
              <a:t> </a:t>
            </a:r>
            <a:r>
              <a:rPr lang="en-US" dirty="0" err="1" smtClean="0"/>
              <a:t>được</a:t>
            </a:r>
            <a:r>
              <a:rPr lang="en-US" dirty="0" smtClean="0"/>
              <a:t> </a:t>
            </a:r>
            <a:r>
              <a:rPr lang="en-US" dirty="0" err="1" smtClean="0"/>
              <a:t>cấp</a:t>
            </a:r>
            <a:r>
              <a:rPr lang="en-US" dirty="0" smtClean="0"/>
              <a:t> </a:t>
            </a:r>
            <a:r>
              <a:rPr lang="en-US" dirty="0" err="1"/>
              <a:t>được</a:t>
            </a:r>
            <a:r>
              <a:rPr lang="en-US" dirty="0"/>
              <a:t> </a:t>
            </a:r>
            <a:r>
              <a:rPr lang="en-US" dirty="0" err="1"/>
              <a:t>tạo</a:t>
            </a:r>
            <a:r>
              <a:rPr lang="en-US" dirty="0"/>
              <a:t> </a:t>
            </a:r>
            <a:r>
              <a:rPr lang="en-US" dirty="0" err="1"/>
              <a:t>thành</a:t>
            </a:r>
            <a:r>
              <a:rPr lang="en-US" dirty="0"/>
              <a:t> </a:t>
            </a:r>
            <a:r>
              <a:rPr lang="en-US" dirty="0" err="1"/>
              <a:t>khóa</a:t>
            </a:r>
            <a:r>
              <a:rPr lang="en-US" dirty="0"/>
              <a:t> </a:t>
            </a:r>
            <a:r>
              <a:rPr lang="en-US" dirty="0" err="1"/>
              <a:t>chính</a:t>
            </a:r>
            <a:r>
              <a:rPr lang="en-US" dirty="0"/>
              <a:t> </a:t>
            </a:r>
            <a:r>
              <a:rPr lang="en-US" dirty="0" err="1"/>
              <a:t>cho</a:t>
            </a:r>
            <a:r>
              <a:rPr lang="en-US" dirty="0"/>
              <a:t> </a:t>
            </a:r>
            <a:r>
              <a:rPr lang="en-US" dirty="0" err="1"/>
              <a:t>bất</a:t>
            </a:r>
            <a:r>
              <a:rPr lang="en-US" dirty="0"/>
              <a:t> </a:t>
            </a:r>
            <a:r>
              <a:rPr lang="en-US" dirty="0" err="1"/>
              <a:t>kỳ</a:t>
            </a:r>
            <a:r>
              <a:rPr lang="en-US" dirty="0"/>
              <a:t> </a:t>
            </a:r>
            <a:r>
              <a:rPr lang="en-US" dirty="0" err="1"/>
              <a:t>khóa</a:t>
            </a:r>
            <a:r>
              <a:rPr lang="en-US" dirty="0"/>
              <a:t> </a:t>
            </a:r>
            <a:r>
              <a:rPr lang="en-US" dirty="0" err="1"/>
              <a:t>ngoại</a:t>
            </a:r>
            <a:r>
              <a:rPr lang="en-US" dirty="0"/>
              <a:t> </a:t>
            </a:r>
            <a:r>
              <a:rPr lang="en-US" dirty="0" err="1"/>
              <a:t>nào</a:t>
            </a:r>
            <a:r>
              <a:rPr lang="en-US" dirty="0"/>
              <a:t> </a:t>
            </a:r>
            <a:r>
              <a:rPr lang="en-US" dirty="0" err="1"/>
              <a:t>mà</a:t>
            </a:r>
            <a:r>
              <a:rPr lang="en-US" dirty="0"/>
              <a:t> </a:t>
            </a:r>
            <a:r>
              <a:rPr lang="en-US" dirty="0" err="1"/>
              <a:t>người</a:t>
            </a:r>
            <a:r>
              <a:rPr lang="en-US" dirty="0"/>
              <a:t> </a:t>
            </a:r>
            <a:r>
              <a:rPr lang="en-US" dirty="0" err="1"/>
              <a:t>được</a:t>
            </a:r>
            <a:r>
              <a:rPr lang="en-US" dirty="0"/>
              <a:t> </a:t>
            </a:r>
            <a:r>
              <a:rPr lang="en-US" dirty="0" err="1"/>
              <a:t>cấp</a:t>
            </a:r>
            <a:r>
              <a:rPr lang="en-US" dirty="0"/>
              <a:t> </a:t>
            </a:r>
            <a:r>
              <a:rPr lang="en-US" dirty="0" err="1"/>
              <a:t>quyền</a:t>
            </a:r>
            <a:r>
              <a:rPr lang="en-US" dirty="0"/>
              <a:t> </a:t>
            </a:r>
            <a:r>
              <a:rPr lang="en-US" dirty="0" err="1"/>
              <a:t>muốn</a:t>
            </a:r>
            <a:r>
              <a:rPr lang="en-US" dirty="0"/>
              <a:t> </a:t>
            </a:r>
            <a:r>
              <a:rPr lang="en-US" dirty="0" err="1"/>
              <a:t>tạo</a:t>
            </a:r>
            <a:r>
              <a:rPr lang="en-US" dirty="0"/>
              <a:t> </a:t>
            </a:r>
            <a:r>
              <a:rPr lang="en-US" dirty="0" err="1"/>
              <a:t>trong</a:t>
            </a:r>
            <a:r>
              <a:rPr lang="en-US" dirty="0"/>
              <a:t> </a:t>
            </a:r>
            <a:r>
              <a:rPr lang="en-US" dirty="0" err="1"/>
              <a:t>bảng</a:t>
            </a:r>
            <a:r>
              <a:rPr lang="en-US" dirty="0"/>
              <a:t> </a:t>
            </a:r>
            <a:r>
              <a:rPr lang="en-US" dirty="0" err="1"/>
              <a:t>của</a:t>
            </a:r>
            <a:r>
              <a:rPr lang="en-US" dirty="0"/>
              <a:t> </a:t>
            </a:r>
            <a:r>
              <a:rPr lang="en-US" dirty="0" err="1"/>
              <a:t>riêng</a:t>
            </a:r>
            <a:r>
              <a:rPr lang="en-US" dirty="0"/>
              <a:t> </a:t>
            </a:r>
            <a:r>
              <a:rPr lang="en-US" dirty="0" err="1"/>
              <a:t>họ</a:t>
            </a:r>
            <a:r>
              <a:rPr lang="en-US" dirty="0"/>
              <a:t>. </a:t>
            </a:r>
            <a:r>
              <a:rPr lang="en-US" dirty="0" err="1"/>
              <a:t>Hành</a:t>
            </a:r>
            <a:r>
              <a:rPr lang="en-US" dirty="0"/>
              <a:t> </a:t>
            </a:r>
            <a:r>
              <a:rPr lang="en-US" dirty="0" err="1"/>
              <a:t>động</a:t>
            </a:r>
            <a:r>
              <a:rPr lang="en-US" dirty="0"/>
              <a:t> </a:t>
            </a:r>
            <a:r>
              <a:rPr lang="en-US" dirty="0" err="1"/>
              <a:t>này</a:t>
            </a:r>
            <a:r>
              <a:rPr lang="en-US" dirty="0"/>
              <a:t> </a:t>
            </a:r>
            <a:r>
              <a:rPr lang="en-US" dirty="0" err="1"/>
              <a:t>được</a:t>
            </a:r>
            <a:r>
              <a:rPr lang="en-US" dirty="0"/>
              <a:t> </a:t>
            </a:r>
            <a:r>
              <a:rPr lang="en-US" dirty="0" err="1"/>
              <a:t>kiểm</a:t>
            </a:r>
            <a:r>
              <a:rPr lang="en-US" dirty="0"/>
              <a:t> </a:t>
            </a:r>
            <a:r>
              <a:rPr lang="en-US" dirty="0" err="1"/>
              <a:t>soát</a:t>
            </a:r>
            <a:r>
              <a:rPr lang="en-US" dirty="0"/>
              <a:t> </a:t>
            </a:r>
            <a:r>
              <a:rPr lang="en-US" dirty="0" err="1"/>
              <a:t>với</a:t>
            </a:r>
            <a:r>
              <a:rPr lang="en-US" dirty="0"/>
              <a:t> </a:t>
            </a:r>
            <a:r>
              <a:rPr lang="en-US" dirty="0" err="1"/>
              <a:t>một</a:t>
            </a:r>
            <a:r>
              <a:rPr lang="en-US" dirty="0"/>
              <a:t> </a:t>
            </a:r>
            <a:r>
              <a:rPr lang="en-US" dirty="0" err="1"/>
              <a:t>đặc</a:t>
            </a:r>
            <a:r>
              <a:rPr lang="en-US" dirty="0"/>
              <a:t> </a:t>
            </a:r>
            <a:r>
              <a:rPr lang="en-US" dirty="0" err="1"/>
              <a:t>quyền</a:t>
            </a:r>
            <a:r>
              <a:rPr lang="en-US" dirty="0"/>
              <a:t> </a:t>
            </a:r>
            <a:r>
              <a:rPr lang="en-US" dirty="0" err="1"/>
              <a:t>đặc</a:t>
            </a:r>
            <a:r>
              <a:rPr lang="en-US" dirty="0"/>
              <a:t> </a:t>
            </a:r>
            <a:r>
              <a:rPr lang="en-US" dirty="0" err="1"/>
              <a:t>biệt</a:t>
            </a:r>
            <a:r>
              <a:rPr lang="en-US" dirty="0"/>
              <a:t> </a:t>
            </a:r>
            <a:r>
              <a:rPr lang="en-US" dirty="0" err="1"/>
              <a:t>bởi</a:t>
            </a:r>
            <a:r>
              <a:rPr lang="en-US" dirty="0"/>
              <a:t> </a:t>
            </a:r>
            <a:r>
              <a:rPr lang="en-US" dirty="0" err="1"/>
              <a:t>vì</a:t>
            </a:r>
            <a:r>
              <a:rPr lang="en-US" dirty="0"/>
              <a:t> </a:t>
            </a:r>
            <a:r>
              <a:rPr lang="en-US" dirty="0" err="1"/>
              <a:t>sự</a:t>
            </a:r>
            <a:r>
              <a:rPr lang="en-US" dirty="0"/>
              <a:t> </a:t>
            </a:r>
            <a:r>
              <a:rPr lang="en-US" dirty="0" err="1"/>
              <a:t>hiện</a:t>
            </a:r>
            <a:r>
              <a:rPr lang="en-US" dirty="0"/>
              <a:t> </a:t>
            </a:r>
            <a:r>
              <a:rPr lang="en-US" dirty="0" err="1"/>
              <a:t>diện</a:t>
            </a:r>
            <a:r>
              <a:rPr lang="en-US" dirty="0"/>
              <a:t> </a:t>
            </a:r>
            <a:r>
              <a:rPr lang="en-US" dirty="0" err="1"/>
              <a:t>của</a:t>
            </a:r>
            <a:r>
              <a:rPr lang="en-US" dirty="0"/>
              <a:t> </a:t>
            </a:r>
            <a:r>
              <a:rPr lang="en-US" dirty="0" err="1"/>
              <a:t>các</a:t>
            </a:r>
            <a:r>
              <a:rPr lang="en-US" dirty="0"/>
              <a:t> </a:t>
            </a:r>
            <a:r>
              <a:rPr lang="en-US" dirty="0" err="1"/>
              <a:t>khóa</a:t>
            </a:r>
            <a:r>
              <a:rPr lang="en-US" dirty="0"/>
              <a:t> </a:t>
            </a:r>
            <a:r>
              <a:rPr lang="en-US" dirty="0" err="1"/>
              <a:t>nước</a:t>
            </a:r>
            <a:r>
              <a:rPr lang="en-US" dirty="0"/>
              <a:t> </a:t>
            </a:r>
            <a:r>
              <a:rPr lang="en-US" dirty="0" err="1"/>
              <a:t>ngoài</a:t>
            </a:r>
            <a:r>
              <a:rPr lang="en-US" dirty="0"/>
              <a:t> </a:t>
            </a:r>
            <a:r>
              <a:rPr lang="en-US" dirty="0" err="1"/>
              <a:t>hạn</a:t>
            </a:r>
            <a:r>
              <a:rPr lang="en-US" dirty="0"/>
              <a:t> </a:t>
            </a:r>
            <a:r>
              <a:rPr lang="en-US" dirty="0" err="1"/>
              <a:t>chế</a:t>
            </a:r>
            <a:r>
              <a:rPr lang="en-US" dirty="0"/>
              <a:t> </a:t>
            </a:r>
            <a:r>
              <a:rPr lang="en-US" dirty="0" err="1"/>
              <a:t>thao</a:t>
            </a:r>
            <a:r>
              <a:rPr lang="en-US" dirty="0"/>
              <a:t> </a:t>
            </a:r>
            <a:r>
              <a:rPr lang="en-US" dirty="0" err="1"/>
              <a:t>tác</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các</a:t>
            </a:r>
            <a:r>
              <a:rPr lang="en-US" dirty="0"/>
              <a:t> </a:t>
            </a:r>
            <a:r>
              <a:rPr lang="en-US" dirty="0" err="1"/>
              <a:t>thay</a:t>
            </a:r>
            <a:r>
              <a:rPr lang="en-US" dirty="0"/>
              <a:t> </a:t>
            </a:r>
            <a:r>
              <a:rPr lang="en-US" dirty="0" err="1"/>
              <a:t>đổi</a:t>
            </a:r>
            <a:r>
              <a:rPr lang="en-US" dirty="0"/>
              <a:t> </a:t>
            </a:r>
            <a:r>
              <a:rPr lang="en-US" dirty="0" err="1"/>
              <a:t>bảng</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thực</a:t>
            </a:r>
            <a:r>
              <a:rPr lang="en-US" dirty="0"/>
              <a:t> </a:t>
            </a:r>
            <a:r>
              <a:rPr lang="en-US" dirty="0" err="1"/>
              <a:t>hiện</a:t>
            </a:r>
            <a:r>
              <a:rPr lang="en-US" dirty="0"/>
              <a:t> </a:t>
            </a:r>
            <a:r>
              <a:rPr lang="en-US" dirty="0" err="1"/>
              <a:t>cho</a:t>
            </a:r>
            <a:r>
              <a:rPr lang="en-US" dirty="0"/>
              <a:t> </a:t>
            </a:r>
            <a:r>
              <a:rPr lang="en-US" dirty="0" err="1"/>
              <a:t>khóa</a:t>
            </a:r>
            <a:r>
              <a:rPr lang="en-US" dirty="0"/>
              <a:t> cha. </a:t>
            </a:r>
            <a:r>
              <a:rPr lang="en-US" dirty="0" err="1"/>
              <a:t>Đặc</a:t>
            </a:r>
            <a:r>
              <a:rPr lang="en-US" dirty="0"/>
              <a:t> </a:t>
            </a:r>
            <a:r>
              <a:rPr lang="en-US" dirty="0" err="1"/>
              <a:t>quyền</a:t>
            </a:r>
            <a:r>
              <a:rPr lang="en-US" dirty="0"/>
              <a:t> REFERENCES </a:t>
            </a:r>
            <a:r>
              <a:rPr lang="en-US" dirty="0" err="1"/>
              <a:t>cột</a:t>
            </a:r>
            <a:r>
              <a:rPr lang="en-US" dirty="0"/>
              <a:t> </a:t>
            </a:r>
            <a:r>
              <a:rPr lang="en-US" dirty="0" err="1"/>
              <a:t>cụ</a:t>
            </a:r>
            <a:r>
              <a:rPr lang="en-US" dirty="0"/>
              <a:t> </a:t>
            </a:r>
            <a:r>
              <a:rPr lang="en-US" dirty="0" err="1"/>
              <a:t>thể</a:t>
            </a:r>
            <a:r>
              <a:rPr lang="en-US" dirty="0"/>
              <a:t> </a:t>
            </a:r>
            <a:r>
              <a:rPr lang="en-US" dirty="0" err="1"/>
              <a:t>hạn</a:t>
            </a:r>
            <a:r>
              <a:rPr lang="en-US" dirty="0"/>
              <a:t> </a:t>
            </a:r>
            <a:r>
              <a:rPr lang="en-US" dirty="0" err="1"/>
              <a:t>chế</a:t>
            </a:r>
            <a:r>
              <a:rPr lang="en-US" dirty="0"/>
              <a:t> </a:t>
            </a:r>
            <a:r>
              <a:rPr lang="en-US" dirty="0" err="1"/>
              <a:t>người</a:t>
            </a:r>
            <a:r>
              <a:rPr lang="en-US" dirty="0"/>
              <a:t> </a:t>
            </a:r>
            <a:r>
              <a:rPr lang="en-US" dirty="0" err="1"/>
              <a:t>được</a:t>
            </a:r>
            <a:r>
              <a:rPr lang="en-US" dirty="0"/>
              <a:t> </a:t>
            </a:r>
            <a:r>
              <a:rPr lang="en-US" dirty="0" err="1"/>
              <a:t>cấp</a:t>
            </a:r>
            <a:r>
              <a:rPr lang="en-US" dirty="0"/>
              <a:t> </a:t>
            </a:r>
            <a:r>
              <a:rPr lang="en-US" dirty="0" err="1"/>
              <a:t>quyền</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cột</a:t>
            </a:r>
            <a:r>
              <a:rPr lang="en-US" dirty="0"/>
              <a:t> </a:t>
            </a:r>
            <a:r>
              <a:rPr lang="en-US" dirty="0" err="1"/>
              <a:t>được</a:t>
            </a:r>
            <a:r>
              <a:rPr lang="en-US" dirty="0"/>
              <a:t> </a:t>
            </a:r>
            <a:r>
              <a:rPr lang="en-US" dirty="0" err="1"/>
              <a:t>đặt</a:t>
            </a:r>
            <a:r>
              <a:rPr lang="en-US" dirty="0"/>
              <a:t> </a:t>
            </a:r>
            <a:r>
              <a:rPr lang="en-US" dirty="0" err="1"/>
              <a:t>tên</a:t>
            </a:r>
            <a:r>
              <a:rPr lang="en-US" dirty="0"/>
              <a:t> (</a:t>
            </a:r>
            <a:r>
              <a:rPr lang="en-US" dirty="0" err="1"/>
              <a:t>trong</a:t>
            </a:r>
            <a:r>
              <a:rPr lang="en-US" dirty="0"/>
              <a:t> </a:t>
            </a:r>
            <a:r>
              <a:rPr lang="en-US" dirty="0" err="1"/>
              <a:t>đó</a:t>
            </a:r>
            <a:r>
              <a:rPr lang="en-US" dirty="0"/>
              <a:t>, </a:t>
            </a:r>
            <a:r>
              <a:rPr lang="en-US" dirty="0" err="1"/>
              <a:t>tất</a:t>
            </a:r>
            <a:r>
              <a:rPr lang="en-US" dirty="0"/>
              <a:t> </a:t>
            </a:r>
            <a:r>
              <a:rPr lang="en-US" dirty="0" err="1"/>
              <a:t>nhiên</a:t>
            </a:r>
            <a:r>
              <a:rPr lang="en-US" dirty="0"/>
              <a:t>, </a:t>
            </a:r>
            <a:r>
              <a:rPr lang="en-US" dirty="0" err="1"/>
              <a:t>phải</a:t>
            </a:r>
            <a:r>
              <a:rPr lang="en-US" dirty="0"/>
              <a:t> </a:t>
            </a:r>
            <a:r>
              <a:rPr lang="en-US" dirty="0" err="1"/>
              <a:t>bao</a:t>
            </a:r>
            <a:r>
              <a:rPr lang="en-US" dirty="0"/>
              <a:t> </a:t>
            </a:r>
            <a:r>
              <a:rPr lang="en-US" dirty="0" err="1"/>
              <a:t>gồm</a:t>
            </a:r>
            <a:r>
              <a:rPr lang="en-US" dirty="0"/>
              <a:t> </a:t>
            </a:r>
            <a:r>
              <a:rPr lang="en-US" dirty="0" err="1"/>
              <a:t>ít</a:t>
            </a:r>
            <a:r>
              <a:rPr lang="en-US" dirty="0"/>
              <a:t> </a:t>
            </a:r>
            <a:r>
              <a:rPr lang="en-US" dirty="0" err="1"/>
              <a:t>nhất</a:t>
            </a:r>
            <a:r>
              <a:rPr lang="en-US" dirty="0"/>
              <a:t> </a:t>
            </a:r>
            <a:r>
              <a:rPr lang="en-US" dirty="0" err="1"/>
              <a:t>một</a:t>
            </a:r>
            <a:r>
              <a:rPr lang="en-US" dirty="0"/>
              <a:t> </a:t>
            </a:r>
            <a:r>
              <a:rPr lang="en-US" dirty="0" err="1"/>
              <a:t>khóa</a:t>
            </a:r>
            <a:r>
              <a:rPr lang="en-US" dirty="0"/>
              <a:t> </a:t>
            </a:r>
            <a:r>
              <a:rPr lang="en-US" dirty="0" err="1"/>
              <a:t>chính</a:t>
            </a:r>
            <a:r>
              <a:rPr lang="en-US" dirty="0"/>
              <a:t> </a:t>
            </a:r>
            <a:r>
              <a:rPr lang="en-US" dirty="0" err="1"/>
              <a:t>hoặc</a:t>
            </a:r>
            <a:r>
              <a:rPr lang="en-US" dirty="0"/>
              <a:t> </a:t>
            </a:r>
            <a:r>
              <a:rPr lang="en-US" dirty="0" err="1"/>
              <a:t>duy</a:t>
            </a:r>
            <a:r>
              <a:rPr lang="en-US" dirty="0"/>
              <a:t> </a:t>
            </a:r>
            <a:r>
              <a:rPr lang="en-US" dirty="0" err="1"/>
              <a:t>nhất</a:t>
            </a:r>
            <a:r>
              <a:rPr lang="en-US" dirty="0"/>
              <a:t> </a:t>
            </a:r>
            <a:r>
              <a:rPr lang="en-US" dirty="0" err="1"/>
              <a:t>của</a:t>
            </a:r>
            <a:r>
              <a:rPr lang="en-US" dirty="0"/>
              <a:t> </a:t>
            </a:r>
            <a:r>
              <a:rPr lang="en-US" dirty="0" err="1"/>
              <a:t>bảng</a:t>
            </a:r>
            <a:r>
              <a:rPr lang="en-US" dirty="0"/>
              <a:t> cha).</a:t>
            </a:r>
          </a:p>
          <a:p>
            <a:pPr marL="0" indent="0">
              <a:buNone/>
            </a:pPr>
            <a:endParaRPr lang="en-US" dirty="0"/>
          </a:p>
        </p:txBody>
      </p:sp>
    </p:spTree>
    <p:extLst>
      <p:ext uri="{BB962C8B-B14F-4D97-AF65-F5344CB8AC3E}">
        <p14:creationId xmlns:p14="http://schemas.microsoft.com/office/powerpoint/2010/main" val="176021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85000" lnSpcReduction="20000"/>
          </a:bodyPr>
          <a:lstStyle/>
          <a:p>
            <a:r>
              <a:rPr lang="en-US" dirty="0" smtClean="0"/>
              <a:t>Managing </a:t>
            </a:r>
            <a:r>
              <a:rPr lang="en-US" dirty="0"/>
              <a:t>View </a:t>
            </a:r>
            <a:r>
              <a:rPr lang="en-US" dirty="0" smtClean="0"/>
              <a:t>Privileges</a:t>
            </a:r>
          </a:p>
          <a:p>
            <a:pPr marL="0" indent="0">
              <a:buNone/>
            </a:pP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áp</a:t>
            </a:r>
            <a:r>
              <a:rPr lang="en-US" dirty="0" smtClean="0"/>
              <a:t> </a:t>
            </a:r>
            <a:r>
              <a:rPr lang="en-US" dirty="0" err="1" smtClean="0"/>
              <a:t>dụng</a:t>
            </a:r>
            <a:r>
              <a:rPr lang="en-US" dirty="0" smtClean="0"/>
              <a:t> </a:t>
            </a:r>
            <a:r>
              <a:rPr lang="en-US" dirty="0" err="1" smtClean="0"/>
              <a:t>các</a:t>
            </a:r>
            <a:r>
              <a:rPr lang="en-US" dirty="0" smtClean="0"/>
              <a:t> </a:t>
            </a:r>
            <a:r>
              <a:rPr lang="en-US" dirty="0" err="1" smtClean="0"/>
              <a:t>quyền</a:t>
            </a:r>
            <a:r>
              <a:rPr lang="en-US" dirty="0" smtClean="0"/>
              <a:t> </a:t>
            </a:r>
            <a:r>
              <a:rPr lang="en-US" dirty="0" err="1" smtClean="0"/>
              <a:t>đối</a:t>
            </a:r>
            <a:r>
              <a:rPr lang="en-US" dirty="0" smtClean="0"/>
              <a:t> </a:t>
            </a:r>
            <a:r>
              <a:rPr lang="en-US" dirty="0" err="1" smtClean="0"/>
              <a:t>tượng</a:t>
            </a:r>
            <a:r>
              <a:rPr lang="en-US" dirty="0" smtClean="0"/>
              <a:t> DML </a:t>
            </a:r>
            <a:r>
              <a:rPr lang="en-US" dirty="0" err="1" smtClean="0"/>
              <a:t>vào</a:t>
            </a:r>
            <a:r>
              <a:rPr lang="en-US" dirty="0" smtClean="0"/>
              <a:t> </a:t>
            </a:r>
            <a:r>
              <a:rPr lang="en-US" dirty="0" err="1" smtClean="0"/>
              <a:t>khung</a:t>
            </a:r>
            <a:r>
              <a:rPr lang="en-US" dirty="0" smtClean="0"/>
              <a:t> </a:t>
            </a:r>
            <a:r>
              <a:rPr lang="en-US" dirty="0" err="1" smtClean="0"/>
              <a:t>nhìn</a:t>
            </a:r>
            <a:r>
              <a:rPr lang="en-US" dirty="0" smtClean="0"/>
              <a:t>, </a:t>
            </a:r>
            <a:r>
              <a:rPr lang="en-US" dirty="0" err="1" smtClean="0"/>
              <a:t>tương</a:t>
            </a:r>
            <a:r>
              <a:rPr lang="en-US" dirty="0" smtClean="0"/>
              <a:t> </a:t>
            </a:r>
            <a:r>
              <a:rPr lang="en-US" dirty="0" err="1" smtClean="0"/>
              <a:t>tự</a:t>
            </a:r>
            <a:r>
              <a:rPr lang="en-US" dirty="0" smtClean="0"/>
              <a:t> </a:t>
            </a:r>
            <a:r>
              <a:rPr lang="en-US" dirty="0" err="1" smtClean="0"/>
              <a:t>như</a:t>
            </a:r>
            <a:r>
              <a:rPr lang="en-US" dirty="0" smtClean="0"/>
              <a:t> </a:t>
            </a:r>
            <a:r>
              <a:rPr lang="en-US" dirty="0" err="1" smtClean="0"/>
              <a:t>bản</a:t>
            </a:r>
            <a:r>
              <a:rPr lang="en-US" dirty="0" smtClean="0"/>
              <a:t>. </a:t>
            </a:r>
            <a:r>
              <a:rPr lang="en-US" dirty="0" err="1" smtClean="0"/>
              <a:t>Các</a:t>
            </a:r>
            <a:r>
              <a:rPr lang="en-US" dirty="0" smtClean="0"/>
              <a:t> </a:t>
            </a:r>
            <a:r>
              <a:rPr lang="en-US" dirty="0" err="1" smtClean="0"/>
              <a:t>quyền</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đối</a:t>
            </a:r>
            <a:r>
              <a:rPr lang="en-US" dirty="0" smtClean="0"/>
              <a:t> </a:t>
            </a:r>
            <a:r>
              <a:rPr lang="en-US" dirty="0" err="1" smtClean="0"/>
              <a:t>với</a:t>
            </a:r>
            <a:r>
              <a:rPr lang="en-US" dirty="0" smtClean="0"/>
              <a:t> </a:t>
            </a:r>
            <a:r>
              <a:rPr lang="en-US" dirty="0" err="1" smtClean="0"/>
              <a:t>khung</a:t>
            </a:r>
            <a:r>
              <a:rPr lang="en-US" dirty="0" smtClean="0"/>
              <a:t> </a:t>
            </a:r>
            <a:r>
              <a:rPr lang="en-US" dirty="0" err="1" smtClean="0"/>
              <a:t>nhìn</a:t>
            </a:r>
            <a:r>
              <a:rPr lang="en-US" dirty="0" smtClean="0"/>
              <a:t> </a:t>
            </a:r>
            <a:r>
              <a:rPr lang="en-US" dirty="0" err="1" smtClean="0"/>
              <a:t>cho</a:t>
            </a:r>
            <a:r>
              <a:rPr lang="en-US" dirty="0" smtClean="0"/>
              <a:t> </a:t>
            </a:r>
            <a:r>
              <a:rPr lang="en-US" dirty="0" err="1" smtClean="0"/>
              <a:t>phép</a:t>
            </a:r>
            <a:r>
              <a:rPr lang="en-US" dirty="0" smtClean="0"/>
              <a:t> </a:t>
            </a:r>
            <a:r>
              <a:rPr lang="en-US" dirty="0" err="1" smtClean="0"/>
              <a:t>các</a:t>
            </a:r>
            <a:r>
              <a:rPr lang="en-US" dirty="0" smtClean="0"/>
              <a:t> </a:t>
            </a:r>
            <a:r>
              <a:rPr lang="en-US" dirty="0" err="1" smtClean="0"/>
              <a:t>thao</a:t>
            </a:r>
            <a:r>
              <a:rPr lang="en-US" dirty="0" smtClean="0"/>
              <a:t> </a:t>
            </a:r>
            <a:r>
              <a:rPr lang="en-US" dirty="0" err="1" smtClean="0"/>
              <a:t>tác</a:t>
            </a:r>
            <a:r>
              <a:rPr lang="en-US" dirty="0" smtClean="0"/>
              <a:t> DML </a:t>
            </a:r>
            <a:r>
              <a:rPr lang="en-US" dirty="0" err="1" smtClean="0"/>
              <a:t>khác</a:t>
            </a:r>
            <a:r>
              <a:rPr lang="en-US" dirty="0" smtClean="0"/>
              <a:t> </a:t>
            </a:r>
            <a:r>
              <a:rPr lang="en-US" dirty="0" err="1" smtClean="0"/>
              <a:t>nhau</a:t>
            </a:r>
            <a:r>
              <a:rPr lang="en-US" dirty="0" smtClean="0"/>
              <a:t>, </a:t>
            </a:r>
            <a:r>
              <a:rPr lang="en-US" dirty="0" err="1" smtClean="0"/>
              <a:t>mà</a:t>
            </a:r>
            <a:r>
              <a:rPr lang="en-US" dirty="0" smtClean="0"/>
              <a:t> </a:t>
            </a:r>
            <a:r>
              <a:rPr lang="en-US" dirty="0" err="1" smtClean="0"/>
              <a:t>như</a:t>
            </a:r>
            <a:r>
              <a:rPr lang="en-US" dirty="0" smtClean="0"/>
              <a:t> </a:t>
            </a:r>
            <a:r>
              <a:rPr lang="en-US" dirty="0" err="1" smtClean="0"/>
              <a:t>đã</a:t>
            </a:r>
            <a:r>
              <a:rPr lang="en-US" dirty="0" smtClean="0"/>
              <a:t> </a:t>
            </a:r>
            <a:r>
              <a:rPr lang="en-US" dirty="0" err="1" smtClean="0"/>
              <a:t>lưu</a:t>
            </a:r>
            <a:r>
              <a:rPr lang="en-US" dirty="0" smtClean="0"/>
              <a:t> ý </a:t>
            </a:r>
            <a:r>
              <a:rPr lang="en-US" dirty="0" err="1" smtClean="0"/>
              <a:t>sẽ</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đến</a:t>
            </a:r>
            <a:r>
              <a:rPr lang="en-US" dirty="0" smtClean="0"/>
              <a:t> </a:t>
            </a:r>
            <a:r>
              <a:rPr lang="en-US" dirty="0" err="1" smtClean="0"/>
              <a:t>các</a:t>
            </a:r>
            <a:r>
              <a:rPr lang="en-US" dirty="0" smtClean="0"/>
              <a:t> </a:t>
            </a:r>
            <a:r>
              <a:rPr lang="en-US" dirty="0" err="1" smtClean="0"/>
              <a:t>bảng</a:t>
            </a:r>
            <a:r>
              <a:rPr lang="en-US" dirty="0" smtClean="0"/>
              <a:t> </a:t>
            </a:r>
            <a:r>
              <a:rPr lang="en-US" dirty="0" err="1" smtClean="0"/>
              <a:t>cơ</a:t>
            </a:r>
            <a:r>
              <a:rPr lang="en-US" dirty="0" smtClean="0"/>
              <a:t> </a:t>
            </a:r>
            <a:r>
              <a:rPr lang="en-US" dirty="0" err="1" smtClean="0"/>
              <a:t>sở</a:t>
            </a:r>
            <a:r>
              <a:rPr lang="en-US" dirty="0" smtClean="0"/>
              <a:t> </a:t>
            </a:r>
            <a:r>
              <a:rPr lang="en-US" dirty="0" err="1" smtClean="0"/>
              <a:t>từ</a:t>
            </a:r>
            <a:r>
              <a:rPr lang="en-US" dirty="0" smtClean="0"/>
              <a:t> </a:t>
            </a:r>
            <a:r>
              <a:rPr lang="en-US" dirty="0" err="1" smtClean="0"/>
              <a:t>khung</a:t>
            </a:r>
            <a:r>
              <a:rPr lang="en-US" dirty="0" smtClean="0"/>
              <a:t> </a:t>
            </a:r>
            <a:r>
              <a:rPr lang="en-US" dirty="0" err="1" smtClean="0"/>
              <a:t>nhìn</a:t>
            </a:r>
            <a:r>
              <a:rPr lang="en-US" dirty="0" smtClean="0"/>
              <a:t> </a:t>
            </a:r>
            <a:r>
              <a:rPr lang="en-US" dirty="0" err="1" smtClean="0"/>
              <a:t>được</a:t>
            </a:r>
            <a:r>
              <a:rPr lang="en-US" dirty="0" smtClean="0"/>
              <a:t> </a:t>
            </a:r>
            <a:r>
              <a:rPr lang="en-US" dirty="0" err="1" smtClean="0"/>
              <a:t>dẫn</a:t>
            </a:r>
            <a:r>
              <a:rPr lang="en-US" dirty="0" smtClean="0"/>
              <a:t> </a:t>
            </a:r>
            <a:r>
              <a:rPr lang="en-US" dirty="0" err="1" smtClean="0"/>
              <a:t>xuất</a:t>
            </a:r>
            <a:endParaRPr lang="en-US" dirty="0" smtClean="0"/>
          </a:p>
          <a:p>
            <a:pPr marL="0" indent="0">
              <a:buNone/>
            </a:pPr>
            <a:r>
              <a:rPr lang="en-US" dirty="0" err="1" smtClean="0"/>
              <a:t>Khung</a:t>
            </a:r>
            <a:r>
              <a:rPr lang="en-US" dirty="0" smtClean="0"/>
              <a:t> </a:t>
            </a:r>
            <a:r>
              <a:rPr lang="en-US" dirty="0" err="1" smtClean="0"/>
              <a:t>nhìnlà</a:t>
            </a:r>
            <a:r>
              <a:rPr lang="en-US" dirty="0" smtClean="0"/>
              <a:t> </a:t>
            </a:r>
            <a:r>
              <a:rPr lang="en-US" dirty="0" err="1"/>
              <a:t>bản</a:t>
            </a:r>
            <a:r>
              <a:rPr lang="en-US" dirty="0"/>
              <a:t> </a:t>
            </a:r>
            <a:r>
              <a:rPr lang="en-US" dirty="0" err="1"/>
              <a:t>trình</a:t>
            </a:r>
            <a:r>
              <a:rPr lang="en-US" dirty="0"/>
              <a:t> </a:t>
            </a:r>
            <a:r>
              <a:rPr lang="en-US" dirty="0" err="1"/>
              <a:t>bày</a:t>
            </a:r>
            <a:r>
              <a:rPr lang="en-US" dirty="0"/>
              <a:t> </a:t>
            </a:r>
            <a:r>
              <a:rPr lang="en-US" dirty="0" err="1"/>
              <a:t>dữ</a:t>
            </a:r>
            <a:r>
              <a:rPr lang="en-US" dirty="0"/>
              <a:t> </a:t>
            </a:r>
            <a:r>
              <a:rPr lang="en-US" dirty="0" err="1"/>
              <a:t>liệu</a:t>
            </a:r>
            <a:r>
              <a:rPr lang="en-US" dirty="0"/>
              <a:t> </a:t>
            </a:r>
            <a:r>
              <a:rPr lang="en-US" dirty="0" err="1"/>
              <a:t>được</a:t>
            </a:r>
            <a:r>
              <a:rPr lang="en-US" dirty="0"/>
              <a:t> </a:t>
            </a:r>
            <a:r>
              <a:rPr lang="en-US" dirty="0" err="1"/>
              <a:t>chọn</a:t>
            </a:r>
            <a:r>
              <a:rPr lang="en-US" dirty="0"/>
              <a:t> </a:t>
            </a:r>
            <a:r>
              <a:rPr lang="en-US" dirty="0" err="1"/>
              <a:t>từ</a:t>
            </a:r>
            <a:r>
              <a:rPr lang="en-US" dirty="0"/>
              <a:t> </a:t>
            </a:r>
            <a:r>
              <a:rPr lang="en-US" dirty="0" err="1"/>
              <a:t>một</a:t>
            </a:r>
            <a:r>
              <a:rPr lang="en-US" dirty="0"/>
              <a:t> </a:t>
            </a:r>
            <a:r>
              <a:rPr lang="en-US" dirty="0" err="1"/>
              <a:t>hoặc</a:t>
            </a:r>
            <a:r>
              <a:rPr lang="en-US" dirty="0"/>
              <a:t> </a:t>
            </a:r>
            <a:r>
              <a:rPr lang="en-US" dirty="0" err="1"/>
              <a:t>nhiều</a:t>
            </a:r>
            <a:r>
              <a:rPr lang="en-US" dirty="0"/>
              <a:t> </a:t>
            </a:r>
            <a:r>
              <a:rPr lang="en-US" dirty="0" err="1"/>
              <a:t>bảng</a:t>
            </a:r>
            <a:r>
              <a:rPr lang="en-US" dirty="0"/>
              <a:t>, </a:t>
            </a:r>
            <a:r>
              <a:rPr lang="en-US" dirty="0" err="1"/>
              <a:t>có</a:t>
            </a:r>
            <a:r>
              <a:rPr lang="en-US" dirty="0"/>
              <a:t> </a:t>
            </a:r>
            <a:r>
              <a:rPr lang="en-US" dirty="0" err="1"/>
              <a:t>thể</a:t>
            </a:r>
            <a:r>
              <a:rPr lang="en-US" dirty="0"/>
              <a:t> </a:t>
            </a:r>
            <a:r>
              <a:rPr lang="en-US" dirty="0" err="1"/>
              <a:t>bao</a:t>
            </a:r>
            <a:r>
              <a:rPr lang="en-US" dirty="0"/>
              <a:t> </a:t>
            </a:r>
            <a:r>
              <a:rPr lang="en-US" dirty="0" err="1"/>
              <a:t>gồm</a:t>
            </a:r>
            <a:r>
              <a:rPr lang="en-US" dirty="0"/>
              <a:t> </a:t>
            </a:r>
            <a:r>
              <a:rPr lang="en-US" dirty="0" err="1"/>
              <a:t>các</a:t>
            </a:r>
            <a:r>
              <a:rPr lang="en-US" dirty="0"/>
              <a:t> </a:t>
            </a:r>
            <a:r>
              <a:rPr lang="en-US" dirty="0" err="1" smtClean="0"/>
              <a:t>khung</a:t>
            </a:r>
            <a:r>
              <a:rPr lang="en-US" dirty="0" smtClean="0"/>
              <a:t> </a:t>
            </a:r>
            <a:r>
              <a:rPr lang="en-US" dirty="0" err="1" smtClean="0"/>
              <a:t>nhìn</a:t>
            </a:r>
            <a:r>
              <a:rPr lang="en-US" dirty="0" smtClean="0"/>
              <a:t> </a:t>
            </a:r>
            <a:r>
              <a:rPr lang="en-US" dirty="0" err="1" smtClean="0"/>
              <a:t>khác</a:t>
            </a:r>
            <a:r>
              <a:rPr lang="en-US" dirty="0"/>
              <a:t>. </a:t>
            </a:r>
            <a:r>
              <a:rPr lang="en-US" dirty="0" err="1"/>
              <a:t>Một</a:t>
            </a:r>
            <a:r>
              <a:rPr lang="en-US" dirty="0"/>
              <a:t> </a:t>
            </a:r>
            <a:r>
              <a:rPr lang="en-US" dirty="0" err="1"/>
              <a:t>khung</a:t>
            </a:r>
            <a:r>
              <a:rPr lang="en-US" dirty="0"/>
              <a:t> </a:t>
            </a:r>
            <a:r>
              <a:rPr lang="en-US" dirty="0" err="1"/>
              <a:t>nhìn</a:t>
            </a:r>
            <a:r>
              <a:rPr lang="en-US" dirty="0"/>
              <a:t> </a:t>
            </a:r>
            <a:r>
              <a:rPr lang="en-US" dirty="0" err="1"/>
              <a:t>hiển</a:t>
            </a:r>
            <a:r>
              <a:rPr lang="en-US" dirty="0"/>
              <a:t> </a:t>
            </a:r>
            <a:r>
              <a:rPr lang="en-US" dirty="0" err="1"/>
              <a:t>thị</a:t>
            </a:r>
            <a:r>
              <a:rPr lang="en-US" dirty="0"/>
              <a:t> </a:t>
            </a:r>
            <a:r>
              <a:rPr lang="en-US" dirty="0" err="1"/>
              <a:t>cấu</a:t>
            </a:r>
            <a:r>
              <a:rPr lang="en-US" dirty="0"/>
              <a:t> </a:t>
            </a:r>
            <a:r>
              <a:rPr lang="en-US" dirty="0" err="1"/>
              <a:t>trúc</a:t>
            </a:r>
            <a:r>
              <a:rPr lang="en-US" dirty="0"/>
              <a:t> </a:t>
            </a:r>
            <a:r>
              <a:rPr lang="en-US" dirty="0" err="1"/>
              <a:t>của</a:t>
            </a:r>
            <a:r>
              <a:rPr lang="en-US" dirty="0"/>
              <a:t> </a:t>
            </a:r>
            <a:r>
              <a:rPr lang="en-US" dirty="0" err="1"/>
              <a:t>các</a:t>
            </a:r>
            <a:r>
              <a:rPr lang="en-US" dirty="0"/>
              <a:t> </a:t>
            </a:r>
            <a:r>
              <a:rPr lang="en-US" dirty="0" err="1"/>
              <a:t>bảng</a:t>
            </a:r>
            <a:r>
              <a:rPr lang="en-US" dirty="0"/>
              <a:t> </a:t>
            </a:r>
            <a:r>
              <a:rPr lang="en-US" dirty="0" err="1"/>
              <a:t>bên</a:t>
            </a:r>
            <a:r>
              <a:rPr lang="en-US" dirty="0"/>
              <a:t> </a:t>
            </a:r>
            <a:r>
              <a:rPr lang="en-US" dirty="0" err="1"/>
              <a:t>dưới</a:t>
            </a:r>
            <a:r>
              <a:rPr lang="en-US" dirty="0"/>
              <a:t>. </a:t>
            </a:r>
            <a:r>
              <a:rPr lang="en-US" dirty="0" err="1"/>
              <a:t>Dữ</a:t>
            </a:r>
            <a:r>
              <a:rPr lang="en-US" dirty="0"/>
              <a:t> </a:t>
            </a:r>
            <a:r>
              <a:rPr lang="en-US" dirty="0" err="1"/>
              <a:t>liệu</a:t>
            </a:r>
            <a:r>
              <a:rPr lang="en-US" dirty="0"/>
              <a:t> </a:t>
            </a:r>
            <a:r>
              <a:rPr lang="en-US" dirty="0" err="1"/>
              <a:t>được</a:t>
            </a:r>
            <a:r>
              <a:rPr lang="en-US" dirty="0"/>
              <a:t> </a:t>
            </a:r>
            <a:r>
              <a:rPr lang="en-US" dirty="0" err="1"/>
              <a:t>chọn</a:t>
            </a:r>
            <a:r>
              <a:rPr lang="en-US" dirty="0"/>
              <a:t> </a:t>
            </a:r>
            <a:r>
              <a:rPr lang="en-US" dirty="0" err="1"/>
              <a:t>của</a:t>
            </a:r>
            <a:r>
              <a:rPr lang="en-US" dirty="0"/>
              <a:t> </a:t>
            </a:r>
            <a:r>
              <a:rPr lang="en-US" dirty="0" err="1"/>
              <a:t>nó</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coi</a:t>
            </a:r>
            <a:r>
              <a:rPr lang="en-US" dirty="0"/>
              <a:t> </a:t>
            </a:r>
            <a:r>
              <a:rPr lang="en-US" dirty="0" err="1"/>
              <a:t>là</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truy</a:t>
            </a:r>
            <a:r>
              <a:rPr lang="en-US" dirty="0"/>
              <a:t> </a:t>
            </a:r>
            <a:r>
              <a:rPr lang="en-US" dirty="0" err="1"/>
              <a:t>vấn</a:t>
            </a:r>
            <a:r>
              <a:rPr lang="en-US" dirty="0"/>
              <a:t> </a:t>
            </a:r>
            <a:r>
              <a:rPr lang="en-US" dirty="0" err="1"/>
              <a:t>được</a:t>
            </a:r>
            <a:r>
              <a:rPr lang="en-US" dirty="0"/>
              <a:t> </a:t>
            </a:r>
            <a:r>
              <a:rPr lang="en-US" dirty="0" err="1"/>
              <a:t>lưu</a:t>
            </a:r>
            <a:r>
              <a:rPr lang="en-US" dirty="0"/>
              <a:t> </a:t>
            </a:r>
            <a:r>
              <a:rPr lang="en-US" dirty="0" err="1"/>
              <a:t>trữ</a:t>
            </a:r>
            <a:r>
              <a:rPr lang="en-US" dirty="0"/>
              <a:t>. </a:t>
            </a:r>
            <a:r>
              <a:rPr lang="en-US" dirty="0" err="1" smtClean="0"/>
              <a:t>Khung</a:t>
            </a:r>
            <a:r>
              <a:rPr lang="en-US" dirty="0" smtClean="0"/>
              <a:t> </a:t>
            </a:r>
            <a:r>
              <a:rPr lang="en-US" dirty="0" err="1" smtClean="0"/>
              <a:t>nhìnkhông</a:t>
            </a:r>
            <a:r>
              <a:rPr lang="en-US" dirty="0" smtClean="0"/>
              <a:t> </a:t>
            </a:r>
            <a:r>
              <a:rPr lang="en-US" dirty="0" err="1"/>
              <a:t>chứa</a:t>
            </a:r>
            <a:r>
              <a:rPr lang="en-US" dirty="0"/>
              <a:t> </a:t>
            </a:r>
            <a:r>
              <a:rPr lang="en-US" dirty="0" err="1"/>
              <a:t>dữ</a:t>
            </a:r>
            <a:r>
              <a:rPr lang="en-US" dirty="0"/>
              <a:t> </a:t>
            </a:r>
            <a:r>
              <a:rPr lang="en-US" dirty="0" err="1"/>
              <a:t>liệu</a:t>
            </a:r>
            <a:r>
              <a:rPr lang="en-US" dirty="0"/>
              <a:t> </a:t>
            </a:r>
            <a:r>
              <a:rPr lang="en-US" dirty="0" err="1"/>
              <a:t>thực</a:t>
            </a:r>
            <a:r>
              <a:rPr lang="en-US" dirty="0"/>
              <a:t> </a:t>
            </a:r>
            <a:r>
              <a:rPr lang="en-US" dirty="0" err="1"/>
              <a:t>tế</a:t>
            </a:r>
            <a:r>
              <a:rPr lang="en-US" dirty="0"/>
              <a:t> </a:t>
            </a:r>
            <a:r>
              <a:rPr lang="en-US" dirty="0" err="1"/>
              <a:t>mà</a:t>
            </a:r>
            <a:r>
              <a:rPr lang="en-US" dirty="0"/>
              <a:t> </a:t>
            </a:r>
            <a:r>
              <a:rPr lang="en-US" dirty="0" err="1"/>
              <a:t>chỉ</a:t>
            </a:r>
            <a:r>
              <a:rPr lang="en-US" dirty="0"/>
              <a:t> </a:t>
            </a:r>
            <a:r>
              <a:rPr lang="en-US" dirty="0" err="1"/>
              <a:t>xuất</a:t>
            </a:r>
            <a:r>
              <a:rPr lang="en-US" dirty="0"/>
              <a:t> </a:t>
            </a:r>
            <a:r>
              <a:rPr lang="en-US" dirty="0" err="1"/>
              <a:t>phát</a:t>
            </a:r>
            <a:r>
              <a:rPr lang="en-US" dirty="0"/>
              <a:t> </a:t>
            </a:r>
            <a:r>
              <a:rPr lang="en-US" dirty="0" err="1"/>
              <a:t>từ</a:t>
            </a:r>
            <a:r>
              <a:rPr lang="en-US" dirty="0"/>
              <a:t> </a:t>
            </a:r>
            <a:r>
              <a:rPr lang="en-US" dirty="0" err="1"/>
              <a:t>dữ</a:t>
            </a:r>
            <a:r>
              <a:rPr lang="en-US" dirty="0"/>
              <a:t> </a:t>
            </a:r>
            <a:r>
              <a:rPr lang="en-US" dirty="0" err="1"/>
              <a:t>liệu</a:t>
            </a:r>
            <a:r>
              <a:rPr lang="en-US" dirty="0"/>
              <a:t> </a:t>
            </a:r>
            <a:r>
              <a:rPr lang="en-US" dirty="0" err="1"/>
              <a:t>hiển</a:t>
            </a:r>
            <a:r>
              <a:rPr lang="en-US" dirty="0"/>
              <a:t> </a:t>
            </a:r>
            <a:r>
              <a:rPr lang="en-US" dirty="0" err="1"/>
              <a:t>thị</a:t>
            </a:r>
            <a:r>
              <a:rPr lang="en-US" dirty="0"/>
              <a:t> </a:t>
            </a:r>
            <a:r>
              <a:rPr lang="en-US" dirty="0" err="1"/>
              <a:t>từ</a:t>
            </a:r>
            <a:r>
              <a:rPr lang="en-US" dirty="0"/>
              <a:t> </a:t>
            </a:r>
            <a:r>
              <a:rPr lang="en-US" dirty="0" err="1"/>
              <a:t>các</a:t>
            </a:r>
            <a:r>
              <a:rPr lang="en-US" dirty="0"/>
              <a:t> </a:t>
            </a:r>
            <a:r>
              <a:rPr lang="en-US" dirty="0" err="1"/>
              <a:t>bảng</a:t>
            </a:r>
            <a:r>
              <a:rPr lang="en-US" dirty="0"/>
              <a:t> </a:t>
            </a:r>
            <a:r>
              <a:rPr lang="en-US" dirty="0" err="1" smtClean="0"/>
              <a:t>và</a:t>
            </a:r>
            <a:r>
              <a:rPr lang="en-US" dirty="0"/>
              <a:t> </a:t>
            </a:r>
            <a:r>
              <a:rPr lang="en-US" dirty="0" err="1" smtClean="0"/>
              <a:t>khung</a:t>
            </a:r>
            <a:r>
              <a:rPr lang="en-US" dirty="0" smtClean="0"/>
              <a:t> </a:t>
            </a:r>
            <a:r>
              <a:rPr lang="en-US" dirty="0" err="1" smtClean="0"/>
              <a:t>nhìn</a:t>
            </a:r>
            <a:r>
              <a:rPr lang="en-US" dirty="0" smtClean="0"/>
              <a:t> </a:t>
            </a:r>
            <a:r>
              <a:rPr lang="en-US" dirty="0" err="1"/>
              <a:t>dựa</a:t>
            </a:r>
            <a:r>
              <a:rPr lang="en-US" dirty="0"/>
              <a:t> </a:t>
            </a:r>
            <a:r>
              <a:rPr lang="en-US" dirty="0" err="1"/>
              <a:t>trên</a:t>
            </a:r>
            <a:r>
              <a:rPr lang="en-US" dirty="0"/>
              <a:t> </a:t>
            </a:r>
            <a:r>
              <a:rPr lang="en-US" dirty="0" err="1"/>
              <a:t>đó</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truy</a:t>
            </a:r>
            <a:r>
              <a:rPr lang="en-US" dirty="0"/>
              <a:t> </a:t>
            </a:r>
            <a:r>
              <a:rPr lang="en-US" dirty="0" err="1"/>
              <a:t>vấn</a:t>
            </a:r>
            <a:r>
              <a:rPr lang="en-US" dirty="0"/>
              <a:t> </a:t>
            </a:r>
            <a:r>
              <a:rPr lang="en-US" dirty="0" err="1"/>
              <a:t>chế</a:t>
            </a:r>
            <a:r>
              <a:rPr lang="en-US" dirty="0"/>
              <a:t> </a:t>
            </a:r>
            <a:r>
              <a:rPr lang="en-US" dirty="0" err="1"/>
              <a:t>độ</a:t>
            </a:r>
            <a:r>
              <a:rPr lang="en-US" dirty="0"/>
              <a:t> </a:t>
            </a:r>
            <a:r>
              <a:rPr lang="en-US" dirty="0" err="1"/>
              <a:t>xem</a:t>
            </a:r>
            <a:r>
              <a:rPr lang="en-US" dirty="0"/>
              <a:t> </a:t>
            </a:r>
            <a:r>
              <a:rPr lang="en-US" dirty="0" err="1"/>
              <a:t>và</a:t>
            </a:r>
            <a:r>
              <a:rPr lang="en-US" dirty="0"/>
              <a:t> </a:t>
            </a:r>
            <a:r>
              <a:rPr lang="en-US" dirty="0" err="1"/>
              <a:t>thay</a:t>
            </a:r>
            <a:r>
              <a:rPr lang="en-US" dirty="0"/>
              <a:t> </a:t>
            </a:r>
            <a:r>
              <a:rPr lang="en-US" dirty="0" err="1"/>
              <a:t>đổi</a:t>
            </a:r>
            <a:r>
              <a:rPr lang="en-US" dirty="0"/>
              <a:t> </a:t>
            </a:r>
            <a:r>
              <a:rPr lang="en-US" dirty="0" err="1"/>
              <a:t>dữ</a:t>
            </a:r>
            <a:r>
              <a:rPr lang="en-US" dirty="0"/>
              <a:t> </a:t>
            </a:r>
            <a:r>
              <a:rPr lang="en-US" dirty="0" err="1"/>
              <a:t>liệu</a:t>
            </a:r>
            <a:r>
              <a:rPr lang="en-US" dirty="0"/>
              <a:t> </a:t>
            </a:r>
            <a:r>
              <a:rPr lang="en-US" dirty="0" err="1"/>
              <a:t>mà</a:t>
            </a:r>
            <a:r>
              <a:rPr lang="en-US" dirty="0"/>
              <a:t> </a:t>
            </a:r>
            <a:r>
              <a:rPr lang="en-US" dirty="0" err="1"/>
              <a:t>nó</a:t>
            </a:r>
            <a:r>
              <a:rPr lang="en-US" dirty="0"/>
              <a:t> </a:t>
            </a:r>
            <a:r>
              <a:rPr lang="en-US" dirty="0" err="1"/>
              <a:t>đại</a:t>
            </a:r>
            <a:r>
              <a:rPr lang="en-US" dirty="0"/>
              <a:t> </a:t>
            </a:r>
            <a:r>
              <a:rPr lang="en-US" dirty="0" err="1"/>
              <a:t>diện</a:t>
            </a:r>
            <a:r>
              <a:rPr lang="en-US" dirty="0"/>
              <a:t>. </a:t>
            </a:r>
            <a:r>
              <a:rPr lang="en-US" dirty="0" err="1"/>
              <a:t>Dữ</a:t>
            </a:r>
            <a:r>
              <a:rPr lang="en-US" dirty="0"/>
              <a:t> </a:t>
            </a:r>
            <a:r>
              <a:rPr lang="en-US" dirty="0" err="1"/>
              <a:t>liệu</a:t>
            </a:r>
            <a:r>
              <a:rPr lang="en-US" dirty="0"/>
              <a:t> </a:t>
            </a:r>
            <a:r>
              <a:rPr lang="en-US" dirty="0" err="1"/>
              <a:t>trong</a:t>
            </a:r>
            <a:r>
              <a:rPr lang="en-US" dirty="0"/>
              <a:t> </a:t>
            </a:r>
            <a:r>
              <a:rPr lang="en-US" dirty="0" err="1" smtClean="0"/>
              <a:t>khu</a:t>
            </a:r>
            <a:r>
              <a:rPr lang="en-US" dirty="0" smtClean="0"/>
              <a:t> </a:t>
            </a:r>
            <a:r>
              <a:rPr lang="en-US" dirty="0" err="1" smtClean="0"/>
              <a:t>nghìncó</a:t>
            </a:r>
            <a:r>
              <a:rPr lang="en-US" dirty="0" smtClean="0"/>
              <a:t> </a:t>
            </a:r>
            <a:r>
              <a:rPr lang="en-US" dirty="0" err="1"/>
              <a:t>thể</a:t>
            </a:r>
            <a:r>
              <a:rPr lang="en-US" dirty="0"/>
              <a:t> </a:t>
            </a:r>
            <a:r>
              <a:rPr lang="en-US" dirty="0" err="1"/>
              <a:t>được</a:t>
            </a:r>
            <a:r>
              <a:rPr lang="en-US" dirty="0"/>
              <a:t> </a:t>
            </a:r>
            <a:r>
              <a:rPr lang="en-US" dirty="0" err="1"/>
              <a:t>cập</a:t>
            </a:r>
            <a:r>
              <a:rPr lang="en-US" dirty="0"/>
              <a:t> </a:t>
            </a:r>
            <a:r>
              <a:rPr lang="en-US" dirty="0" err="1"/>
              <a:t>nhật</a:t>
            </a:r>
            <a:r>
              <a:rPr lang="en-US" dirty="0"/>
              <a:t> </a:t>
            </a:r>
            <a:r>
              <a:rPr lang="en-US" dirty="0" err="1"/>
              <a:t>hoặc</a:t>
            </a:r>
            <a:r>
              <a:rPr lang="en-US" dirty="0"/>
              <a:t> </a:t>
            </a:r>
            <a:r>
              <a:rPr lang="en-US" dirty="0" err="1"/>
              <a:t>xóa</a:t>
            </a:r>
            <a:r>
              <a:rPr lang="en-US" dirty="0"/>
              <a:t> </a:t>
            </a:r>
            <a:r>
              <a:rPr lang="en-US" dirty="0" err="1"/>
              <a:t>và</a:t>
            </a:r>
            <a:r>
              <a:rPr lang="en-US" dirty="0"/>
              <a:t> </a:t>
            </a:r>
            <a:r>
              <a:rPr lang="en-US" dirty="0" err="1"/>
              <a:t>chèn</a:t>
            </a:r>
            <a:r>
              <a:rPr lang="en-US" dirty="0"/>
              <a:t> </a:t>
            </a:r>
            <a:r>
              <a:rPr lang="en-US" dirty="0" err="1"/>
              <a:t>dữ</a:t>
            </a:r>
            <a:r>
              <a:rPr lang="en-US" dirty="0"/>
              <a:t> </a:t>
            </a:r>
            <a:r>
              <a:rPr lang="en-US" dirty="0" err="1"/>
              <a:t>liệu</a:t>
            </a:r>
            <a:r>
              <a:rPr lang="en-US" dirty="0"/>
              <a:t> </a:t>
            </a:r>
            <a:r>
              <a:rPr lang="en-US" dirty="0" err="1"/>
              <a:t>mới</a:t>
            </a:r>
            <a:r>
              <a:rPr lang="en-US" dirty="0"/>
              <a:t>. </a:t>
            </a:r>
            <a:r>
              <a:rPr lang="en-US" dirty="0" err="1"/>
              <a:t>Các</a:t>
            </a:r>
            <a:r>
              <a:rPr lang="en-US" dirty="0"/>
              <a:t> </a:t>
            </a:r>
            <a:r>
              <a:rPr lang="en-US" dirty="0" err="1"/>
              <a:t>hoạt</a:t>
            </a:r>
            <a:r>
              <a:rPr lang="en-US" dirty="0"/>
              <a:t> </a:t>
            </a:r>
            <a:r>
              <a:rPr lang="en-US" dirty="0" err="1"/>
              <a:t>động</a:t>
            </a:r>
            <a:r>
              <a:rPr lang="en-US" dirty="0"/>
              <a:t> </a:t>
            </a:r>
            <a:r>
              <a:rPr lang="en-US" dirty="0" err="1"/>
              <a:t>này</a:t>
            </a:r>
            <a:r>
              <a:rPr lang="en-US" dirty="0"/>
              <a:t> </a:t>
            </a:r>
            <a:r>
              <a:rPr lang="en-US" dirty="0" err="1"/>
              <a:t>trực</a:t>
            </a:r>
            <a:r>
              <a:rPr lang="en-US" dirty="0"/>
              <a:t> </a:t>
            </a:r>
            <a:r>
              <a:rPr lang="en-US" dirty="0" err="1"/>
              <a:t>tiếp</a:t>
            </a:r>
            <a:r>
              <a:rPr lang="en-US" dirty="0"/>
              <a:t> </a:t>
            </a:r>
            <a:r>
              <a:rPr lang="en-US" dirty="0" err="1"/>
              <a:t>thay</a:t>
            </a:r>
            <a:r>
              <a:rPr lang="en-US" dirty="0"/>
              <a:t> </a:t>
            </a:r>
            <a:r>
              <a:rPr lang="en-US" dirty="0" err="1"/>
              <a:t>đổi</a:t>
            </a:r>
            <a:r>
              <a:rPr lang="en-US" dirty="0"/>
              <a:t> </a:t>
            </a:r>
            <a:r>
              <a:rPr lang="en-US" dirty="0" err="1"/>
              <a:t>các</a:t>
            </a:r>
            <a:r>
              <a:rPr lang="en-US" dirty="0"/>
              <a:t> </a:t>
            </a:r>
            <a:r>
              <a:rPr lang="en-US" dirty="0" err="1"/>
              <a:t>bảng</a:t>
            </a:r>
            <a:r>
              <a:rPr lang="en-US" dirty="0"/>
              <a:t> </a:t>
            </a:r>
            <a:r>
              <a:rPr lang="en-US" dirty="0" err="1"/>
              <a:t>mà</a:t>
            </a:r>
            <a:r>
              <a:rPr lang="en-US" dirty="0"/>
              <a:t> </a:t>
            </a:r>
            <a:r>
              <a:rPr lang="en-US" dirty="0" err="1"/>
              <a:t>khung</a:t>
            </a:r>
            <a:r>
              <a:rPr lang="en-US" dirty="0"/>
              <a:t> </a:t>
            </a:r>
            <a:r>
              <a:rPr lang="en-US" dirty="0" err="1"/>
              <a:t>nhìn</a:t>
            </a:r>
            <a:r>
              <a:rPr lang="en-US" dirty="0"/>
              <a:t> </a:t>
            </a:r>
            <a:r>
              <a:rPr lang="en-US" dirty="0" err="1"/>
              <a:t>dựa</a:t>
            </a:r>
            <a:r>
              <a:rPr lang="en-US" dirty="0"/>
              <a:t> </a:t>
            </a:r>
            <a:r>
              <a:rPr lang="en-US" dirty="0" err="1"/>
              <a:t>trên</a:t>
            </a:r>
            <a:r>
              <a:rPr lang="en-US" dirty="0"/>
              <a:t>, </a:t>
            </a:r>
            <a:r>
              <a:rPr lang="en-US" dirty="0" err="1"/>
              <a:t>và</a:t>
            </a:r>
            <a:r>
              <a:rPr lang="en-US" dirty="0"/>
              <a:t> </a:t>
            </a:r>
            <a:r>
              <a:rPr lang="en-US" dirty="0" err="1"/>
              <a:t>phải</a:t>
            </a:r>
            <a:r>
              <a:rPr lang="en-US" dirty="0"/>
              <a:t> </a:t>
            </a:r>
            <a:r>
              <a:rPr lang="en-US" dirty="0" err="1"/>
              <a:t>tuân</a:t>
            </a:r>
            <a:r>
              <a:rPr lang="en-US" dirty="0"/>
              <a:t> </a:t>
            </a:r>
            <a:r>
              <a:rPr lang="en-US" dirty="0" err="1"/>
              <a:t>theo</a:t>
            </a:r>
            <a:r>
              <a:rPr lang="en-US" dirty="0"/>
              <a:t> </a:t>
            </a:r>
            <a:r>
              <a:rPr lang="en-US" dirty="0" err="1"/>
              <a:t>các</a:t>
            </a:r>
            <a:r>
              <a:rPr lang="en-US" dirty="0"/>
              <a:t> </a:t>
            </a:r>
            <a:r>
              <a:rPr lang="en-US" dirty="0" err="1"/>
              <a:t>ràng</a:t>
            </a:r>
            <a:r>
              <a:rPr lang="en-US" dirty="0"/>
              <a:t> </a:t>
            </a:r>
            <a:r>
              <a:rPr lang="en-US" dirty="0" err="1"/>
              <a:t>buộc</a:t>
            </a:r>
            <a:r>
              <a:rPr lang="en-US" dirty="0"/>
              <a:t> </a:t>
            </a:r>
            <a:r>
              <a:rPr lang="en-US" dirty="0" err="1"/>
              <a:t>toàn</a:t>
            </a:r>
            <a:r>
              <a:rPr lang="en-US" dirty="0"/>
              <a:t> </a:t>
            </a:r>
            <a:r>
              <a:rPr lang="en-US" dirty="0" err="1"/>
              <a:t>vẹn</a:t>
            </a:r>
            <a:r>
              <a:rPr lang="en-US" dirty="0"/>
              <a:t> </a:t>
            </a:r>
            <a:r>
              <a:rPr lang="en-US" dirty="0" err="1"/>
              <a:t>và</a:t>
            </a:r>
            <a:r>
              <a:rPr lang="en-US" dirty="0"/>
              <a:t> </a:t>
            </a:r>
            <a:r>
              <a:rPr lang="en-US" dirty="0" err="1"/>
              <a:t>các</a:t>
            </a:r>
            <a:r>
              <a:rPr lang="en-US" dirty="0"/>
              <a:t> trigger </a:t>
            </a:r>
            <a:r>
              <a:rPr lang="en-US" dirty="0" err="1"/>
              <a:t>của</a:t>
            </a:r>
            <a:r>
              <a:rPr lang="en-US" dirty="0"/>
              <a:t> </a:t>
            </a:r>
            <a:r>
              <a:rPr lang="en-US" dirty="0" err="1"/>
              <a:t>các</a:t>
            </a:r>
            <a:r>
              <a:rPr lang="en-US" dirty="0"/>
              <a:t> </a:t>
            </a:r>
            <a:r>
              <a:rPr lang="en-US" dirty="0" err="1"/>
              <a:t>bảng</a:t>
            </a:r>
            <a:r>
              <a:rPr lang="en-US" dirty="0"/>
              <a:t> </a:t>
            </a:r>
            <a:r>
              <a:rPr lang="en-US" dirty="0" err="1"/>
              <a:t>cơ</a:t>
            </a:r>
            <a:r>
              <a:rPr lang="en-US" dirty="0"/>
              <a:t> </a:t>
            </a:r>
            <a:r>
              <a:rPr lang="en-US" dirty="0" err="1"/>
              <a:t>sở</a:t>
            </a:r>
            <a:r>
              <a:rPr lang="en-US" dirty="0" smtClean="0"/>
              <a:t>.</a:t>
            </a:r>
          </a:p>
          <a:p>
            <a:pPr marL="0" indent="0">
              <a:buNone/>
            </a:pPr>
            <a:r>
              <a:rPr lang="en-US" dirty="0" err="1"/>
              <a:t>Bạn</a:t>
            </a:r>
            <a:r>
              <a:rPr lang="en-US" dirty="0"/>
              <a:t> </a:t>
            </a:r>
            <a:r>
              <a:rPr lang="en-US" dirty="0" err="1"/>
              <a:t>có</a:t>
            </a:r>
            <a:r>
              <a:rPr lang="en-US" dirty="0"/>
              <a:t> </a:t>
            </a:r>
            <a:r>
              <a:rPr lang="en-US" dirty="0" err="1"/>
              <a:t>thể</a:t>
            </a:r>
            <a:r>
              <a:rPr lang="en-US" dirty="0"/>
              <a:t> </a:t>
            </a:r>
            <a:r>
              <a:rPr lang="en-US" dirty="0" err="1"/>
              <a:t>áp</a:t>
            </a:r>
            <a:r>
              <a:rPr lang="en-US" dirty="0"/>
              <a:t> </a:t>
            </a:r>
            <a:r>
              <a:rPr lang="en-US" dirty="0" err="1"/>
              <a:t>dụng</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DML </a:t>
            </a:r>
            <a:r>
              <a:rPr lang="en-US" dirty="0" err="1"/>
              <a:t>cho</a:t>
            </a:r>
            <a:r>
              <a:rPr lang="en-US" dirty="0"/>
              <a:t> </a:t>
            </a:r>
            <a:r>
              <a:rPr lang="en-US" dirty="0" err="1"/>
              <a:t>các</a:t>
            </a:r>
            <a:r>
              <a:rPr lang="en-US" dirty="0"/>
              <a:t> </a:t>
            </a:r>
            <a:r>
              <a:rPr lang="en-US" dirty="0" err="1"/>
              <a:t>khung</a:t>
            </a:r>
            <a:r>
              <a:rPr lang="en-US" dirty="0"/>
              <a:t> </a:t>
            </a:r>
            <a:r>
              <a:rPr lang="en-US" dirty="0" err="1"/>
              <a:t>nhìn</a:t>
            </a:r>
            <a:r>
              <a:rPr lang="en-US" dirty="0"/>
              <a:t>, </a:t>
            </a:r>
            <a:r>
              <a:rPr lang="en-US" dirty="0" err="1"/>
              <a:t>tương</a:t>
            </a:r>
            <a:r>
              <a:rPr lang="en-US" dirty="0"/>
              <a:t> </a:t>
            </a:r>
            <a:r>
              <a:rPr lang="en-US" dirty="0" err="1"/>
              <a:t>tự</a:t>
            </a:r>
            <a:r>
              <a:rPr lang="en-US" dirty="0"/>
              <a:t> </a:t>
            </a:r>
            <a:r>
              <a:rPr lang="en-US" dirty="0" err="1"/>
              <a:t>như</a:t>
            </a:r>
            <a:r>
              <a:rPr lang="en-US" dirty="0"/>
              <a:t> </a:t>
            </a:r>
            <a:r>
              <a:rPr lang="en-US" dirty="0" err="1"/>
              <a:t>các</a:t>
            </a:r>
            <a:r>
              <a:rPr lang="en-US" dirty="0"/>
              <a:t> </a:t>
            </a:r>
            <a:r>
              <a:rPr lang="en-US" dirty="0" err="1"/>
              <a:t>bảng</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a:t>
            </a:r>
            <a:r>
              <a:rPr lang="en-US" dirty="0" err="1"/>
              <a:t>cho</a:t>
            </a:r>
            <a:r>
              <a:rPr lang="en-US" dirty="0"/>
              <a:t> </a:t>
            </a:r>
            <a:r>
              <a:rPr lang="en-US" dirty="0" err="1"/>
              <a:t>một</a:t>
            </a:r>
            <a:r>
              <a:rPr lang="en-US" dirty="0"/>
              <a:t> </a:t>
            </a:r>
            <a:r>
              <a:rPr lang="en-US" dirty="0" err="1"/>
              <a:t>khung</a:t>
            </a:r>
            <a:r>
              <a:rPr lang="en-US" dirty="0"/>
              <a:t> </a:t>
            </a:r>
            <a:r>
              <a:rPr lang="en-US" dirty="0" err="1"/>
              <a:t>nhìn</a:t>
            </a:r>
            <a:r>
              <a:rPr lang="en-US" dirty="0"/>
              <a:t> </a:t>
            </a:r>
            <a:r>
              <a:rPr lang="en-US" dirty="0" err="1"/>
              <a:t>cho</a:t>
            </a:r>
            <a:r>
              <a:rPr lang="en-US" dirty="0"/>
              <a:t> </a:t>
            </a:r>
            <a:r>
              <a:rPr lang="en-US" dirty="0" err="1"/>
              <a:t>phép</a:t>
            </a:r>
            <a:r>
              <a:rPr lang="en-US" dirty="0"/>
              <a:t> </a:t>
            </a:r>
            <a:r>
              <a:rPr lang="en-US" dirty="0" err="1"/>
              <a:t>các</a:t>
            </a:r>
            <a:r>
              <a:rPr lang="en-US" dirty="0"/>
              <a:t> </a:t>
            </a:r>
            <a:r>
              <a:rPr lang="en-US" dirty="0" err="1"/>
              <a:t>hoạt</a:t>
            </a:r>
            <a:r>
              <a:rPr lang="en-US" dirty="0"/>
              <a:t> </a:t>
            </a:r>
            <a:r>
              <a:rPr lang="en-US" dirty="0" err="1"/>
              <a:t>động</a:t>
            </a:r>
            <a:r>
              <a:rPr lang="en-US" dirty="0"/>
              <a:t> DML </a:t>
            </a:r>
            <a:r>
              <a:rPr lang="en-US" dirty="0" err="1"/>
              <a:t>khác</a:t>
            </a:r>
            <a:r>
              <a:rPr lang="en-US" dirty="0"/>
              <a:t> </a:t>
            </a:r>
            <a:r>
              <a:rPr lang="en-US" dirty="0" err="1"/>
              <a:t>nhau</a:t>
            </a:r>
            <a:r>
              <a:rPr lang="en-US" dirty="0"/>
              <a:t>, </a:t>
            </a:r>
            <a:r>
              <a:rPr lang="en-US" dirty="0" err="1"/>
              <a:t>như</a:t>
            </a:r>
            <a:r>
              <a:rPr lang="en-US" dirty="0"/>
              <a:t> </a:t>
            </a:r>
            <a:r>
              <a:rPr lang="en-US" dirty="0" err="1"/>
              <a:t>được</a:t>
            </a:r>
            <a:r>
              <a:rPr lang="en-US" dirty="0"/>
              <a:t> </a:t>
            </a:r>
            <a:r>
              <a:rPr lang="en-US" dirty="0" err="1"/>
              <a:t>ghi</a:t>
            </a:r>
            <a:r>
              <a:rPr lang="en-US" dirty="0"/>
              <a:t> </a:t>
            </a:r>
            <a:r>
              <a:rPr lang="en-US" dirty="0" err="1"/>
              <a:t>nhận</a:t>
            </a:r>
            <a:r>
              <a:rPr lang="en-US" dirty="0"/>
              <a:t> </a:t>
            </a:r>
            <a:r>
              <a:rPr lang="en-US" dirty="0" err="1"/>
              <a:t>sẽ</a:t>
            </a:r>
            <a:r>
              <a:rPr lang="en-US" dirty="0"/>
              <a:t> </a:t>
            </a:r>
            <a:r>
              <a:rPr lang="en-US" dirty="0" err="1"/>
              <a:t>ảnh</a:t>
            </a:r>
            <a:r>
              <a:rPr lang="en-US" dirty="0"/>
              <a:t> </a:t>
            </a:r>
            <a:r>
              <a:rPr lang="en-US" dirty="0" err="1"/>
              <a:t>hưởng</a:t>
            </a:r>
            <a:r>
              <a:rPr lang="en-US" dirty="0"/>
              <a:t> </a:t>
            </a:r>
            <a:r>
              <a:rPr lang="en-US" dirty="0" err="1"/>
              <a:t>đến</a:t>
            </a:r>
            <a:r>
              <a:rPr lang="en-US" dirty="0"/>
              <a:t> </a:t>
            </a:r>
            <a:r>
              <a:rPr lang="en-US" dirty="0" err="1"/>
              <a:t>các</a:t>
            </a:r>
            <a:r>
              <a:rPr lang="en-US" dirty="0"/>
              <a:t> </a:t>
            </a:r>
            <a:r>
              <a:rPr lang="en-US" dirty="0" err="1"/>
              <a:t>bảng</a:t>
            </a:r>
            <a:r>
              <a:rPr lang="en-US" dirty="0"/>
              <a:t> </a:t>
            </a:r>
            <a:r>
              <a:rPr lang="en-US" dirty="0" err="1"/>
              <a:t>cơ</a:t>
            </a:r>
            <a:r>
              <a:rPr lang="en-US" dirty="0"/>
              <a:t> </a:t>
            </a:r>
            <a:r>
              <a:rPr lang="en-US" dirty="0" err="1"/>
              <a:t>sở</a:t>
            </a:r>
            <a:r>
              <a:rPr lang="en-US" dirty="0"/>
              <a:t> </a:t>
            </a:r>
            <a:r>
              <a:rPr lang="en-US" dirty="0" err="1"/>
              <a:t>mà</a:t>
            </a:r>
            <a:r>
              <a:rPr lang="en-US" dirty="0"/>
              <a:t> </a:t>
            </a:r>
            <a:r>
              <a:rPr lang="en-US" dirty="0" err="1"/>
              <a:t>từ</a:t>
            </a:r>
            <a:r>
              <a:rPr lang="en-US" dirty="0"/>
              <a:t> </a:t>
            </a:r>
            <a:r>
              <a:rPr lang="en-US" dirty="0" err="1"/>
              <a:t>đó</a:t>
            </a:r>
            <a:r>
              <a:rPr lang="en-US" dirty="0"/>
              <a:t> </a:t>
            </a:r>
            <a:r>
              <a:rPr lang="en-US" dirty="0" err="1"/>
              <a:t>khung</a:t>
            </a:r>
            <a:r>
              <a:rPr lang="en-US" dirty="0"/>
              <a:t> </a:t>
            </a:r>
            <a:r>
              <a:rPr lang="en-US" dirty="0" err="1"/>
              <a:t>nhìn</a:t>
            </a:r>
            <a:r>
              <a:rPr lang="en-US" dirty="0"/>
              <a:t> </a:t>
            </a:r>
            <a:r>
              <a:rPr lang="en-US" dirty="0" err="1"/>
              <a:t>được</a:t>
            </a:r>
            <a:r>
              <a:rPr lang="en-US" dirty="0"/>
              <a:t> </a:t>
            </a:r>
            <a:r>
              <a:rPr lang="en-US" dirty="0" err="1"/>
              <a:t>bắt</a:t>
            </a:r>
            <a:r>
              <a:rPr lang="en-US" dirty="0"/>
              <a:t> </a:t>
            </a:r>
            <a:r>
              <a:rPr lang="en-US" dirty="0" err="1"/>
              <a:t>nguồn</a:t>
            </a:r>
            <a:r>
              <a:rPr lang="en-US" dirty="0"/>
              <a:t>.</a:t>
            </a:r>
          </a:p>
          <a:p>
            <a:pPr marL="0" indent="0">
              <a:buNone/>
            </a:pPr>
            <a:endParaRPr lang="en-US" dirty="0" smtClean="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160961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85000" lnSpcReduction="10000"/>
          </a:bodyPr>
          <a:lstStyle/>
          <a:p>
            <a:r>
              <a:rPr lang="en-US" dirty="0"/>
              <a:t>Privileges Required to Create </a:t>
            </a:r>
            <a:r>
              <a:rPr lang="en-US" dirty="0" smtClean="0"/>
              <a:t>Views</a:t>
            </a:r>
            <a:endParaRPr lang="en-US" dirty="0"/>
          </a:p>
          <a:p>
            <a:pPr lvl="1"/>
            <a:r>
              <a:rPr lang="en-US" dirty="0" err="1"/>
              <a:t>Bạn</a:t>
            </a:r>
            <a:r>
              <a:rPr lang="en-US" dirty="0"/>
              <a:t> </a:t>
            </a:r>
            <a:r>
              <a:rPr lang="en-US" dirty="0" err="1"/>
              <a:t>phải</a:t>
            </a:r>
            <a:r>
              <a:rPr lang="en-US" dirty="0"/>
              <a:t> </a:t>
            </a:r>
            <a:r>
              <a:rPr lang="en-US" dirty="0" err="1"/>
              <a:t>được</a:t>
            </a:r>
            <a:r>
              <a:rPr lang="en-US" dirty="0"/>
              <a:t> </a:t>
            </a:r>
            <a:r>
              <a:rPr lang="en-US" dirty="0" err="1"/>
              <a:t>cấp</a:t>
            </a:r>
            <a:r>
              <a:rPr lang="en-US" dirty="0"/>
              <a:t> </a:t>
            </a:r>
            <a:r>
              <a:rPr lang="en-US" dirty="0" err="1"/>
              <a:t>một</a:t>
            </a:r>
            <a:r>
              <a:rPr lang="en-US" dirty="0"/>
              <a:t> </a:t>
            </a:r>
            <a:r>
              <a:rPr lang="en-US" dirty="0" err="1"/>
              <a:t>trong</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sau</a:t>
            </a:r>
            <a:r>
              <a:rPr lang="en-US" dirty="0"/>
              <a:t> </a:t>
            </a:r>
            <a:r>
              <a:rPr lang="en-US" dirty="0" err="1"/>
              <a:t>đây</a:t>
            </a:r>
            <a:r>
              <a:rPr lang="en-US" dirty="0"/>
              <a:t>, </a:t>
            </a:r>
            <a:r>
              <a:rPr lang="en-US" dirty="0" err="1"/>
              <a:t>hoặc</a:t>
            </a:r>
            <a:r>
              <a:rPr lang="en-US" dirty="0"/>
              <a:t> </a:t>
            </a:r>
            <a:r>
              <a:rPr lang="en-US" dirty="0" err="1"/>
              <a:t>rõ</a:t>
            </a:r>
            <a:r>
              <a:rPr lang="en-US" dirty="0"/>
              <a:t> </a:t>
            </a:r>
            <a:r>
              <a:rPr lang="en-US" dirty="0" err="1"/>
              <a:t>ràng</a:t>
            </a:r>
            <a:r>
              <a:rPr lang="en-US" dirty="0"/>
              <a:t> </a:t>
            </a:r>
            <a:r>
              <a:rPr lang="en-US" dirty="0" err="1"/>
              <a:t>hoặc</a:t>
            </a:r>
            <a:r>
              <a:rPr lang="en-US" dirty="0"/>
              <a:t> </a:t>
            </a:r>
            <a:r>
              <a:rPr lang="en-US" dirty="0" err="1"/>
              <a:t>thông</a:t>
            </a:r>
            <a:r>
              <a:rPr lang="en-US" dirty="0"/>
              <a:t> qua </a:t>
            </a:r>
            <a:r>
              <a:rPr lang="en-US" dirty="0" err="1"/>
              <a:t>một</a:t>
            </a:r>
            <a:r>
              <a:rPr lang="en-US" dirty="0"/>
              <a:t> </a:t>
            </a:r>
            <a:r>
              <a:rPr lang="en-US" dirty="0" err="1"/>
              <a:t>vai</a:t>
            </a:r>
            <a:r>
              <a:rPr lang="en-US" dirty="0"/>
              <a:t> </a:t>
            </a:r>
            <a:r>
              <a:rPr lang="en-US" dirty="0" err="1"/>
              <a:t>trò</a:t>
            </a:r>
            <a:r>
              <a:rPr lang="en-US" dirty="0"/>
              <a:t>:</a:t>
            </a:r>
          </a:p>
          <a:p>
            <a:pPr lvl="2"/>
            <a:r>
              <a:rPr lang="en-US" dirty="0" err="1"/>
              <a:t>Đặc</a:t>
            </a:r>
            <a:r>
              <a:rPr lang="en-US" dirty="0"/>
              <a:t> </a:t>
            </a:r>
            <a:r>
              <a:rPr lang="en-US" dirty="0" err="1"/>
              <a:t>quyền</a:t>
            </a:r>
            <a:r>
              <a:rPr lang="en-US" dirty="0"/>
              <a:t> </a:t>
            </a:r>
            <a:r>
              <a:rPr lang="en-US" dirty="0" err="1"/>
              <a:t>hệ</a:t>
            </a:r>
            <a:r>
              <a:rPr lang="en-US" dirty="0"/>
              <a:t> </a:t>
            </a:r>
            <a:r>
              <a:rPr lang="en-US" dirty="0" err="1"/>
              <a:t>thống</a:t>
            </a:r>
            <a:r>
              <a:rPr lang="en-US" dirty="0"/>
              <a:t> CREATE VIEW (</a:t>
            </a:r>
            <a:r>
              <a:rPr lang="en-US" dirty="0" err="1"/>
              <a:t>để</a:t>
            </a:r>
            <a:r>
              <a:rPr lang="en-US" dirty="0"/>
              <a:t> </a:t>
            </a:r>
            <a:r>
              <a:rPr lang="en-US" dirty="0" err="1"/>
              <a:t>tạo</a:t>
            </a:r>
            <a:r>
              <a:rPr lang="en-US" dirty="0"/>
              <a:t> </a:t>
            </a:r>
            <a:r>
              <a:rPr lang="en-US" dirty="0" err="1"/>
              <a:t>một</a:t>
            </a:r>
            <a:r>
              <a:rPr lang="en-US" dirty="0"/>
              <a:t> </a:t>
            </a:r>
            <a:r>
              <a:rPr lang="en-US" dirty="0" err="1"/>
              <a:t>khung</a:t>
            </a:r>
            <a:r>
              <a:rPr lang="en-US" dirty="0"/>
              <a:t> </a:t>
            </a:r>
            <a:r>
              <a:rPr lang="en-US" dirty="0" err="1"/>
              <a:t>nhìn</a:t>
            </a:r>
            <a:r>
              <a:rPr lang="en-US" dirty="0"/>
              <a:t> </a:t>
            </a:r>
            <a:r>
              <a:rPr lang="en-US" dirty="0" err="1"/>
              <a:t>trong</a:t>
            </a:r>
            <a:r>
              <a:rPr lang="en-US" dirty="0"/>
              <a:t> </a:t>
            </a:r>
            <a:r>
              <a:rPr lang="en-US" dirty="0" err="1"/>
              <a:t>lược</a:t>
            </a:r>
            <a:r>
              <a:rPr lang="en-US" dirty="0"/>
              <a:t> </a:t>
            </a:r>
            <a:r>
              <a:rPr lang="en-US" dirty="0" err="1"/>
              <a:t>đồ</a:t>
            </a:r>
            <a:r>
              <a:rPr lang="en-US" dirty="0"/>
              <a:t> </a:t>
            </a:r>
            <a:r>
              <a:rPr lang="en-US" dirty="0" err="1"/>
              <a:t>của</a:t>
            </a:r>
            <a:r>
              <a:rPr lang="en-US" dirty="0"/>
              <a:t> </a:t>
            </a:r>
            <a:r>
              <a:rPr lang="en-US" dirty="0" err="1"/>
              <a:t>bạn</a:t>
            </a:r>
            <a:r>
              <a:rPr lang="en-US" dirty="0"/>
              <a:t>)</a:t>
            </a:r>
          </a:p>
          <a:p>
            <a:pPr lvl="2"/>
            <a:r>
              <a:rPr lang="en-US" dirty="0" err="1"/>
              <a:t>Đặc</a:t>
            </a:r>
            <a:r>
              <a:rPr lang="en-US" dirty="0"/>
              <a:t> </a:t>
            </a:r>
            <a:r>
              <a:rPr lang="en-US" dirty="0" err="1"/>
              <a:t>quyền</a:t>
            </a:r>
            <a:r>
              <a:rPr lang="en-US" dirty="0"/>
              <a:t> </a:t>
            </a:r>
            <a:r>
              <a:rPr lang="en-US" dirty="0" err="1"/>
              <a:t>hệ</a:t>
            </a:r>
            <a:r>
              <a:rPr lang="en-US" dirty="0"/>
              <a:t> </a:t>
            </a:r>
            <a:r>
              <a:rPr lang="en-US" dirty="0" err="1"/>
              <a:t>thống</a:t>
            </a:r>
            <a:r>
              <a:rPr lang="en-US" dirty="0"/>
              <a:t> CREATE ANY VIEW (</a:t>
            </a:r>
            <a:r>
              <a:rPr lang="en-US" dirty="0" err="1"/>
              <a:t>để</a:t>
            </a:r>
            <a:r>
              <a:rPr lang="en-US" dirty="0"/>
              <a:t> </a:t>
            </a:r>
            <a:r>
              <a:rPr lang="en-US" dirty="0" err="1"/>
              <a:t>tạo</a:t>
            </a:r>
            <a:r>
              <a:rPr lang="en-US" dirty="0"/>
              <a:t> </a:t>
            </a:r>
            <a:r>
              <a:rPr lang="en-US" dirty="0" err="1"/>
              <a:t>một</a:t>
            </a:r>
            <a:r>
              <a:rPr lang="en-US" dirty="0"/>
              <a:t> </a:t>
            </a:r>
            <a:r>
              <a:rPr lang="en-US" dirty="0" err="1"/>
              <a:t>khung</a:t>
            </a:r>
            <a:r>
              <a:rPr lang="en-US" dirty="0"/>
              <a:t> </a:t>
            </a:r>
            <a:r>
              <a:rPr lang="en-US" dirty="0" err="1"/>
              <a:t>nhìn</a:t>
            </a:r>
            <a:r>
              <a:rPr lang="en-US" dirty="0"/>
              <a:t> </a:t>
            </a:r>
            <a:r>
              <a:rPr lang="en-US" dirty="0" err="1"/>
              <a:t>trong</a:t>
            </a:r>
            <a:r>
              <a:rPr lang="en-US" dirty="0"/>
              <a:t> </a:t>
            </a:r>
            <a:r>
              <a:rPr lang="en-US" dirty="0" err="1"/>
              <a:t>lược</a:t>
            </a:r>
            <a:r>
              <a:rPr lang="en-US" dirty="0"/>
              <a:t> </a:t>
            </a:r>
            <a:r>
              <a:rPr lang="en-US" dirty="0" err="1"/>
              <a:t>đồ</a:t>
            </a:r>
            <a:r>
              <a:rPr lang="en-US" dirty="0"/>
              <a:t> </a:t>
            </a:r>
            <a:r>
              <a:rPr lang="en-US" dirty="0" err="1"/>
              <a:t>của</a:t>
            </a:r>
            <a:r>
              <a:rPr lang="en-US" dirty="0"/>
              <a:t> </a:t>
            </a:r>
            <a:r>
              <a:rPr lang="en-US" dirty="0" err="1"/>
              <a:t>một</a:t>
            </a:r>
            <a:r>
              <a:rPr lang="en-US" dirty="0"/>
              <a:t> </a:t>
            </a:r>
            <a:r>
              <a:rPr lang="en-US" dirty="0" err="1"/>
              <a:t>người</a:t>
            </a:r>
            <a:r>
              <a:rPr lang="en-US" dirty="0"/>
              <a:t> </a:t>
            </a:r>
            <a:r>
              <a:rPr lang="en-US" dirty="0" err="1"/>
              <a:t>dùng</a:t>
            </a:r>
            <a:r>
              <a:rPr lang="en-US" dirty="0"/>
              <a:t> </a:t>
            </a:r>
            <a:r>
              <a:rPr lang="en-US" dirty="0" err="1"/>
              <a:t>khác</a:t>
            </a:r>
            <a:r>
              <a:rPr lang="en-US" dirty="0"/>
              <a:t>)</a:t>
            </a:r>
          </a:p>
          <a:p>
            <a:pPr lvl="1"/>
            <a:r>
              <a:rPr lang="en-US" dirty="0" err="1"/>
              <a:t>Bạn</a:t>
            </a:r>
            <a:r>
              <a:rPr lang="en-US" dirty="0"/>
              <a:t> </a:t>
            </a:r>
            <a:r>
              <a:rPr lang="en-US" dirty="0" err="1"/>
              <a:t>phải</a:t>
            </a:r>
            <a:r>
              <a:rPr lang="en-US" dirty="0"/>
              <a:t> </a:t>
            </a:r>
            <a:r>
              <a:rPr lang="en-US" dirty="0" err="1"/>
              <a:t>được</a:t>
            </a:r>
            <a:r>
              <a:rPr lang="en-US" dirty="0"/>
              <a:t> </a:t>
            </a:r>
            <a:r>
              <a:rPr lang="en-US" dirty="0" err="1"/>
              <a:t>cấp</a:t>
            </a:r>
            <a:r>
              <a:rPr lang="en-US" dirty="0"/>
              <a:t> </a:t>
            </a:r>
            <a:r>
              <a:rPr lang="en-US" dirty="0" err="1"/>
              <a:t>tường</a:t>
            </a:r>
            <a:r>
              <a:rPr lang="en-US" dirty="0"/>
              <a:t> minh </a:t>
            </a:r>
            <a:r>
              <a:rPr lang="en-US" dirty="0" err="1"/>
              <a:t>một</a:t>
            </a:r>
            <a:r>
              <a:rPr lang="en-US" dirty="0"/>
              <a:t> </a:t>
            </a:r>
            <a:r>
              <a:rPr lang="en-US" dirty="0" err="1"/>
              <a:t>trong</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sau</a:t>
            </a:r>
            <a:r>
              <a:rPr lang="en-US" dirty="0"/>
              <a:t> </a:t>
            </a:r>
            <a:r>
              <a:rPr lang="en-US" dirty="0" err="1"/>
              <a:t>đây</a:t>
            </a:r>
            <a:r>
              <a:rPr lang="en-US" dirty="0"/>
              <a:t>:</a:t>
            </a:r>
          </a:p>
          <a:p>
            <a:pPr lvl="2"/>
            <a:r>
              <a:rPr lang="vi-VN" dirty="0">
                <a:latin typeface="Calibri (Body)"/>
              </a:rPr>
              <a:t>Các đặc quyền đối tượng SELECT, INSERT, UPDATE hoặc DELETE trên tất cả các đối tượng cơ sở nằm bên dưới khung nhìn</a:t>
            </a:r>
            <a:endParaRPr lang="en-US" dirty="0">
              <a:latin typeface="Calibri (Body)"/>
            </a:endParaRPr>
          </a:p>
          <a:p>
            <a:pPr lvl="2"/>
            <a:r>
              <a:rPr lang="en-US" dirty="0"/>
              <a:t>SELECT ANY TABLE, INSERT ANY TABLE, UPDATE ANY TABLE, or DELETE ANY TABLE  </a:t>
            </a:r>
            <a:r>
              <a:rPr lang="en-US" dirty="0" err="1"/>
              <a:t>đặc</a:t>
            </a:r>
            <a:r>
              <a:rPr lang="en-US" dirty="0"/>
              <a:t> </a:t>
            </a:r>
            <a:r>
              <a:rPr lang="en-US" dirty="0" err="1"/>
              <a:t>quyền</a:t>
            </a:r>
            <a:r>
              <a:rPr lang="en-US" dirty="0"/>
              <a:t> </a:t>
            </a:r>
            <a:r>
              <a:rPr lang="en-US" dirty="0" err="1"/>
              <a:t>hệ</a:t>
            </a:r>
            <a:r>
              <a:rPr lang="en-US" dirty="0"/>
              <a:t> </a:t>
            </a:r>
            <a:r>
              <a:rPr lang="en-US" dirty="0" err="1" smtClean="0"/>
              <a:t>thống</a:t>
            </a:r>
            <a:endParaRPr lang="en-US" dirty="0" smtClean="0"/>
          </a:p>
          <a:p>
            <a:pPr lvl="1"/>
            <a:r>
              <a:rPr lang="en-US" dirty="0" err="1" smtClean="0"/>
              <a:t>Ngoài</a:t>
            </a:r>
            <a:r>
              <a:rPr lang="en-US" dirty="0" smtClean="0"/>
              <a:t> </a:t>
            </a:r>
            <a:r>
              <a:rPr lang="en-US" dirty="0" err="1" smtClean="0"/>
              <a:t>ra</a:t>
            </a:r>
            <a:r>
              <a:rPr lang="en-US" dirty="0" smtClean="0"/>
              <a:t>, </a:t>
            </a:r>
            <a:r>
              <a:rPr lang="en-US" dirty="0" err="1" smtClean="0"/>
              <a:t>trước</a:t>
            </a:r>
            <a:r>
              <a:rPr lang="en-US" dirty="0" smtClean="0"/>
              <a:t> </a:t>
            </a:r>
            <a:r>
              <a:rPr lang="en-US" dirty="0" err="1" smtClean="0"/>
              <a:t>khi</a:t>
            </a:r>
            <a:r>
              <a:rPr lang="en-US" dirty="0" smtClean="0"/>
              <a:t> </a:t>
            </a: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cấp</a:t>
            </a:r>
            <a:r>
              <a:rPr lang="en-US" dirty="0" smtClean="0"/>
              <a:t> </a:t>
            </a:r>
            <a:r>
              <a:rPr lang="en-US" dirty="0" err="1" smtClean="0"/>
              <a:t>quyền</a:t>
            </a:r>
            <a:r>
              <a:rPr lang="en-US" dirty="0" smtClean="0"/>
              <a:t> </a:t>
            </a:r>
            <a:r>
              <a:rPr lang="en-US" dirty="0" err="1" smtClean="0"/>
              <a:t>truy</a:t>
            </a:r>
            <a:r>
              <a:rPr lang="en-US" dirty="0" smtClean="0"/>
              <a:t> </a:t>
            </a:r>
            <a:r>
              <a:rPr lang="en-US" dirty="0" err="1" smtClean="0"/>
              <a:t>cập</a:t>
            </a:r>
            <a:r>
              <a:rPr lang="en-US" dirty="0" smtClean="0"/>
              <a:t> </a:t>
            </a:r>
            <a:r>
              <a:rPr lang="en-US" dirty="0" err="1" smtClean="0"/>
              <a:t>cho</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khác</a:t>
            </a:r>
            <a:r>
              <a:rPr lang="en-US" dirty="0" smtClean="0"/>
              <a:t>, </a:t>
            </a:r>
            <a:r>
              <a:rPr lang="en-US" dirty="0" err="1" smtClean="0"/>
              <a:t>bạn</a:t>
            </a:r>
            <a:r>
              <a:rPr lang="en-US" dirty="0" smtClean="0"/>
              <a:t> </a:t>
            </a:r>
            <a:r>
              <a:rPr lang="en-US" dirty="0" err="1" smtClean="0"/>
              <a:t>phải</a:t>
            </a:r>
            <a:r>
              <a:rPr lang="en-US" dirty="0" smtClean="0"/>
              <a:t> </a:t>
            </a:r>
            <a:r>
              <a:rPr lang="en-US" dirty="0" err="1" smtClean="0"/>
              <a:t>có</a:t>
            </a:r>
            <a:r>
              <a:rPr lang="en-US" dirty="0" smtClean="0"/>
              <a:t> </a:t>
            </a:r>
            <a:r>
              <a:rPr lang="en-US" dirty="0" err="1" smtClean="0"/>
              <a:t>các</a:t>
            </a:r>
            <a:r>
              <a:rPr lang="en-US" dirty="0" smtClean="0"/>
              <a:t> </a:t>
            </a:r>
            <a:r>
              <a:rPr lang="en-US" dirty="0" err="1" smtClean="0"/>
              <a:t>đặc</a:t>
            </a:r>
            <a:r>
              <a:rPr lang="en-US" dirty="0" smtClean="0"/>
              <a:t> </a:t>
            </a:r>
            <a:r>
              <a:rPr lang="en-US" dirty="0" err="1" smtClean="0"/>
              <a:t>quyền</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cho</a:t>
            </a:r>
            <a:r>
              <a:rPr lang="en-US" dirty="0" smtClean="0"/>
              <a:t> </a:t>
            </a:r>
            <a:r>
              <a:rPr lang="en-US" dirty="0" err="1" smtClean="0"/>
              <a:t>các</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cơ</a:t>
            </a:r>
            <a:r>
              <a:rPr lang="en-US" dirty="0" smtClean="0"/>
              <a:t> </a:t>
            </a:r>
            <a:r>
              <a:rPr lang="en-US" dirty="0" err="1" smtClean="0"/>
              <a:t>sở</a:t>
            </a:r>
            <a:r>
              <a:rPr lang="en-US" dirty="0" smtClean="0"/>
              <a:t> </a:t>
            </a:r>
            <a:r>
              <a:rPr lang="en-US" dirty="0" err="1" smtClean="0"/>
              <a:t>với</a:t>
            </a:r>
            <a:r>
              <a:rPr lang="en-US" dirty="0" smtClean="0"/>
              <a:t> </a:t>
            </a:r>
            <a:r>
              <a:rPr lang="en-US" dirty="0" err="1" smtClean="0"/>
              <a:t>mệnh</a:t>
            </a:r>
            <a:r>
              <a:rPr lang="en-US" dirty="0" smtClean="0"/>
              <a:t> </a:t>
            </a:r>
            <a:r>
              <a:rPr lang="en-US" dirty="0" err="1" smtClean="0"/>
              <a:t>đề</a:t>
            </a:r>
            <a:r>
              <a:rPr lang="en-US" dirty="0" smtClean="0"/>
              <a:t> GRANT OPTION </a:t>
            </a:r>
            <a:r>
              <a:rPr lang="en-US" dirty="0" err="1" smtClean="0"/>
              <a:t>hoặc</a:t>
            </a:r>
            <a:r>
              <a:rPr lang="en-US" dirty="0" smtClean="0"/>
              <a:t> </a:t>
            </a:r>
            <a:r>
              <a:rPr lang="en-US" dirty="0" err="1" smtClean="0"/>
              <a:t>các</a:t>
            </a:r>
            <a:r>
              <a:rPr lang="en-US" dirty="0" smtClean="0"/>
              <a:t> </a:t>
            </a:r>
            <a:r>
              <a:rPr lang="en-US" dirty="0" err="1" smtClean="0"/>
              <a:t>đặc</a:t>
            </a:r>
            <a:r>
              <a:rPr lang="en-US" dirty="0" smtClean="0"/>
              <a:t> </a:t>
            </a:r>
            <a:r>
              <a:rPr lang="en-US" dirty="0" err="1" smtClean="0"/>
              <a:t>quyền</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thích</a:t>
            </a:r>
            <a:r>
              <a:rPr lang="en-US" dirty="0" smtClean="0"/>
              <a:t> </a:t>
            </a:r>
            <a:r>
              <a:rPr lang="en-US" dirty="0" err="1" smtClean="0"/>
              <a:t>hợp</a:t>
            </a:r>
            <a:r>
              <a:rPr lang="en-US" dirty="0" smtClean="0"/>
              <a:t> </a:t>
            </a:r>
            <a:r>
              <a:rPr lang="en-US" dirty="0" err="1" smtClean="0"/>
              <a:t>với</a:t>
            </a:r>
            <a:r>
              <a:rPr lang="en-US" dirty="0" smtClean="0"/>
              <a:t> </a:t>
            </a:r>
            <a:r>
              <a:rPr lang="en-US" dirty="0" err="1" smtClean="0"/>
              <a:t>mệnh</a:t>
            </a:r>
            <a:r>
              <a:rPr lang="en-US" dirty="0" smtClean="0"/>
              <a:t> </a:t>
            </a:r>
            <a:r>
              <a:rPr lang="en-US" dirty="0" err="1" smtClean="0"/>
              <a:t>đề</a:t>
            </a:r>
            <a:r>
              <a:rPr lang="en-US" dirty="0" smtClean="0"/>
              <a:t> ADMIN OPTION. </a:t>
            </a:r>
            <a:r>
              <a:rPr lang="en-US" dirty="0" err="1" smtClean="0"/>
              <a:t>Nếu</a:t>
            </a:r>
            <a:r>
              <a:rPr lang="en-US" dirty="0" smtClean="0"/>
              <a:t> </a:t>
            </a:r>
            <a:r>
              <a:rPr lang="en-US" dirty="0" err="1" smtClean="0"/>
              <a:t>bạn</a:t>
            </a:r>
            <a:r>
              <a:rPr lang="en-US" dirty="0" smtClean="0"/>
              <a:t> </a:t>
            </a:r>
            <a:r>
              <a:rPr lang="en-US" dirty="0" err="1" smtClean="0"/>
              <a:t>không</a:t>
            </a:r>
            <a:r>
              <a:rPr lang="en-US" dirty="0" smtClean="0"/>
              <a:t> </a:t>
            </a:r>
            <a:r>
              <a:rPr lang="en-US" dirty="0" err="1" smtClean="0"/>
              <a:t>có</a:t>
            </a:r>
            <a:r>
              <a:rPr lang="en-US" dirty="0" smtClean="0"/>
              <a:t> </a:t>
            </a:r>
            <a:r>
              <a:rPr lang="en-US" dirty="0" err="1" smtClean="0"/>
              <a:t>các</a:t>
            </a:r>
            <a:r>
              <a:rPr lang="en-US" dirty="0" smtClean="0"/>
              <a:t> </a:t>
            </a:r>
            <a:r>
              <a:rPr lang="en-US" dirty="0" err="1" smtClean="0"/>
              <a:t>đặc</a:t>
            </a:r>
            <a:r>
              <a:rPr lang="en-US" dirty="0" smtClean="0"/>
              <a:t> </a:t>
            </a:r>
            <a:r>
              <a:rPr lang="en-US" dirty="0" err="1" smtClean="0"/>
              <a:t>quyền</a:t>
            </a:r>
            <a:r>
              <a:rPr lang="en-US" dirty="0" smtClean="0"/>
              <a:t> </a:t>
            </a:r>
            <a:r>
              <a:rPr lang="en-US" dirty="0" err="1" smtClean="0"/>
              <a:t>này</a:t>
            </a:r>
            <a:r>
              <a:rPr lang="en-US" dirty="0" smtClean="0"/>
              <a:t>, </a:t>
            </a:r>
            <a:r>
              <a:rPr lang="en-US" dirty="0" err="1" smtClean="0"/>
              <a:t>thì</a:t>
            </a:r>
            <a:r>
              <a:rPr lang="en-US" dirty="0" smtClean="0"/>
              <a:t> </a:t>
            </a:r>
            <a:r>
              <a:rPr lang="en-US" dirty="0" err="1" smtClean="0"/>
              <a:t>bạn</a:t>
            </a:r>
            <a:r>
              <a:rPr lang="en-US" dirty="0" smtClean="0"/>
              <a:t> </a:t>
            </a:r>
            <a:r>
              <a:rPr lang="en-US" dirty="0" err="1" smtClean="0"/>
              <a:t>không</a:t>
            </a:r>
            <a:r>
              <a:rPr lang="en-US" dirty="0" smtClean="0"/>
              <a:t> </a:t>
            </a:r>
            <a:r>
              <a:rPr lang="en-US" dirty="0" err="1" smtClean="0"/>
              <a:t>thể</a:t>
            </a:r>
            <a:r>
              <a:rPr lang="en-US" dirty="0" smtClean="0"/>
              <a:t> </a:t>
            </a:r>
            <a:r>
              <a:rPr lang="en-US" dirty="0" err="1" smtClean="0"/>
              <a:t>cấp</a:t>
            </a:r>
            <a:r>
              <a:rPr lang="en-US" dirty="0" smtClean="0"/>
              <a:t> </a:t>
            </a:r>
            <a:r>
              <a:rPr lang="en-US" dirty="0" err="1" smtClean="0"/>
              <a:t>cho</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khác</a:t>
            </a:r>
            <a:r>
              <a:rPr lang="en-US" dirty="0" smtClean="0"/>
              <a:t> </a:t>
            </a:r>
            <a:r>
              <a:rPr lang="en-US" dirty="0" err="1" smtClean="0"/>
              <a:t>quyền</a:t>
            </a:r>
            <a:r>
              <a:rPr lang="en-US" dirty="0" smtClean="0"/>
              <a:t> </a:t>
            </a:r>
            <a:r>
              <a:rPr lang="en-US" dirty="0" err="1" smtClean="0"/>
              <a:t>truy</a:t>
            </a:r>
            <a:r>
              <a:rPr lang="en-US" dirty="0" smtClean="0"/>
              <a:t> </a:t>
            </a:r>
            <a:r>
              <a:rPr lang="en-US" dirty="0" err="1" smtClean="0"/>
              <a:t>cập</a:t>
            </a:r>
            <a:r>
              <a:rPr lang="en-US" dirty="0" smtClean="0"/>
              <a:t> </a:t>
            </a:r>
            <a:r>
              <a:rPr lang="en-US" dirty="0" err="1" smtClean="0"/>
              <a:t>vào</a:t>
            </a:r>
            <a:r>
              <a:rPr lang="en-US" dirty="0" smtClean="0"/>
              <a:t> </a:t>
            </a:r>
            <a:r>
              <a:rPr lang="en-US" dirty="0" err="1" smtClean="0"/>
              <a:t>khung</a:t>
            </a:r>
            <a:r>
              <a:rPr lang="en-US" dirty="0" smtClean="0"/>
              <a:t> </a:t>
            </a:r>
            <a:r>
              <a:rPr lang="en-US" dirty="0" err="1" smtClean="0"/>
              <a:t>nhìn</a:t>
            </a:r>
            <a:r>
              <a:rPr lang="en-US" dirty="0" smtClean="0"/>
              <a:t> </a:t>
            </a:r>
            <a:r>
              <a:rPr lang="en-US" dirty="0" err="1" smtClean="0"/>
              <a:t>của</a:t>
            </a:r>
            <a:r>
              <a:rPr lang="en-US" dirty="0" smtClean="0"/>
              <a:t> </a:t>
            </a:r>
            <a:r>
              <a:rPr lang="en-US" dirty="0" err="1" smtClean="0"/>
              <a:t>bạn</a:t>
            </a:r>
            <a:r>
              <a:rPr lang="en-US" dirty="0" smtClean="0"/>
              <a:t>. </a:t>
            </a:r>
            <a:r>
              <a:rPr lang="en-US" dirty="0" err="1" smtClean="0"/>
              <a:t>Nếu</a:t>
            </a:r>
            <a:r>
              <a:rPr lang="en-US" dirty="0" smtClean="0"/>
              <a:t> </a:t>
            </a:r>
            <a:r>
              <a:rPr lang="en-US" dirty="0" err="1" smtClean="0"/>
              <a:t>bạn</a:t>
            </a:r>
            <a:r>
              <a:rPr lang="en-US" dirty="0" smtClean="0"/>
              <a:t> </a:t>
            </a:r>
            <a:r>
              <a:rPr lang="en-US" dirty="0" err="1" smtClean="0"/>
              <a:t>thử</a:t>
            </a:r>
            <a:r>
              <a:rPr lang="en-US" dirty="0"/>
              <a:t>, ORA-01720: grant option does not exist for </a:t>
            </a:r>
            <a:r>
              <a:rPr lang="en-US" dirty="0" err="1"/>
              <a:t>object_name</a:t>
            </a:r>
            <a:r>
              <a:rPr lang="en-US" dirty="0"/>
              <a:t> </a:t>
            </a:r>
            <a:r>
              <a:rPr lang="en-US" dirty="0" smtClean="0"/>
              <a:t>error </a:t>
            </a:r>
            <a:r>
              <a:rPr lang="en-US" dirty="0" err="1" smtClean="0"/>
              <a:t>sẽ</a:t>
            </a:r>
            <a:r>
              <a:rPr lang="en-US" dirty="0" smtClean="0"/>
              <a:t> </a:t>
            </a:r>
            <a:r>
              <a:rPr lang="en-US" dirty="0" err="1" smtClean="0"/>
              <a:t>được</a:t>
            </a:r>
            <a:r>
              <a:rPr lang="en-US" dirty="0" smtClean="0"/>
              <a:t> </a:t>
            </a:r>
            <a:r>
              <a:rPr lang="en-US" dirty="0" err="1" smtClean="0"/>
              <a:t>tung</a:t>
            </a:r>
            <a:r>
              <a:rPr lang="en-US" dirty="0" smtClean="0"/>
              <a:t> </a:t>
            </a:r>
            <a:r>
              <a:rPr lang="en-US" dirty="0" err="1" smtClean="0"/>
              <a:t>ra</a:t>
            </a:r>
            <a:r>
              <a:rPr lang="en-US" dirty="0" smtClean="0"/>
              <a:t>, </a:t>
            </a:r>
            <a:r>
              <a:rPr lang="en-US" dirty="0" err="1"/>
              <a:t>với</a:t>
            </a:r>
            <a:r>
              <a:rPr lang="en-US" dirty="0"/>
              <a:t> </a:t>
            </a:r>
            <a:r>
              <a:rPr lang="en-US" dirty="0" err="1"/>
              <a:t>object_name</a:t>
            </a:r>
            <a:r>
              <a:rPr lang="en-US" dirty="0"/>
              <a:t> </a:t>
            </a:r>
            <a:r>
              <a:rPr lang="en-US" dirty="0" err="1"/>
              <a:t>đề</a:t>
            </a:r>
            <a:r>
              <a:rPr lang="en-US" dirty="0"/>
              <a:t> </a:t>
            </a:r>
            <a:r>
              <a:rPr lang="en-US" dirty="0" err="1"/>
              <a:t>cập</a:t>
            </a:r>
            <a:r>
              <a:rPr lang="en-US" dirty="0"/>
              <a:t> </a:t>
            </a:r>
            <a:r>
              <a:rPr lang="en-US" dirty="0" err="1"/>
              <a:t>đến</a:t>
            </a:r>
            <a:r>
              <a:rPr lang="en-US" dirty="0"/>
              <a:t> </a:t>
            </a:r>
            <a:r>
              <a:rPr lang="en-US" dirty="0" err="1"/>
              <a:t>đối</a:t>
            </a:r>
            <a:r>
              <a:rPr lang="en-US" dirty="0"/>
              <a:t> </a:t>
            </a:r>
            <a:r>
              <a:rPr lang="en-US" dirty="0" err="1"/>
              <a:t>tượng</a:t>
            </a:r>
            <a:r>
              <a:rPr lang="en-US" dirty="0"/>
              <a:t> </a:t>
            </a:r>
            <a:r>
              <a:rPr lang="en-US" dirty="0" err="1"/>
              <a:t>bên</a:t>
            </a:r>
            <a:r>
              <a:rPr lang="en-US" dirty="0"/>
              <a:t> </a:t>
            </a:r>
            <a:r>
              <a:rPr lang="en-US" dirty="0" err="1"/>
              <a:t>dưới</a:t>
            </a:r>
            <a:r>
              <a:rPr lang="en-US" dirty="0"/>
              <a:t> </a:t>
            </a:r>
            <a:r>
              <a:rPr lang="en-US" dirty="0" err="1"/>
              <a:t>của</a:t>
            </a:r>
            <a:r>
              <a:rPr lang="en-US" dirty="0"/>
              <a:t> </a:t>
            </a:r>
            <a:r>
              <a:rPr lang="en-US" dirty="0" err="1"/>
              <a:t>khung</a:t>
            </a:r>
            <a:r>
              <a:rPr lang="en-US" dirty="0"/>
              <a:t> </a:t>
            </a:r>
            <a:r>
              <a:rPr lang="en-US" dirty="0" err="1"/>
              <a:t>nhìn</a:t>
            </a:r>
            <a:r>
              <a:rPr lang="en-US" dirty="0"/>
              <a:t> </a:t>
            </a:r>
            <a:r>
              <a:rPr lang="en-US" dirty="0" err="1"/>
              <a:t>mà</a:t>
            </a:r>
            <a:r>
              <a:rPr lang="en-US" dirty="0"/>
              <a:t> </a:t>
            </a:r>
            <a:r>
              <a:rPr lang="en-US" dirty="0" err="1"/>
              <a:t>bạn</a:t>
            </a:r>
            <a:r>
              <a:rPr lang="en-US" dirty="0"/>
              <a:t> </a:t>
            </a:r>
            <a:r>
              <a:rPr lang="en-US" dirty="0" err="1"/>
              <a:t>không</a:t>
            </a:r>
            <a:r>
              <a:rPr lang="en-US" dirty="0"/>
              <a:t> </a:t>
            </a:r>
            <a:r>
              <a:rPr lang="en-US" dirty="0" err="1"/>
              <a:t>có</a:t>
            </a:r>
            <a:r>
              <a:rPr lang="en-US" dirty="0"/>
              <a:t> </a:t>
            </a:r>
            <a:r>
              <a:rPr lang="en-US" dirty="0" err="1"/>
              <a:t>đủ</a:t>
            </a:r>
            <a:r>
              <a:rPr lang="en-US" dirty="0"/>
              <a:t> </a:t>
            </a:r>
            <a:r>
              <a:rPr lang="en-US" dirty="0" err="1"/>
              <a:t>đặc</a:t>
            </a:r>
            <a:r>
              <a:rPr lang="en-US" dirty="0"/>
              <a:t> </a:t>
            </a:r>
            <a:r>
              <a:rPr lang="en-US" dirty="0" err="1"/>
              <a:t>quyền</a:t>
            </a:r>
            <a:r>
              <a:rPr lang="en-US" dirty="0" smtClean="0"/>
              <a:t>.</a:t>
            </a:r>
            <a:endParaRPr lang="en-US" dirty="0"/>
          </a:p>
        </p:txBody>
      </p:sp>
    </p:spTree>
    <p:extLst>
      <p:ext uri="{BB962C8B-B14F-4D97-AF65-F5344CB8AC3E}">
        <p14:creationId xmlns:p14="http://schemas.microsoft.com/office/powerpoint/2010/main" val="310204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Increasing Table Security with </a:t>
            </a:r>
            <a:r>
              <a:rPr lang="en-US" dirty="0" smtClean="0"/>
              <a:t>Views</a:t>
            </a:r>
          </a:p>
          <a:p>
            <a:pPr marL="0" indent="0">
              <a:buNone/>
            </a:pPr>
            <a:r>
              <a:rPr lang="en-US" dirty="0" err="1"/>
              <a:t>Để</a:t>
            </a:r>
            <a:r>
              <a:rPr lang="en-US" dirty="0"/>
              <a:t> </a:t>
            </a:r>
            <a:r>
              <a:rPr lang="en-US" dirty="0" err="1"/>
              <a:t>sử</a:t>
            </a:r>
            <a:r>
              <a:rPr lang="en-US" dirty="0"/>
              <a:t> </a:t>
            </a:r>
            <a:r>
              <a:rPr lang="en-US" dirty="0" err="1"/>
              <a:t>dụng</a:t>
            </a:r>
            <a:r>
              <a:rPr lang="en-US" dirty="0"/>
              <a:t> </a:t>
            </a:r>
            <a:r>
              <a:rPr lang="en-US" dirty="0" err="1" smtClean="0"/>
              <a:t>khung</a:t>
            </a:r>
            <a:r>
              <a:rPr lang="en-US" dirty="0" smtClean="0"/>
              <a:t> </a:t>
            </a:r>
            <a:r>
              <a:rPr lang="en-US" dirty="0" err="1" smtClean="0"/>
              <a:t>nhìn</a:t>
            </a:r>
            <a:r>
              <a:rPr lang="en-US" dirty="0" smtClean="0"/>
              <a:t>, </a:t>
            </a:r>
            <a:r>
              <a:rPr lang="en-US" dirty="0" err="1"/>
              <a:t>người</a:t>
            </a:r>
            <a:r>
              <a:rPr lang="en-US" dirty="0"/>
              <a:t> </a:t>
            </a:r>
            <a:r>
              <a:rPr lang="en-US" dirty="0" err="1"/>
              <a:t>dùng</a:t>
            </a:r>
            <a:r>
              <a:rPr lang="en-US" dirty="0"/>
              <a:t> </a:t>
            </a:r>
            <a:r>
              <a:rPr lang="en-US" dirty="0" err="1"/>
              <a:t>phải</a:t>
            </a:r>
            <a:r>
              <a:rPr lang="en-US" dirty="0"/>
              <a:t> </a:t>
            </a:r>
            <a:r>
              <a:rPr lang="en-US" dirty="0" err="1"/>
              <a:t>có</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thích</a:t>
            </a:r>
            <a:r>
              <a:rPr lang="en-US" dirty="0"/>
              <a:t> </a:t>
            </a:r>
            <a:r>
              <a:rPr lang="en-US" dirty="0" err="1"/>
              <a:t>hợp</a:t>
            </a:r>
            <a:r>
              <a:rPr lang="en-US" dirty="0"/>
              <a:t> </a:t>
            </a:r>
            <a:r>
              <a:rPr lang="en-US" dirty="0" err="1"/>
              <a:t>nhưng</a:t>
            </a:r>
            <a:r>
              <a:rPr lang="en-US" dirty="0"/>
              <a:t> </a:t>
            </a:r>
            <a:r>
              <a:rPr lang="en-US" dirty="0" err="1"/>
              <a:t>chỉ</a:t>
            </a:r>
            <a:r>
              <a:rPr lang="en-US" dirty="0"/>
              <a:t> </a:t>
            </a:r>
            <a:r>
              <a:rPr lang="en-US" dirty="0" err="1"/>
              <a:t>dành</a:t>
            </a:r>
            <a:r>
              <a:rPr lang="en-US" dirty="0"/>
              <a:t> </a:t>
            </a:r>
            <a:r>
              <a:rPr lang="en-US" dirty="0" err="1"/>
              <a:t>cho</a:t>
            </a:r>
            <a:r>
              <a:rPr lang="en-US" dirty="0"/>
              <a:t> </a:t>
            </a:r>
            <a:r>
              <a:rPr lang="en-US" dirty="0" err="1" smtClean="0"/>
              <a:t>chính</a:t>
            </a:r>
            <a:r>
              <a:rPr lang="en-US" dirty="0" smtClean="0"/>
              <a:t> </a:t>
            </a:r>
            <a:r>
              <a:rPr lang="en-US" dirty="0" err="1" smtClean="0"/>
              <a:t>khung</a:t>
            </a:r>
            <a:r>
              <a:rPr lang="en-US" dirty="0" smtClean="0"/>
              <a:t> </a:t>
            </a:r>
            <a:r>
              <a:rPr lang="en-US" dirty="0" err="1" smtClean="0"/>
              <a:t>nhìn</a:t>
            </a:r>
            <a:r>
              <a:rPr lang="en-US" dirty="0" smtClean="0"/>
              <a:t> </a:t>
            </a:r>
            <a:r>
              <a:rPr lang="en-US" dirty="0" err="1" smtClean="0"/>
              <a:t>chứ</a:t>
            </a:r>
            <a:r>
              <a:rPr lang="en-US" dirty="0" smtClean="0"/>
              <a:t> </a:t>
            </a:r>
            <a:r>
              <a:rPr lang="en-US" dirty="0" err="1"/>
              <a:t>không</a:t>
            </a:r>
            <a:r>
              <a:rPr lang="en-US" dirty="0"/>
              <a:t> </a:t>
            </a:r>
            <a:r>
              <a:rPr lang="en-US" dirty="0" err="1"/>
              <a:t>phải</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bên</a:t>
            </a:r>
            <a:r>
              <a:rPr lang="en-US" dirty="0"/>
              <a:t> </a:t>
            </a:r>
            <a:r>
              <a:rPr lang="en-US" dirty="0" err="1"/>
              <a:t>dưới</a:t>
            </a:r>
            <a:r>
              <a:rPr lang="en-US" dirty="0"/>
              <a:t> </a:t>
            </a:r>
            <a:r>
              <a:rPr lang="en-US" dirty="0" err="1"/>
              <a:t>của</a:t>
            </a:r>
            <a:r>
              <a:rPr lang="en-US" dirty="0"/>
              <a:t> </a:t>
            </a:r>
            <a:r>
              <a:rPr lang="en-US" dirty="0" err="1"/>
              <a:t>nó</a:t>
            </a:r>
            <a:r>
              <a:rPr lang="en-US" dirty="0"/>
              <a:t>. </a:t>
            </a:r>
            <a:r>
              <a:rPr lang="en-US" dirty="0" err="1"/>
              <a:t>Tuy</a:t>
            </a:r>
            <a:r>
              <a:rPr lang="en-US" dirty="0"/>
              <a:t> </a:t>
            </a:r>
            <a:r>
              <a:rPr lang="en-US" dirty="0" err="1"/>
              <a:t>nhiên</a:t>
            </a:r>
            <a:r>
              <a:rPr lang="en-US" dirty="0"/>
              <a:t>, </a:t>
            </a:r>
            <a:r>
              <a:rPr lang="en-US" dirty="0" err="1"/>
              <a:t>nếu</a:t>
            </a:r>
            <a:r>
              <a:rPr lang="en-US" dirty="0"/>
              <a:t> </a:t>
            </a:r>
            <a:r>
              <a:rPr lang="en-US" dirty="0" err="1"/>
              <a:t>quyền</a:t>
            </a:r>
            <a:r>
              <a:rPr lang="en-US" dirty="0"/>
              <a:t> </a:t>
            </a:r>
            <a:r>
              <a:rPr lang="en-US" dirty="0" err="1"/>
              <a:t>truy</a:t>
            </a:r>
            <a:r>
              <a:rPr lang="en-US" dirty="0"/>
              <a:t> </a:t>
            </a:r>
            <a:r>
              <a:rPr lang="en-US" dirty="0" err="1"/>
              <a:t>cập</a:t>
            </a:r>
            <a:r>
              <a:rPr lang="en-US" dirty="0"/>
              <a:t> </a:t>
            </a:r>
            <a:r>
              <a:rPr lang="en-US" dirty="0" err="1"/>
              <a:t>cho</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bên</a:t>
            </a:r>
            <a:r>
              <a:rPr lang="en-US" dirty="0"/>
              <a:t> </a:t>
            </a:r>
            <a:r>
              <a:rPr lang="en-US" dirty="0" err="1"/>
              <a:t>dưới</a:t>
            </a:r>
            <a:r>
              <a:rPr lang="en-US" dirty="0"/>
              <a:t> </a:t>
            </a:r>
            <a:r>
              <a:rPr lang="en-US" dirty="0" err="1"/>
              <a:t>của</a:t>
            </a:r>
            <a:r>
              <a:rPr lang="en-US" dirty="0"/>
              <a:t> </a:t>
            </a:r>
            <a:r>
              <a:rPr lang="en-US" dirty="0" err="1" smtClean="0"/>
              <a:t>khung</a:t>
            </a:r>
            <a:r>
              <a:rPr lang="en-US" dirty="0" smtClean="0"/>
              <a:t> </a:t>
            </a:r>
            <a:r>
              <a:rPr lang="en-US" dirty="0" err="1" smtClean="0"/>
              <a:t>nhìn</a:t>
            </a:r>
            <a:r>
              <a:rPr lang="en-US" dirty="0" smtClean="0"/>
              <a:t> </a:t>
            </a:r>
            <a:r>
              <a:rPr lang="en-US" dirty="0" err="1" smtClean="0"/>
              <a:t>bị</a:t>
            </a:r>
            <a:r>
              <a:rPr lang="en-US" dirty="0" smtClean="0"/>
              <a:t> </a:t>
            </a:r>
            <a:r>
              <a:rPr lang="en-US" dirty="0" err="1"/>
              <a:t>xóa</a:t>
            </a:r>
            <a:r>
              <a:rPr lang="en-US" dirty="0"/>
              <a:t> </a:t>
            </a:r>
            <a:r>
              <a:rPr lang="en-US" dirty="0" err="1"/>
              <a:t>thì</a:t>
            </a:r>
            <a:r>
              <a:rPr lang="en-US" dirty="0"/>
              <a:t> </a:t>
            </a:r>
            <a:r>
              <a:rPr lang="en-US" dirty="0" err="1"/>
              <a:t>người</a:t>
            </a:r>
            <a:r>
              <a:rPr lang="en-US" dirty="0"/>
              <a:t> </a:t>
            </a:r>
            <a:r>
              <a:rPr lang="en-US" dirty="0" err="1"/>
              <a:t>dùng</a:t>
            </a:r>
            <a:r>
              <a:rPr lang="en-US" dirty="0"/>
              <a:t> </a:t>
            </a:r>
            <a:r>
              <a:rPr lang="en-US" dirty="0" err="1"/>
              <a:t>không</a:t>
            </a:r>
            <a:r>
              <a:rPr lang="en-US" dirty="0"/>
              <a:t> </a:t>
            </a:r>
            <a:r>
              <a:rPr lang="en-US" dirty="0" err="1"/>
              <a:t>còn</a:t>
            </a:r>
            <a:r>
              <a:rPr lang="en-US" dirty="0"/>
              <a:t> </a:t>
            </a:r>
            <a:r>
              <a:rPr lang="en-US" dirty="0" err="1"/>
              <a:t>quyền</a:t>
            </a:r>
            <a:r>
              <a:rPr lang="en-US" dirty="0"/>
              <a:t> </a:t>
            </a:r>
            <a:r>
              <a:rPr lang="en-US" dirty="0" err="1"/>
              <a:t>truy</a:t>
            </a:r>
            <a:r>
              <a:rPr lang="en-US" dirty="0"/>
              <a:t> </a:t>
            </a:r>
            <a:r>
              <a:rPr lang="en-US" dirty="0" err="1"/>
              <a:t>cập</a:t>
            </a:r>
            <a:r>
              <a:rPr lang="en-US" dirty="0"/>
              <a:t> </a:t>
            </a:r>
            <a:r>
              <a:rPr lang="en-US" dirty="0" err="1"/>
              <a:t>nữa</a:t>
            </a:r>
            <a:r>
              <a:rPr lang="en-US" dirty="0"/>
              <a:t>. </a:t>
            </a:r>
            <a:r>
              <a:rPr lang="en-US" dirty="0" err="1"/>
              <a:t>Hành</a:t>
            </a:r>
            <a:r>
              <a:rPr lang="en-US" dirty="0"/>
              <a:t> vi </a:t>
            </a:r>
            <a:r>
              <a:rPr lang="en-US" dirty="0" err="1"/>
              <a:t>này</a:t>
            </a:r>
            <a:r>
              <a:rPr lang="en-US" dirty="0"/>
              <a:t> </a:t>
            </a:r>
            <a:r>
              <a:rPr lang="en-US" dirty="0" err="1"/>
              <a:t>xảy</a:t>
            </a:r>
            <a:r>
              <a:rPr lang="en-US" dirty="0"/>
              <a:t> </a:t>
            </a:r>
            <a:r>
              <a:rPr lang="en-US" dirty="0" err="1"/>
              <a:t>ra</a:t>
            </a:r>
            <a:r>
              <a:rPr lang="en-US" dirty="0"/>
              <a:t> </a:t>
            </a:r>
            <a:r>
              <a:rPr lang="en-US" dirty="0" err="1"/>
              <a:t>bởi</a:t>
            </a:r>
            <a:r>
              <a:rPr lang="en-US" dirty="0"/>
              <a:t> </a:t>
            </a:r>
            <a:r>
              <a:rPr lang="en-US" dirty="0" err="1"/>
              <a:t>vì</a:t>
            </a:r>
            <a:r>
              <a:rPr lang="en-US" dirty="0"/>
              <a:t> </a:t>
            </a:r>
            <a:r>
              <a:rPr lang="en-US" dirty="0" err="1"/>
              <a:t>tên</a:t>
            </a:r>
            <a:r>
              <a:rPr lang="en-US" dirty="0"/>
              <a:t> </a:t>
            </a:r>
            <a:r>
              <a:rPr lang="en-US" dirty="0" err="1"/>
              <a:t>miền</a:t>
            </a:r>
            <a:r>
              <a:rPr lang="en-US" dirty="0"/>
              <a:t> </a:t>
            </a:r>
            <a:r>
              <a:rPr lang="en-US" dirty="0" err="1"/>
              <a:t>bảo</a:t>
            </a:r>
            <a:r>
              <a:rPr lang="en-US" dirty="0"/>
              <a:t> </a:t>
            </a:r>
            <a:r>
              <a:rPr lang="en-US" dirty="0" err="1"/>
              <a:t>mật</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khi</a:t>
            </a:r>
            <a:r>
              <a:rPr lang="en-US" dirty="0"/>
              <a:t> </a:t>
            </a:r>
            <a:r>
              <a:rPr lang="en-US" dirty="0" err="1"/>
              <a:t>người</a:t>
            </a:r>
            <a:r>
              <a:rPr lang="en-US" dirty="0"/>
              <a:t> </a:t>
            </a:r>
            <a:r>
              <a:rPr lang="en-US" dirty="0" err="1"/>
              <a:t>dùng</a:t>
            </a:r>
            <a:r>
              <a:rPr lang="en-US" dirty="0"/>
              <a:t> </a:t>
            </a:r>
            <a:r>
              <a:rPr lang="en-US" dirty="0" err="1"/>
              <a:t>truy</a:t>
            </a:r>
            <a:r>
              <a:rPr lang="en-US" dirty="0"/>
              <a:t> </a:t>
            </a:r>
            <a:r>
              <a:rPr lang="en-US" dirty="0" err="1"/>
              <a:t>vấn</a:t>
            </a:r>
            <a:r>
              <a:rPr lang="en-US" dirty="0"/>
              <a:t> </a:t>
            </a:r>
            <a:r>
              <a:rPr lang="en-US" dirty="0" err="1" smtClean="0"/>
              <a:t>khung</a:t>
            </a:r>
            <a:r>
              <a:rPr lang="en-US" dirty="0" smtClean="0"/>
              <a:t> </a:t>
            </a:r>
            <a:r>
              <a:rPr lang="en-US" dirty="0" err="1" smtClean="0"/>
              <a:t>nhìn</a:t>
            </a:r>
            <a:r>
              <a:rPr lang="en-US" dirty="0" smtClean="0"/>
              <a:t> </a:t>
            </a:r>
            <a:r>
              <a:rPr lang="en-US" dirty="0" err="1" smtClean="0"/>
              <a:t>là</a:t>
            </a:r>
            <a:r>
              <a:rPr lang="en-US" dirty="0" smtClean="0"/>
              <a:t> </a:t>
            </a:r>
            <a:r>
              <a:rPr lang="en-US" dirty="0" err="1"/>
              <a:t>của</a:t>
            </a:r>
            <a:r>
              <a:rPr lang="en-US" dirty="0"/>
              <a:t> </a:t>
            </a:r>
            <a:r>
              <a:rPr lang="en-US" dirty="0" err="1" smtClean="0"/>
              <a:t>người</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ra</a:t>
            </a:r>
            <a:r>
              <a:rPr lang="en-US" dirty="0" smtClean="0"/>
              <a:t> </a:t>
            </a:r>
            <a:r>
              <a:rPr lang="en-US" dirty="0" err="1" smtClean="0"/>
              <a:t>khung</a:t>
            </a:r>
            <a:r>
              <a:rPr lang="en-US" dirty="0" smtClean="0"/>
              <a:t> </a:t>
            </a:r>
            <a:r>
              <a:rPr lang="en-US" dirty="0" err="1" smtClean="0"/>
              <a:t>nhìn</a:t>
            </a:r>
            <a:r>
              <a:rPr lang="en-US" dirty="0" smtClean="0"/>
              <a:t>. </a:t>
            </a:r>
            <a:r>
              <a:rPr lang="en-US" dirty="0" err="1" smtClean="0"/>
              <a:t>Nếu</a:t>
            </a:r>
            <a:r>
              <a:rPr lang="en-US" dirty="0" smtClean="0"/>
              <a:t> </a:t>
            </a:r>
            <a:r>
              <a:rPr lang="en-US" dirty="0" err="1"/>
              <a:t>các</a:t>
            </a:r>
            <a:r>
              <a:rPr lang="en-US" dirty="0"/>
              <a:t> </a:t>
            </a:r>
            <a:r>
              <a:rPr lang="en-US" dirty="0" err="1"/>
              <a:t>đặc</a:t>
            </a:r>
            <a:r>
              <a:rPr lang="en-US" dirty="0"/>
              <a:t> </a:t>
            </a:r>
            <a:r>
              <a:rPr lang="en-US" dirty="0" err="1"/>
              <a:t>quyền</a:t>
            </a:r>
            <a:r>
              <a:rPr lang="en-US" dirty="0"/>
              <a:t> </a:t>
            </a:r>
            <a:r>
              <a:rPr lang="en-US" dirty="0" err="1" smtClean="0"/>
              <a:t>trên</a:t>
            </a:r>
            <a:r>
              <a:rPr lang="en-US" dirty="0" smtClean="0"/>
              <a:t> </a:t>
            </a:r>
            <a:r>
              <a:rPr lang="en-US" dirty="0" err="1" smtClean="0"/>
              <a:t>các</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bên</a:t>
            </a:r>
            <a:r>
              <a:rPr lang="en-US" dirty="0" smtClean="0"/>
              <a:t> </a:t>
            </a:r>
            <a:r>
              <a:rPr lang="en-US" dirty="0" err="1" smtClean="0"/>
              <a:t>dưới</a:t>
            </a:r>
            <a:r>
              <a:rPr lang="en-US" dirty="0" smtClean="0"/>
              <a:t> </a:t>
            </a:r>
            <a:r>
              <a:rPr lang="en-US" dirty="0" err="1" smtClean="0"/>
              <a:t>bị</a:t>
            </a:r>
            <a:r>
              <a:rPr lang="en-US" dirty="0" smtClean="0"/>
              <a:t> </a:t>
            </a:r>
            <a:r>
              <a:rPr lang="en-US" dirty="0" err="1" smtClean="0"/>
              <a:t>thu</a:t>
            </a:r>
            <a:r>
              <a:rPr lang="en-US" dirty="0" smtClean="0"/>
              <a:t> </a:t>
            </a:r>
            <a:r>
              <a:rPr lang="en-US" dirty="0" err="1" smtClean="0"/>
              <a:t>hồi</a:t>
            </a:r>
            <a:r>
              <a:rPr lang="en-US" dirty="0" smtClean="0"/>
              <a:t> </a:t>
            </a:r>
            <a:r>
              <a:rPr lang="en-US" dirty="0" err="1" smtClean="0"/>
              <a:t>khỏi</a:t>
            </a:r>
            <a:r>
              <a:rPr lang="en-US" dirty="0" smtClean="0"/>
              <a:t> </a:t>
            </a:r>
            <a:r>
              <a:rPr lang="en-US" dirty="0" err="1" smtClean="0"/>
              <a:t>khung</a:t>
            </a:r>
            <a:r>
              <a:rPr lang="en-US" dirty="0" smtClean="0"/>
              <a:t> </a:t>
            </a:r>
            <a:r>
              <a:rPr lang="en-US" dirty="0" err="1" smtClean="0"/>
              <a:t>nhìn</a:t>
            </a:r>
            <a:r>
              <a:rPr lang="en-US" dirty="0" smtClean="0"/>
              <a:t> </a:t>
            </a:r>
            <a:r>
              <a:rPr lang="en-US" dirty="0" err="1" smtClean="0"/>
              <a:t>của</a:t>
            </a:r>
            <a:r>
              <a:rPr lang="en-US" dirty="0" smtClean="0"/>
              <a:t> </a:t>
            </a:r>
            <a:r>
              <a:rPr lang="en-US" dirty="0" err="1" smtClean="0"/>
              <a:t>người</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thì</a:t>
            </a:r>
            <a:r>
              <a:rPr lang="en-US" dirty="0" smtClean="0"/>
              <a:t> </a:t>
            </a:r>
            <a:r>
              <a:rPr lang="en-US" dirty="0" err="1" smtClean="0"/>
              <a:t>khung</a:t>
            </a:r>
            <a:r>
              <a:rPr lang="en-US" dirty="0" smtClean="0"/>
              <a:t> </a:t>
            </a:r>
            <a:r>
              <a:rPr lang="en-US" dirty="0" err="1" smtClean="0"/>
              <a:t>nhìn</a:t>
            </a:r>
            <a:r>
              <a:rPr lang="en-US" dirty="0" smtClean="0"/>
              <a:t> </a:t>
            </a:r>
            <a:r>
              <a:rPr lang="en-US" dirty="0" err="1" smtClean="0"/>
              <a:t>sẽ</a:t>
            </a:r>
            <a:r>
              <a:rPr lang="en-US" dirty="0" smtClean="0"/>
              <a:t> </a:t>
            </a:r>
            <a:r>
              <a:rPr lang="en-US" dirty="0" err="1" smtClean="0"/>
              <a:t>không</a:t>
            </a:r>
            <a:r>
              <a:rPr lang="en-US" dirty="0" smtClean="0"/>
              <a:t> </a:t>
            </a:r>
            <a:r>
              <a:rPr lang="en-US" dirty="0" err="1" smtClean="0"/>
              <a:t>hợp</a:t>
            </a:r>
            <a:r>
              <a:rPr lang="en-US" dirty="0" smtClean="0"/>
              <a:t> </a:t>
            </a:r>
            <a:r>
              <a:rPr lang="en-US" dirty="0" err="1" smtClean="0"/>
              <a:t>lệ</a:t>
            </a:r>
            <a:r>
              <a:rPr lang="en-US" dirty="0" smtClean="0"/>
              <a:t> </a:t>
            </a:r>
            <a:r>
              <a:rPr lang="en-US" dirty="0" err="1" smtClean="0"/>
              <a:t>và</a:t>
            </a:r>
            <a:r>
              <a:rPr lang="en-US" dirty="0" smtClean="0"/>
              <a:t> </a:t>
            </a:r>
            <a:r>
              <a:rPr lang="en-US" dirty="0" err="1" smtClean="0"/>
              <a:t>không</a:t>
            </a:r>
            <a:r>
              <a:rPr lang="en-US" dirty="0" smtClean="0"/>
              <a:t> </a:t>
            </a:r>
            <a:r>
              <a:rPr lang="en-US" dirty="0" err="1" smtClean="0"/>
              <a:t>ai</a:t>
            </a:r>
            <a:r>
              <a:rPr lang="en-US" dirty="0" smtClean="0"/>
              <a:t> </a:t>
            </a:r>
            <a:r>
              <a:rPr lang="en-US" dirty="0" err="1" smtClean="0"/>
              <a:t>có</a:t>
            </a:r>
            <a:r>
              <a:rPr lang="en-US" dirty="0" smtClean="0"/>
              <a:t> </a:t>
            </a:r>
            <a:r>
              <a:rPr lang="en-US" dirty="0" err="1"/>
              <a:t>thể</a:t>
            </a:r>
            <a:r>
              <a:rPr lang="en-US" dirty="0"/>
              <a:t> </a:t>
            </a:r>
            <a:r>
              <a:rPr lang="en-US" dirty="0" err="1"/>
              <a:t>sử</a:t>
            </a:r>
            <a:r>
              <a:rPr lang="en-US" dirty="0"/>
              <a:t> </a:t>
            </a:r>
            <a:r>
              <a:rPr lang="en-US" dirty="0" err="1"/>
              <a:t>dụng</a:t>
            </a:r>
            <a:r>
              <a:rPr lang="en-US" dirty="0"/>
              <a:t> </a:t>
            </a:r>
            <a:r>
              <a:rPr lang="en-US" dirty="0" err="1" smtClean="0"/>
              <a:t>khung</a:t>
            </a:r>
            <a:r>
              <a:rPr lang="en-US" dirty="0" smtClean="0"/>
              <a:t> </a:t>
            </a:r>
            <a:r>
              <a:rPr lang="en-US" dirty="0" err="1" smtClean="0"/>
              <a:t>nhìn</a:t>
            </a:r>
            <a:r>
              <a:rPr lang="en-US" dirty="0" smtClean="0"/>
              <a:t> </a:t>
            </a:r>
            <a:r>
              <a:rPr lang="en-US" dirty="0" err="1" smtClean="0"/>
              <a:t>đó</a:t>
            </a:r>
            <a:r>
              <a:rPr lang="en-US" dirty="0" smtClean="0"/>
              <a:t> </a:t>
            </a:r>
            <a:r>
              <a:rPr lang="en-US" dirty="0"/>
              <a:t>Do </a:t>
            </a:r>
            <a:r>
              <a:rPr lang="en-US" dirty="0" err="1"/>
              <a:t>đó</a:t>
            </a:r>
            <a:r>
              <a:rPr lang="en-US" dirty="0"/>
              <a:t>, </a:t>
            </a:r>
            <a:r>
              <a:rPr lang="en-US" dirty="0" err="1"/>
              <a:t>ngay</a:t>
            </a:r>
            <a:r>
              <a:rPr lang="en-US" dirty="0"/>
              <a:t> </a:t>
            </a:r>
            <a:r>
              <a:rPr lang="en-US" dirty="0" err="1"/>
              <a:t>cả</a:t>
            </a:r>
            <a:r>
              <a:rPr lang="en-US" dirty="0"/>
              <a:t> </a:t>
            </a:r>
            <a:r>
              <a:rPr lang="en-US" dirty="0" err="1"/>
              <a:t>khi</a:t>
            </a:r>
            <a:r>
              <a:rPr lang="en-US" dirty="0"/>
              <a:t> </a:t>
            </a:r>
            <a:r>
              <a:rPr lang="en-US" dirty="0" err="1"/>
              <a:t>người</a:t>
            </a:r>
            <a:r>
              <a:rPr lang="en-US" dirty="0"/>
              <a:t> </a:t>
            </a:r>
            <a:r>
              <a:rPr lang="en-US" dirty="0" err="1"/>
              <a:t>dùng</a:t>
            </a:r>
            <a:r>
              <a:rPr lang="en-US" dirty="0"/>
              <a:t> </a:t>
            </a:r>
            <a:r>
              <a:rPr lang="en-US" dirty="0" err="1"/>
              <a:t>đã</a:t>
            </a:r>
            <a:r>
              <a:rPr lang="en-US" dirty="0"/>
              <a:t> </a:t>
            </a:r>
            <a:r>
              <a:rPr lang="en-US" dirty="0" err="1" smtClean="0"/>
              <a:t>được</a:t>
            </a:r>
            <a:r>
              <a:rPr lang="en-US" dirty="0" smtClean="0"/>
              <a:t> </a:t>
            </a:r>
            <a:r>
              <a:rPr lang="en-US" dirty="0" err="1"/>
              <a:t>cấp</a:t>
            </a:r>
            <a:r>
              <a:rPr lang="en-US" dirty="0"/>
              <a:t> </a:t>
            </a:r>
            <a:r>
              <a:rPr lang="en-US" dirty="0" err="1"/>
              <a:t>quyền</a:t>
            </a:r>
            <a:r>
              <a:rPr lang="en-US" dirty="0"/>
              <a:t> </a:t>
            </a:r>
            <a:r>
              <a:rPr lang="en-US" dirty="0" err="1"/>
              <a:t>truy</a:t>
            </a:r>
            <a:r>
              <a:rPr lang="en-US" dirty="0"/>
              <a:t> </a:t>
            </a:r>
            <a:r>
              <a:rPr lang="en-US" dirty="0" err="1"/>
              <a:t>cập</a:t>
            </a:r>
            <a:r>
              <a:rPr lang="en-US" dirty="0"/>
              <a:t> </a:t>
            </a:r>
            <a:r>
              <a:rPr lang="en-US" dirty="0" err="1" smtClean="0"/>
              <a:t>vào</a:t>
            </a:r>
            <a:r>
              <a:rPr lang="en-US" dirty="0" smtClean="0"/>
              <a:t> </a:t>
            </a:r>
            <a:r>
              <a:rPr lang="en-US" dirty="0" err="1" smtClean="0"/>
              <a:t>khung</a:t>
            </a:r>
            <a:r>
              <a:rPr lang="en-US" dirty="0" smtClean="0"/>
              <a:t> </a:t>
            </a:r>
            <a:r>
              <a:rPr lang="en-US" dirty="0" err="1" smtClean="0"/>
              <a:t>nhìn</a:t>
            </a:r>
            <a:r>
              <a:rPr lang="en-US" dirty="0" smtClean="0"/>
              <a:t>, </a:t>
            </a:r>
            <a:r>
              <a:rPr lang="en-US" dirty="0" err="1"/>
              <a:t>người</a:t>
            </a:r>
            <a:r>
              <a:rPr lang="en-US" dirty="0"/>
              <a:t> </a:t>
            </a:r>
            <a:r>
              <a:rPr lang="en-US" dirty="0" err="1"/>
              <a:t>dùng</a:t>
            </a:r>
            <a:r>
              <a:rPr lang="en-US" dirty="0"/>
              <a:t> </a:t>
            </a:r>
            <a:r>
              <a:rPr lang="en-US" dirty="0" err="1"/>
              <a:t>có</a:t>
            </a:r>
            <a:r>
              <a:rPr lang="en-US" dirty="0"/>
              <a:t> </a:t>
            </a:r>
            <a:r>
              <a:rPr lang="en-US" dirty="0" err="1"/>
              <a:t>thể</a:t>
            </a:r>
            <a:r>
              <a:rPr lang="en-US" dirty="0"/>
              <a:t> </a:t>
            </a:r>
            <a:r>
              <a:rPr lang="en-US" dirty="0" err="1"/>
              <a:t>không</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smtClean="0"/>
              <a:t>khung</a:t>
            </a:r>
            <a:r>
              <a:rPr lang="en-US" dirty="0" smtClean="0"/>
              <a:t> </a:t>
            </a:r>
            <a:r>
              <a:rPr lang="en-US" dirty="0" err="1" smtClean="0"/>
              <a:t>nhìn</a:t>
            </a:r>
            <a:r>
              <a:rPr lang="en-US" dirty="0" smtClean="0"/>
              <a:t> </a:t>
            </a:r>
            <a:r>
              <a:rPr lang="en-US" dirty="0" err="1" smtClean="0"/>
              <a:t>nếu</a:t>
            </a:r>
            <a:r>
              <a:rPr lang="en-US" dirty="0" smtClean="0"/>
              <a:t> </a:t>
            </a:r>
            <a:r>
              <a:rPr lang="en-US" dirty="0" err="1"/>
              <a:t>quyền</a:t>
            </a:r>
            <a:r>
              <a:rPr lang="en-US" dirty="0"/>
              <a:t> </a:t>
            </a:r>
            <a:r>
              <a:rPr lang="en-US" dirty="0" err="1"/>
              <a:t>của</a:t>
            </a:r>
            <a:r>
              <a:rPr lang="en-US" dirty="0"/>
              <a:t> </a:t>
            </a:r>
            <a:r>
              <a:rPr lang="en-US" dirty="0" err="1"/>
              <a:t>người</a:t>
            </a:r>
            <a:r>
              <a:rPr lang="en-US" dirty="0"/>
              <a:t> </a:t>
            </a:r>
            <a:r>
              <a:rPr lang="en-US" dirty="0" err="1"/>
              <a:t>xử</a:t>
            </a:r>
            <a:r>
              <a:rPr lang="en-US" dirty="0"/>
              <a:t> </a:t>
            </a:r>
            <a:r>
              <a:rPr lang="en-US" dirty="0" err="1"/>
              <a:t>lý</a:t>
            </a:r>
            <a:r>
              <a:rPr lang="en-US" dirty="0"/>
              <a:t> </a:t>
            </a:r>
            <a:r>
              <a:rPr lang="en-US" dirty="0" err="1"/>
              <a:t>đã</a:t>
            </a:r>
            <a:r>
              <a:rPr lang="en-US" dirty="0"/>
              <a:t> </a:t>
            </a:r>
            <a:r>
              <a:rPr lang="en-US" dirty="0" err="1"/>
              <a:t>bị</a:t>
            </a:r>
            <a:r>
              <a:rPr lang="en-US" dirty="0"/>
              <a:t> </a:t>
            </a:r>
            <a:r>
              <a:rPr lang="en-US" dirty="0" err="1"/>
              <a:t>thu</a:t>
            </a:r>
            <a:r>
              <a:rPr lang="en-US" dirty="0"/>
              <a:t> </a:t>
            </a:r>
            <a:r>
              <a:rPr lang="en-US" dirty="0" err="1"/>
              <a:t>hồi</a:t>
            </a:r>
            <a:r>
              <a:rPr lang="en-US" dirty="0"/>
              <a:t> </a:t>
            </a:r>
            <a:r>
              <a:rPr lang="en-US" dirty="0" err="1"/>
              <a:t>từ</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bên</a:t>
            </a:r>
            <a:r>
              <a:rPr lang="en-US" dirty="0"/>
              <a:t> </a:t>
            </a:r>
            <a:r>
              <a:rPr lang="en-US" dirty="0" err="1"/>
              <a:t>dưới</a:t>
            </a:r>
            <a:r>
              <a:rPr lang="en-US" dirty="0"/>
              <a:t> </a:t>
            </a:r>
            <a:r>
              <a:rPr lang="en-US" dirty="0" err="1" smtClean="0"/>
              <a:t>của</a:t>
            </a:r>
            <a:r>
              <a:rPr lang="en-US" dirty="0"/>
              <a:t> </a:t>
            </a:r>
            <a:r>
              <a:rPr lang="en-US" dirty="0" err="1" smtClean="0"/>
              <a:t>khung</a:t>
            </a:r>
            <a:r>
              <a:rPr lang="en-US" dirty="0" smtClean="0"/>
              <a:t> </a:t>
            </a:r>
            <a:r>
              <a:rPr lang="en-US" dirty="0" err="1" smtClean="0"/>
              <a:t>nhìn</a:t>
            </a:r>
            <a:r>
              <a:rPr lang="en-US" dirty="0" smtClean="0"/>
              <a:t>.</a:t>
            </a:r>
            <a:endParaRPr lang="en-US" dirty="0"/>
          </a:p>
          <a:p>
            <a:pPr marL="0" indent="0">
              <a:buNone/>
            </a:pPr>
            <a:endParaRPr lang="en-US" dirty="0"/>
          </a:p>
        </p:txBody>
      </p:sp>
    </p:spTree>
    <p:extLst>
      <p:ext uri="{BB962C8B-B14F-4D97-AF65-F5344CB8AC3E}">
        <p14:creationId xmlns:p14="http://schemas.microsoft.com/office/powerpoint/2010/main" val="166206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dirty="0" err="1"/>
              <a:t>Ví</a:t>
            </a:r>
            <a:r>
              <a:rPr lang="en-US" dirty="0"/>
              <a:t> </a:t>
            </a:r>
            <a:r>
              <a:rPr lang="en-US" dirty="0" err="1"/>
              <a:t>dụ</a:t>
            </a:r>
            <a:r>
              <a:rPr lang="en-US" dirty="0"/>
              <a:t>: </a:t>
            </a:r>
            <a:r>
              <a:rPr lang="en-US" dirty="0" err="1"/>
              <a:t>giả</a:t>
            </a:r>
            <a:r>
              <a:rPr lang="en-US" dirty="0"/>
              <a:t> </a:t>
            </a:r>
            <a:r>
              <a:rPr lang="en-US" dirty="0" err="1"/>
              <a:t>sử</a:t>
            </a:r>
            <a:r>
              <a:rPr lang="en-US" dirty="0"/>
              <a:t> </a:t>
            </a:r>
            <a:r>
              <a:rPr lang="en-US" dirty="0" err="1"/>
              <a:t>Người</a:t>
            </a:r>
            <a:r>
              <a:rPr lang="en-US" dirty="0"/>
              <a:t> </a:t>
            </a:r>
            <a:r>
              <a:rPr lang="en-US" dirty="0" err="1"/>
              <a:t>dùng</a:t>
            </a:r>
            <a:r>
              <a:rPr lang="en-US" dirty="0"/>
              <a:t> A </a:t>
            </a:r>
            <a:r>
              <a:rPr lang="en-US" dirty="0" err="1"/>
              <a:t>tạo</a:t>
            </a:r>
            <a:r>
              <a:rPr lang="en-US" dirty="0"/>
              <a:t> </a:t>
            </a:r>
            <a:r>
              <a:rPr lang="en-US" dirty="0" err="1" smtClean="0"/>
              <a:t>khung</a:t>
            </a:r>
            <a:r>
              <a:rPr lang="en-US" dirty="0" smtClean="0"/>
              <a:t> </a:t>
            </a:r>
            <a:r>
              <a:rPr lang="en-US" dirty="0" err="1" smtClean="0"/>
              <a:t>nhìn</a:t>
            </a:r>
            <a:r>
              <a:rPr lang="en-US" dirty="0" smtClean="0"/>
              <a:t>. </a:t>
            </a:r>
            <a:r>
              <a:rPr lang="en-US" dirty="0" err="1"/>
              <a:t>Người</a:t>
            </a:r>
            <a:r>
              <a:rPr lang="en-US" dirty="0"/>
              <a:t> </a:t>
            </a:r>
            <a:r>
              <a:rPr lang="en-US" dirty="0" err="1"/>
              <a:t>dùng</a:t>
            </a:r>
            <a:r>
              <a:rPr lang="en-US" dirty="0"/>
              <a:t> A </a:t>
            </a:r>
            <a:r>
              <a:rPr lang="en-US" dirty="0" err="1"/>
              <a:t>có</a:t>
            </a:r>
            <a:r>
              <a:rPr lang="en-US" dirty="0"/>
              <a:t> </a:t>
            </a:r>
            <a:r>
              <a:rPr lang="en-US" dirty="0" err="1"/>
              <a:t>quyền</a:t>
            </a:r>
            <a:r>
              <a:rPr lang="en-US" dirty="0"/>
              <a:t> </a:t>
            </a:r>
            <a:r>
              <a:rPr lang="en-US" dirty="0" err="1"/>
              <a:t>của</a:t>
            </a:r>
            <a:r>
              <a:rPr lang="en-US" dirty="0"/>
              <a:t> </a:t>
            </a:r>
            <a:r>
              <a:rPr lang="en-US" dirty="0" err="1" smtClean="0"/>
              <a:t>người</a:t>
            </a:r>
            <a:r>
              <a:rPr lang="en-US" dirty="0" smtClean="0"/>
              <a:t> </a:t>
            </a:r>
            <a:r>
              <a:rPr lang="en-US" dirty="0" err="1" smtClean="0"/>
              <a:t>định</a:t>
            </a:r>
            <a:r>
              <a:rPr lang="en-US" dirty="0" smtClean="0"/>
              <a:t> </a:t>
            </a:r>
            <a:r>
              <a:rPr lang="en-US" dirty="0" err="1" smtClean="0"/>
              <a:t>nghĩa</a:t>
            </a:r>
            <a:r>
              <a:rPr lang="en-US" dirty="0" smtClean="0"/>
              <a:t> </a:t>
            </a:r>
            <a:r>
              <a:rPr lang="en-US" dirty="0" err="1"/>
              <a:t>quyền</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cơ</a:t>
            </a:r>
            <a:r>
              <a:rPr lang="en-US" dirty="0"/>
              <a:t> </a:t>
            </a:r>
            <a:r>
              <a:rPr lang="en-US" dirty="0" err="1"/>
              <a:t>bản</a:t>
            </a:r>
            <a:r>
              <a:rPr lang="en-US" dirty="0"/>
              <a:t> </a:t>
            </a:r>
            <a:r>
              <a:rPr lang="en-US" dirty="0" err="1"/>
              <a:t>của</a:t>
            </a:r>
            <a:r>
              <a:rPr lang="en-US" dirty="0"/>
              <a:t> </a:t>
            </a:r>
            <a:r>
              <a:rPr lang="en-US" dirty="0" err="1" smtClean="0"/>
              <a:t>khung</a:t>
            </a:r>
            <a:r>
              <a:rPr lang="en-US" dirty="0" smtClean="0"/>
              <a:t> </a:t>
            </a:r>
            <a:r>
              <a:rPr lang="en-US" dirty="0" err="1" smtClean="0"/>
              <a:t>nhìn</a:t>
            </a:r>
            <a:r>
              <a:rPr lang="en-US" dirty="0" smtClean="0"/>
              <a:t>. </a:t>
            </a:r>
            <a:r>
              <a:rPr lang="en-US" dirty="0" err="1"/>
              <a:t>Người</a:t>
            </a:r>
            <a:r>
              <a:rPr lang="en-US" dirty="0"/>
              <a:t> </a:t>
            </a:r>
            <a:r>
              <a:rPr lang="en-US" dirty="0" err="1"/>
              <a:t>dùng</a:t>
            </a:r>
            <a:r>
              <a:rPr lang="en-US" dirty="0"/>
              <a:t> A </a:t>
            </a:r>
            <a:r>
              <a:rPr lang="en-US" dirty="0" err="1"/>
              <a:t>sau</a:t>
            </a:r>
            <a:r>
              <a:rPr lang="en-US" dirty="0"/>
              <a:t> </a:t>
            </a:r>
            <a:r>
              <a:rPr lang="en-US" dirty="0" err="1"/>
              <a:t>đó</a:t>
            </a:r>
            <a:r>
              <a:rPr lang="en-US" dirty="0"/>
              <a:t> </a:t>
            </a:r>
            <a:r>
              <a:rPr lang="en-US" dirty="0" err="1"/>
              <a:t>cấp</a:t>
            </a:r>
            <a:r>
              <a:rPr lang="en-US" dirty="0"/>
              <a:t> </a:t>
            </a:r>
            <a:r>
              <a:rPr lang="en-US" dirty="0" err="1"/>
              <a:t>đặc</a:t>
            </a:r>
            <a:r>
              <a:rPr lang="en-US" dirty="0"/>
              <a:t> </a:t>
            </a:r>
            <a:r>
              <a:rPr lang="en-US" dirty="0" err="1"/>
              <a:t>quyền</a:t>
            </a:r>
            <a:r>
              <a:rPr lang="en-US" dirty="0"/>
              <a:t> SELECT </a:t>
            </a:r>
            <a:r>
              <a:rPr lang="en-US" dirty="0" err="1"/>
              <a:t>trên</a:t>
            </a:r>
            <a:r>
              <a:rPr lang="en-US" dirty="0"/>
              <a:t> </a:t>
            </a:r>
            <a:r>
              <a:rPr lang="en-US" dirty="0" err="1"/>
              <a:t>chế</a:t>
            </a:r>
            <a:r>
              <a:rPr lang="en-US" dirty="0"/>
              <a:t> </a:t>
            </a:r>
            <a:r>
              <a:rPr lang="en-US" dirty="0" err="1"/>
              <a:t>độ</a:t>
            </a:r>
            <a:r>
              <a:rPr lang="en-US" dirty="0"/>
              <a:t> </a:t>
            </a:r>
            <a:r>
              <a:rPr lang="en-US" dirty="0" err="1"/>
              <a:t>xem</a:t>
            </a:r>
            <a:r>
              <a:rPr lang="en-US" dirty="0"/>
              <a:t> </a:t>
            </a:r>
            <a:r>
              <a:rPr lang="en-US" dirty="0" err="1"/>
              <a:t>đó</a:t>
            </a:r>
            <a:r>
              <a:rPr lang="en-US" dirty="0"/>
              <a:t> </a:t>
            </a:r>
            <a:r>
              <a:rPr lang="en-US" dirty="0" err="1"/>
              <a:t>cho</a:t>
            </a:r>
            <a:r>
              <a:rPr lang="en-US" dirty="0"/>
              <a:t> </a:t>
            </a:r>
            <a:r>
              <a:rPr lang="en-US" dirty="0" err="1"/>
              <a:t>Người</a:t>
            </a:r>
            <a:r>
              <a:rPr lang="en-US" dirty="0"/>
              <a:t> </a:t>
            </a:r>
            <a:r>
              <a:rPr lang="en-US" dirty="0" err="1"/>
              <a:t>dùng</a:t>
            </a:r>
            <a:r>
              <a:rPr lang="en-US" dirty="0"/>
              <a:t> B </a:t>
            </a:r>
            <a:r>
              <a:rPr lang="en-US" dirty="0" err="1"/>
              <a:t>để</a:t>
            </a:r>
            <a:r>
              <a:rPr lang="en-US" dirty="0"/>
              <a:t> </a:t>
            </a:r>
            <a:r>
              <a:rPr lang="en-US" dirty="0" err="1"/>
              <a:t>Người</a:t>
            </a:r>
            <a:r>
              <a:rPr lang="en-US" dirty="0"/>
              <a:t> </a:t>
            </a:r>
            <a:r>
              <a:rPr lang="en-US" dirty="0" err="1"/>
              <a:t>dùng</a:t>
            </a:r>
            <a:r>
              <a:rPr lang="en-US" dirty="0"/>
              <a:t> B </a:t>
            </a:r>
            <a:r>
              <a:rPr lang="en-US" dirty="0" err="1"/>
              <a:t>có</a:t>
            </a:r>
            <a:r>
              <a:rPr lang="en-US" dirty="0"/>
              <a:t> </a:t>
            </a:r>
            <a:r>
              <a:rPr lang="en-US" dirty="0" err="1"/>
              <a:t>thể</a:t>
            </a:r>
            <a:r>
              <a:rPr lang="en-US" dirty="0"/>
              <a:t> </a:t>
            </a:r>
            <a:r>
              <a:rPr lang="en-US" dirty="0" err="1"/>
              <a:t>truy</a:t>
            </a:r>
            <a:r>
              <a:rPr lang="en-US" dirty="0"/>
              <a:t> </a:t>
            </a:r>
            <a:r>
              <a:rPr lang="en-US" dirty="0" err="1" smtClean="0"/>
              <a:t>vấn</a:t>
            </a:r>
            <a:r>
              <a:rPr lang="en-US" dirty="0" smtClean="0"/>
              <a:t> </a:t>
            </a:r>
            <a:r>
              <a:rPr lang="en-US" dirty="0" err="1" smtClean="0"/>
              <a:t>khung</a:t>
            </a:r>
            <a:r>
              <a:rPr lang="en-US" dirty="0" smtClean="0"/>
              <a:t> </a:t>
            </a:r>
            <a:r>
              <a:rPr lang="en-US" dirty="0" err="1" smtClean="0"/>
              <a:t>nhìn</a:t>
            </a:r>
            <a:r>
              <a:rPr lang="en-US" dirty="0" smtClean="0"/>
              <a:t>. </a:t>
            </a:r>
            <a:r>
              <a:rPr lang="en-US" dirty="0" err="1"/>
              <a:t>Nhưng</a:t>
            </a:r>
            <a:r>
              <a:rPr lang="en-US" dirty="0"/>
              <a:t> </a:t>
            </a:r>
            <a:r>
              <a:rPr lang="en-US" dirty="0" err="1"/>
              <a:t>nếu</a:t>
            </a:r>
            <a:r>
              <a:rPr lang="en-US" dirty="0"/>
              <a:t> </a:t>
            </a:r>
            <a:r>
              <a:rPr lang="en-US" dirty="0" err="1"/>
              <a:t>Người</a:t>
            </a:r>
            <a:r>
              <a:rPr lang="en-US" dirty="0"/>
              <a:t> </a:t>
            </a:r>
            <a:r>
              <a:rPr lang="en-US" dirty="0" err="1"/>
              <a:t>dùng</a:t>
            </a:r>
            <a:r>
              <a:rPr lang="en-US" dirty="0"/>
              <a:t> A </a:t>
            </a:r>
            <a:r>
              <a:rPr lang="en-US" dirty="0" err="1"/>
              <a:t>không</a:t>
            </a:r>
            <a:r>
              <a:rPr lang="en-US" dirty="0"/>
              <a:t> </a:t>
            </a:r>
            <a:r>
              <a:rPr lang="en-US" dirty="0" err="1"/>
              <a:t>còn</a:t>
            </a:r>
            <a:r>
              <a:rPr lang="en-US" dirty="0"/>
              <a:t> </a:t>
            </a:r>
            <a:r>
              <a:rPr lang="en-US" dirty="0" err="1"/>
              <a:t>quyền</a:t>
            </a:r>
            <a:r>
              <a:rPr lang="en-US" dirty="0"/>
              <a:t> </a:t>
            </a:r>
            <a:r>
              <a:rPr lang="en-US" dirty="0" err="1"/>
              <a:t>truy</a:t>
            </a:r>
            <a:r>
              <a:rPr lang="en-US" dirty="0"/>
              <a:t> </a:t>
            </a:r>
            <a:r>
              <a:rPr lang="en-US" dirty="0" err="1"/>
              <a:t>cập</a:t>
            </a:r>
            <a:r>
              <a:rPr lang="en-US" dirty="0"/>
              <a:t> </a:t>
            </a:r>
            <a:r>
              <a:rPr lang="en-US" dirty="0" err="1"/>
              <a:t>vào</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bên</a:t>
            </a:r>
            <a:r>
              <a:rPr lang="en-US" dirty="0"/>
              <a:t> </a:t>
            </a:r>
            <a:r>
              <a:rPr lang="en-US" dirty="0" err="1"/>
              <a:t>dưới</a:t>
            </a:r>
            <a:r>
              <a:rPr lang="en-US" dirty="0"/>
              <a:t> </a:t>
            </a:r>
            <a:r>
              <a:rPr lang="en-US" dirty="0" err="1"/>
              <a:t>của</a:t>
            </a:r>
            <a:r>
              <a:rPr lang="en-US" dirty="0"/>
              <a:t> </a:t>
            </a:r>
            <a:r>
              <a:rPr lang="en-US" dirty="0" err="1" smtClean="0"/>
              <a:t>khung</a:t>
            </a:r>
            <a:r>
              <a:rPr lang="en-US" dirty="0" smtClean="0"/>
              <a:t> </a:t>
            </a:r>
            <a:r>
              <a:rPr lang="en-US" dirty="0" err="1" smtClean="0"/>
              <a:t>nhìn</a:t>
            </a:r>
            <a:r>
              <a:rPr lang="en-US" dirty="0" smtClean="0"/>
              <a:t> </a:t>
            </a:r>
            <a:r>
              <a:rPr lang="en-US" dirty="0" err="1" smtClean="0"/>
              <a:t>đó</a:t>
            </a:r>
            <a:r>
              <a:rPr lang="en-US" dirty="0"/>
              <a:t>, </a:t>
            </a:r>
            <a:r>
              <a:rPr lang="en-US" dirty="0" err="1"/>
              <a:t>thì</a:t>
            </a:r>
            <a:r>
              <a:rPr lang="en-US" dirty="0"/>
              <a:t> </a:t>
            </a:r>
            <a:r>
              <a:rPr lang="en-US" dirty="0" err="1"/>
              <a:t>Người</a:t>
            </a:r>
            <a:r>
              <a:rPr lang="en-US" dirty="0"/>
              <a:t> </a:t>
            </a:r>
            <a:r>
              <a:rPr lang="en-US" dirty="0" err="1"/>
              <a:t>dùng</a:t>
            </a:r>
            <a:r>
              <a:rPr lang="en-US" dirty="0"/>
              <a:t> B </a:t>
            </a:r>
            <a:r>
              <a:rPr lang="en-US" dirty="0" err="1"/>
              <a:t>không</a:t>
            </a:r>
            <a:r>
              <a:rPr lang="en-US" dirty="0"/>
              <a:t> </a:t>
            </a:r>
            <a:r>
              <a:rPr lang="en-US" dirty="0" err="1"/>
              <a:t>còn</a:t>
            </a:r>
            <a:r>
              <a:rPr lang="en-US" dirty="0"/>
              <a:t> </a:t>
            </a:r>
            <a:r>
              <a:rPr lang="en-US" dirty="0" err="1"/>
              <a:t>có</a:t>
            </a:r>
            <a:r>
              <a:rPr lang="en-US" dirty="0"/>
              <a:t> </a:t>
            </a:r>
            <a:r>
              <a:rPr lang="en-US" dirty="0" err="1"/>
              <a:t>quyền</a:t>
            </a:r>
            <a:r>
              <a:rPr lang="en-US" dirty="0"/>
              <a:t> </a:t>
            </a:r>
            <a:r>
              <a:rPr lang="en-US" dirty="0" err="1"/>
              <a:t>truy</a:t>
            </a:r>
            <a:r>
              <a:rPr lang="en-US" dirty="0"/>
              <a:t> </a:t>
            </a:r>
            <a:r>
              <a:rPr lang="en-US" dirty="0" err="1" smtClean="0"/>
              <a:t>cập</a:t>
            </a:r>
            <a:r>
              <a:rPr lang="en-US" dirty="0" smtClean="0"/>
              <a:t> </a:t>
            </a:r>
            <a:r>
              <a:rPr lang="en-US" dirty="0" err="1" smtClean="0"/>
              <a:t>vào</a:t>
            </a:r>
            <a:r>
              <a:rPr lang="en-US" dirty="0" smtClean="0"/>
              <a:t> </a:t>
            </a:r>
            <a:r>
              <a:rPr lang="en-US" dirty="0" err="1" smtClean="0"/>
              <a:t>khung</a:t>
            </a:r>
            <a:r>
              <a:rPr lang="en-US" dirty="0" smtClean="0"/>
              <a:t> </a:t>
            </a:r>
            <a:r>
              <a:rPr lang="en-US" dirty="0" err="1" smtClean="0"/>
              <a:t>nhìn</a:t>
            </a:r>
            <a:r>
              <a:rPr lang="en-US" dirty="0" smtClean="0"/>
              <a:t> </a:t>
            </a:r>
            <a:r>
              <a:rPr lang="en-US" dirty="0" err="1" smtClean="0"/>
              <a:t>đó</a:t>
            </a:r>
            <a:r>
              <a:rPr lang="en-US" dirty="0" smtClean="0"/>
              <a:t> </a:t>
            </a:r>
            <a:r>
              <a:rPr lang="en-US" dirty="0" err="1" smtClean="0"/>
              <a:t>luôn</a:t>
            </a:r>
            <a:r>
              <a:rPr lang="en-US" dirty="0" smtClean="0"/>
              <a:t>.</a:t>
            </a:r>
          </a:p>
          <a:p>
            <a:pPr marL="0" indent="0">
              <a:buNone/>
            </a:pPr>
            <a:r>
              <a:rPr lang="en-US" dirty="0" err="1" smtClean="0"/>
              <a:t>Khung</a:t>
            </a:r>
            <a:r>
              <a:rPr lang="en-US" dirty="0" smtClean="0"/>
              <a:t> </a:t>
            </a:r>
            <a:r>
              <a:rPr lang="en-US" dirty="0" err="1" smtClean="0"/>
              <a:t>nhìn</a:t>
            </a:r>
            <a:r>
              <a:rPr lang="en-US" dirty="0" smtClean="0"/>
              <a:t> </a:t>
            </a:r>
            <a:r>
              <a:rPr lang="en-US" dirty="0" err="1"/>
              <a:t>bổ</a:t>
            </a:r>
            <a:r>
              <a:rPr lang="en-US" dirty="0"/>
              <a:t> sung </a:t>
            </a:r>
            <a:r>
              <a:rPr lang="en-US" dirty="0" err="1"/>
              <a:t>thêm</a:t>
            </a:r>
            <a:r>
              <a:rPr lang="en-US" dirty="0"/>
              <a:t> </a:t>
            </a:r>
            <a:r>
              <a:rPr lang="en-US" dirty="0" err="1"/>
              <a:t>hai</a:t>
            </a:r>
            <a:r>
              <a:rPr lang="en-US" dirty="0"/>
              <a:t> </a:t>
            </a:r>
            <a:r>
              <a:rPr lang="en-US" dirty="0" err="1"/>
              <a:t>mức</a:t>
            </a:r>
            <a:r>
              <a:rPr lang="en-US" dirty="0"/>
              <a:t> </a:t>
            </a:r>
            <a:r>
              <a:rPr lang="en-US" dirty="0" err="1"/>
              <a:t>độ</a:t>
            </a:r>
            <a:r>
              <a:rPr lang="en-US" dirty="0"/>
              <a:t> </a:t>
            </a:r>
            <a:r>
              <a:rPr lang="en-US" dirty="0" err="1"/>
              <a:t>bảo</a:t>
            </a:r>
            <a:r>
              <a:rPr lang="en-US" dirty="0"/>
              <a:t> </a:t>
            </a:r>
            <a:r>
              <a:rPr lang="en-US" dirty="0" err="1"/>
              <a:t>mật</a:t>
            </a:r>
            <a:r>
              <a:rPr lang="en-US" dirty="0"/>
              <a:t> </a:t>
            </a:r>
            <a:r>
              <a:rPr lang="en-US" dirty="0" err="1"/>
              <a:t>cho</a:t>
            </a:r>
            <a:r>
              <a:rPr lang="en-US" dirty="0"/>
              <a:t> </a:t>
            </a:r>
            <a:r>
              <a:rPr lang="en-US" dirty="0" err="1"/>
              <a:t>các</a:t>
            </a:r>
            <a:r>
              <a:rPr lang="en-US" dirty="0"/>
              <a:t> </a:t>
            </a:r>
            <a:r>
              <a:rPr lang="en-US" dirty="0" err="1"/>
              <a:t>bảng</a:t>
            </a:r>
            <a:r>
              <a:rPr lang="en-US" dirty="0"/>
              <a:t>, </a:t>
            </a:r>
            <a:r>
              <a:rPr lang="en-US" dirty="0" err="1"/>
              <a:t>bảo</a:t>
            </a:r>
            <a:r>
              <a:rPr lang="en-US" dirty="0"/>
              <a:t> </a:t>
            </a:r>
            <a:r>
              <a:rPr lang="en-US" dirty="0" err="1"/>
              <a:t>mật</a:t>
            </a:r>
            <a:r>
              <a:rPr lang="en-US" dirty="0"/>
              <a:t> </a:t>
            </a:r>
            <a:r>
              <a:rPr lang="en-US" dirty="0" err="1"/>
              <a:t>cấp</a:t>
            </a:r>
            <a:r>
              <a:rPr lang="en-US" dirty="0"/>
              <a:t> </a:t>
            </a:r>
            <a:r>
              <a:rPr lang="en-US" dirty="0" err="1"/>
              <a:t>cột</a:t>
            </a:r>
            <a:r>
              <a:rPr lang="en-US" dirty="0"/>
              <a:t> </a:t>
            </a:r>
            <a:r>
              <a:rPr lang="en-US" dirty="0" err="1"/>
              <a:t>và</a:t>
            </a:r>
            <a:r>
              <a:rPr lang="en-US" dirty="0"/>
              <a:t> </a:t>
            </a:r>
            <a:r>
              <a:rPr lang="en-US" dirty="0" err="1"/>
              <a:t>bảo</a:t>
            </a:r>
            <a:r>
              <a:rPr lang="en-US" dirty="0"/>
              <a:t> </a:t>
            </a:r>
            <a:r>
              <a:rPr lang="en-US" dirty="0" err="1"/>
              <a:t>mật</a:t>
            </a:r>
            <a:r>
              <a:rPr lang="en-US" dirty="0"/>
              <a:t> </a:t>
            </a:r>
            <a:r>
              <a:rPr lang="en-US" dirty="0" err="1"/>
              <a:t>dựa</a:t>
            </a:r>
            <a:r>
              <a:rPr lang="en-US" dirty="0"/>
              <a:t> </a:t>
            </a:r>
            <a:r>
              <a:rPr lang="en-US" dirty="0" err="1"/>
              <a:t>trên</a:t>
            </a:r>
            <a:r>
              <a:rPr lang="en-US" dirty="0"/>
              <a:t> </a:t>
            </a:r>
            <a:r>
              <a:rPr lang="en-US" dirty="0" err="1"/>
              <a:t>giá</a:t>
            </a:r>
            <a:r>
              <a:rPr lang="en-US" dirty="0"/>
              <a:t> </a:t>
            </a:r>
            <a:r>
              <a:rPr lang="en-US" dirty="0" err="1"/>
              <a:t>trị</a:t>
            </a:r>
            <a:r>
              <a:rPr lang="en-US" dirty="0"/>
              <a:t>, </a:t>
            </a:r>
            <a:r>
              <a:rPr lang="en-US" dirty="0" err="1"/>
              <a:t>như</a:t>
            </a:r>
            <a:r>
              <a:rPr lang="en-US" dirty="0"/>
              <a:t> </a:t>
            </a:r>
            <a:r>
              <a:rPr lang="en-US" dirty="0" err="1"/>
              <a:t>sau</a:t>
            </a:r>
            <a:r>
              <a:rPr lang="en-US" dirty="0" smtClean="0"/>
              <a:t>:</a:t>
            </a:r>
          </a:p>
          <a:p>
            <a:pPr lvl="1"/>
            <a:r>
              <a:rPr lang="en-US" dirty="0" err="1" smtClean="0"/>
              <a:t>Khung</a:t>
            </a:r>
            <a:r>
              <a:rPr lang="en-US" dirty="0" smtClean="0"/>
              <a:t> </a:t>
            </a:r>
            <a:r>
              <a:rPr lang="en-US" dirty="0" err="1" smtClean="0"/>
              <a:t>nhìn</a:t>
            </a:r>
            <a:r>
              <a:rPr lang="en-US" dirty="0" smtClean="0"/>
              <a:t> </a:t>
            </a:r>
            <a:r>
              <a:rPr lang="en-US" dirty="0" err="1" smtClean="0"/>
              <a:t>có</a:t>
            </a:r>
            <a:r>
              <a:rPr lang="en-US" dirty="0" smtClean="0"/>
              <a:t> </a:t>
            </a:r>
            <a:r>
              <a:rPr lang="en-US" dirty="0" err="1" smtClean="0"/>
              <a:t>thể</a:t>
            </a:r>
            <a:r>
              <a:rPr lang="en-US" dirty="0" smtClean="0"/>
              <a:t> </a:t>
            </a:r>
            <a:r>
              <a:rPr lang="en-US" dirty="0" err="1" smtClean="0"/>
              <a:t>cung</a:t>
            </a:r>
            <a:r>
              <a:rPr lang="en-US" dirty="0" smtClean="0"/>
              <a:t> </a:t>
            </a:r>
            <a:r>
              <a:rPr lang="en-US" dirty="0" err="1" smtClean="0"/>
              <a:t>cấp</a:t>
            </a:r>
            <a:r>
              <a:rPr lang="en-US" dirty="0" smtClean="0"/>
              <a:t> </a:t>
            </a:r>
            <a:r>
              <a:rPr lang="en-US" dirty="0" err="1" smtClean="0"/>
              <a:t>truy</a:t>
            </a:r>
            <a:r>
              <a:rPr lang="en-US" dirty="0" smtClean="0"/>
              <a:t> </a:t>
            </a:r>
            <a:r>
              <a:rPr lang="en-US" dirty="0" err="1" smtClean="0"/>
              <a:t>xuất</a:t>
            </a:r>
            <a:r>
              <a:rPr lang="en-US" dirty="0" smtClean="0"/>
              <a:t> </a:t>
            </a:r>
            <a:r>
              <a:rPr lang="en-US" dirty="0" err="1" smtClean="0"/>
              <a:t>vào</a:t>
            </a:r>
            <a:r>
              <a:rPr lang="en-US" dirty="0" smtClean="0"/>
              <a:t> </a:t>
            </a:r>
            <a:r>
              <a:rPr lang="en-US" dirty="0" err="1" smtClean="0"/>
              <a:t>các</a:t>
            </a:r>
            <a:r>
              <a:rPr lang="en-US" dirty="0" smtClean="0"/>
              <a:t> </a:t>
            </a:r>
            <a:r>
              <a:rPr lang="en-US" dirty="0" err="1" smtClean="0"/>
              <a:t>cột</a:t>
            </a:r>
            <a:r>
              <a:rPr lang="en-US" dirty="0" smtClean="0"/>
              <a:t> </a:t>
            </a:r>
            <a:r>
              <a:rPr lang="en-US" dirty="0" err="1" smtClean="0"/>
              <a:t>được</a:t>
            </a:r>
            <a:r>
              <a:rPr lang="en-US" dirty="0" smtClean="0"/>
              <a:t> </a:t>
            </a:r>
            <a:r>
              <a:rPr lang="en-US" dirty="0" err="1" smtClean="0"/>
              <a:t>chọn</a:t>
            </a:r>
            <a:r>
              <a:rPr lang="en-US" dirty="0" smtClean="0"/>
              <a:t> </a:t>
            </a:r>
            <a:r>
              <a:rPr lang="en-US" dirty="0" err="1" smtClean="0"/>
              <a:t>của</a:t>
            </a:r>
            <a:r>
              <a:rPr lang="en-US" dirty="0" smtClean="0"/>
              <a:t> </a:t>
            </a:r>
            <a:r>
              <a:rPr lang="en-US" dirty="0" err="1" smtClean="0"/>
              <a:t>các</a:t>
            </a:r>
            <a:r>
              <a:rPr lang="en-US" dirty="0" smtClean="0"/>
              <a:t> </a:t>
            </a:r>
            <a:r>
              <a:rPr lang="en-US" dirty="0" err="1" smtClean="0"/>
              <a:t>bảng</a:t>
            </a:r>
            <a:r>
              <a:rPr lang="en-US" dirty="0" smtClean="0"/>
              <a:t> </a:t>
            </a:r>
            <a:r>
              <a:rPr lang="en-US" dirty="0" err="1" smtClean="0"/>
              <a:t>cơ</a:t>
            </a:r>
            <a:r>
              <a:rPr lang="en-US" dirty="0" smtClean="0"/>
              <a:t> </a:t>
            </a:r>
            <a:r>
              <a:rPr lang="en-US" dirty="0" err="1" smtClean="0"/>
              <a:t>sở</a:t>
            </a:r>
            <a:r>
              <a:rPr lang="en-US" dirty="0" smtClean="0"/>
              <a:t>. </a:t>
            </a:r>
            <a:r>
              <a:rPr lang="en-US" dirty="0" err="1" smtClean="0"/>
              <a:t>Ví</a:t>
            </a:r>
            <a:r>
              <a:rPr lang="en-US" dirty="0" smtClean="0"/>
              <a:t> </a:t>
            </a:r>
            <a:r>
              <a:rPr lang="en-US" dirty="0" err="1" smtClean="0"/>
              <a:t>dụ</a:t>
            </a:r>
            <a:r>
              <a:rPr lang="en-US" dirty="0" smtClean="0"/>
              <a:t>, </a:t>
            </a: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khung</a:t>
            </a:r>
            <a:r>
              <a:rPr lang="en-US" dirty="0" smtClean="0"/>
              <a:t> </a:t>
            </a:r>
            <a:r>
              <a:rPr lang="en-US" dirty="0" err="1" smtClean="0"/>
              <a:t>nhìn</a:t>
            </a:r>
            <a:r>
              <a:rPr lang="en-US" dirty="0" smtClean="0"/>
              <a:t> </a:t>
            </a:r>
            <a:r>
              <a:rPr lang="en-US" dirty="0" err="1" smtClean="0"/>
              <a:t>trên</a:t>
            </a:r>
            <a:r>
              <a:rPr lang="en-US" dirty="0" smtClean="0"/>
              <a:t> </a:t>
            </a:r>
            <a:r>
              <a:rPr lang="en-US" dirty="0" err="1" smtClean="0"/>
              <a:t>bảng</a:t>
            </a:r>
            <a:r>
              <a:rPr lang="en-US" dirty="0" smtClean="0"/>
              <a:t> employees </a:t>
            </a:r>
            <a:r>
              <a:rPr lang="en-US" dirty="0" err="1" smtClean="0"/>
              <a:t>để</a:t>
            </a:r>
            <a:r>
              <a:rPr lang="en-US" dirty="0" smtClean="0"/>
              <a:t> </a:t>
            </a:r>
            <a:r>
              <a:rPr lang="en-US" dirty="0" err="1" smtClean="0"/>
              <a:t>hiển</a:t>
            </a:r>
            <a:r>
              <a:rPr lang="en-US" dirty="0" smtClean="0"/>
              <a:t> </a:t>
            </a:r>
            <a:r>
              <a:rPr lang="en-US" dirty="0" err="1" smtClean="0"/>
              <a:t>thị</a:t>
            </a:r>
            <a:r>
              <a:rPr lang="en-US" dirty="0" smtClean="0"/>
              <a:t> </a:t>
            </a:r>
            <a:r>
              <a:rPr lang="en-US" dirty="0" err="1" smtClean="0"/>
              <a:t>chỉ</a:t>
            </a:r>
            <a:r>
              <a:rPr lang="en-US" dirty="0" smtClean="0"/>
              <a:t> </a:t>
            </a:r>
            <a:r>
              <a:rPr lang="en-US" dirty="0" err="1" smtClean="0"/>
              <a:t>các</a:t>
            </a:r>
            <a:r>
              <a:rPr lang="en-US" dirty="0" smtClean="0"/>
              <a:t> </a:t>
            </a:r>
            <a:r>
              <a:rPr lang="en-US" dirty="0" err="1" smtClean="0"/>
              <a:t>cột</a:t>
            </a:r>
            <a:r>
              <a:rPr lang="en-US" dirty="0" smtClean="0"/>
              <a:t> </a:t>
            </a:r>
            <a:r>
              <a:rPr lang="en-US" dirty="0" err="1" smtClean="0"/>
              <a:t>employee_id</a:t>
            </a:r>
            <a:r>
              <a:rPr lang="en-US" dirty="0" smtClean="0"/>
              <a:t>, </a:t>
            </a:r>
            <a:r>
              <a:rPr lang="en-US" dirty="0" err="1" smtClean="0"/>
              <a:t>last_name</a:t>
            </a:r>
            <a:r>
              <a:rPr lang="en-US" dirty="0" smtClean="0"/>
              <a:t>, </a:t>
            </a:r>
            <a:r>
              <a:rPr lang="en-US" dirty="0" err="1" smtClean="0"/>
              <a:t>và</a:t>
            </a:r>
            <a:r>
              <a:rPr lang="en-US" dirty="0"/>
              <a:t> </a:t>
            </a:r>
            <a:r>
              <a:rPr lang="en-US" dirty="0" err="1"/>
              <a:t>manager_id</a:t>
            </a:r>
            <a:r>
              <a:rPr lang="en-US" dirty="0" smtClean="0"/>
              <a:t>: CREATE </a:t>
            </a:r>
            <a:r>
              <a:rPr lang="en-US" dirty="0"/>
              <a:t>VIEW </a:t>
            </a:r>
            <a:r>
              <a:rPr lang="en-US" dirty="0" err="1"/>
              <a:t>employees_manager</a:t>
            </a:r>
            <a:r>
              <a:rPr lang="en-US" dirty="0"/>
              <a:t> </a:t>
            </a:r>
            <a:r>
              <a:rPr lang="en-US" dirty="0" smtClean="0"/>
              <a:t>AS SELECT </a:t>
            </a:r>
            <a:r>
              <a:rPr lang="en-US" dirty="0" err="1"/>
              <a:t>last_name</a:t>
            </a:r>
            <a:r>
              <a:rPr lang="en-US" dirty="0"/>
              <a:t>, </a:t>
            </a:r>
            <a:r>
              <a:rPr lang="en-US" dirty="0" err="1"/>
              <a:t>employee_id</a:t>
            </a:r>
            <a:r>
              <a:rPr lang="en-US" dirty="0"/>
              <a:t>, </a:t>
            </a:r>
            <a:r>
              <a:rPr lang="en-US" dirty="0" err="1"/>
              <a:t>manager_id</a:t>
            </a:r>
            <a:r>
              <a:rPr lang="en-US" dirty="0"/>
              <a:t> FROM employees</a:t>
            </a:r>
            <a:r>
              <a:rPr lang="en-US" dirty="0" smtClean="0"/>
              <a:t>;</a:t>
            </a:r>
          </a:p>
          <a:p>
            <a:pPr lvl="1"/>
            <a:r>
              <a:rPr lang="en-US" dirty="0" err="1" smtClean="0"/>
              <a:t>Khung</a:t>
            </a:r>
            <a:r>
              <a:rPr lang="en-US" dirty="0" smtClean="0"/>
              <a:t> </a:t>
            </a:r>
            <a:r>
              <a:rPr lang="en-US" dirty="0" err="1" smtClean="0"/>
              <a:t>nhìn</a:t>
            </a:r>
            <a:r>
              <a:rPr lang="en-US" dirty="0" smtClean="0"/>
              <a:t> </a:t>
            </a:r>
            <a:r>
              <a:rPr lang="en-US" dirty="0" err="1"/>
              <a:t>có</a:t>
            </a:r>
            <a:r>
              <a:rPr lang="en-US" dirty="0"/>
              <a:t> </a:t>
            </a:r>
            <a:r>
              <a:rPr lang="en-US" dirty="0" err="1"/>
              <a:t>thể</a:t>
            </a:r>
            <a:r>
              <a:rPr lang="en-US" dirty="0"/>
              <a:t> </a:t>
            </a:r>
            <a:r>
              <a:rPr lang="en-US" dirty="0" err="1"/>
              <a:t>cung</a:t>
            </a:r>
            <a:r>
              <a:rPr lang="en-US" dirty="0"/>
              <a:t> </a:t>
            </a:r>
            <a:r>
              <a:rPr lang="en-US" dirty="0" err="1"/>
              <a:t>cấp</a:t>
            </a:r>
            <a:r>
              <a:rPr lang="en-US" dirty="0"/>
              <a:t> </a:t>
            </a:r>
            <a:r>
              <a:rPr lang="en-US" dirty="0" err="1"/>
              <a:t>bảo</a:t>
            </a:r>
            <a:r>
              <a:rPr lang="en-US" dirty="0"/>
              <a:t> </a:t>
            </a:r>
            <a:r>
              <a:rPr lang="en-US" dirty="0" err="1"/>
              <a:t>mật</a:t>
            </a:r>
            <a:r>
              <a:rPr lang="en-US" dirty="0"/>
              <a:t> </a:t>
            </a:r>
            <a:r>
              <a:rPr lang="en-US" dirty="0" err="1"/>
              <a:t>dựa</a:t>
            </a:r>
            <a:r>
              <a:rPr lang="en-US" dirty="0"/>
              <a:t> </a:t>
            </a:r>
            <a:r>
              <a:rPr lang="en-US" dirty="0" err="1"/>
              <a:t>trên</a:t>
            </a:r>
            <a:r>
              <a:rPr lang="en-US" dirty="0"/>
              <a:t> </a:t>
            </a:r>
            <a:r>
              <a:rPr lang="en-US" dirty="0" err="1"/>
              <a:t>giá</a:t>
            </a:r>
            <a:r>
              <a:rPr lang="en-US" dirty="0"/>
              <a:t> </a:t>
            </a:r>
            <a:r>
              <a:rPr lang="en-US" dirty="0" err="1"/>
              <a:t>trị</a:t>
            </a:r>
            <a:r>
              <a:rPr lang="en-US" dirty="0"/>
              <a:t> </a:t>
            </a:r>
            <a:r>
              <a:rPr lang="en-US" dirty="0" err="1"/>
              <a:t>cho</a:t>
            </a:r>
            <a:r>
              <a:rPr lang="en-US" dirty="0"/>
              <a:t> </a:t>
            </a:r>
            <a:r>
              <a:rPr lang="en-US" dirty="0" err="1"/>
              <a:t>thông</a:t>
            </a:r>
            <a:r>
              <a:rPr lang="en-US" dirty="0"/>
              <a:t> tin </a:t>
            </a:r>
            <a:r>
              <a:rPr lang="en-US" dirty="0" err="1"/>
              <a:t>trong</a:t>
            </a:r>
            <a:r>
              <a:rPr lang="en-US" dirty="0"/>
              <a:t> </a:t>
            </a:r>
            <a:r>
              <a:rPr lang="en-US" dirty="0" err="1"/>
              <a:t>bảng</a:t>
            </a:r>
            <a:r>
              <a:rPr lang="en-US" dirty="0"/>
              <a:t>. </a:t>
            </a:r>
            <a:r>
              <a:rPr lang="en-US" dirty="0" err="1"/>
              <a:t>Mệnh</a:t>
            </a:r>
            <a:r>
              <a:rPr lang="en-US" dirty="0"/>
              <a:t> </a:t>
            </a:r>
            <a:r>
              <a:rPr lang="en-US" dirty="0" err="1"/>
              <a:t>đề</a:t>
            </a:r>
            <a:r>
              <a:rPr lang="en-US" dirty="0"/>
              <a:t> WHERE </a:t>
            </a:r>
            <a:r>
              <a:rPr lang="en-US" dirty="0" err="1"/>
              <a:t>trong</a:t>
            </a:r>
            <a:r>
              <a:rPr lang="en-US" dirty="0"/>
              <a:t> </a:t>
            </a:r>
            <a:r>
              <a:rPr lang="en-US" dirty="0" err="1"/>
              <a:t>định</a:t>
            </a:r>
            <a:r>
              <a:rPr lang="en-US" dirty="0"/>
              <a:t> </a:t>
            </a:r>
            <a:r>
              <a:rPr lang="en-US" dirty="0" err="1"/>
              <a:t>nghĩa</a:t>
            </a:r>
            <a:r>
              <a:rPr lang="en-US" dirty="0"/>
              <a:t> </a:t>
            </a:r>
            <a:r>
              <a:rPr lang="en-US" dirty="0" err="1"/>
              <a:t>của</a:t>
            </a:r>
            <a:r>
              <a:rPr lang="en-US" dirty="0"/>
              <a:t> </a:t>
            </a:r>
            <a:r>
              <a:rPr lang="en-US" dirty="0" err="1"/>
              <a:t>một</a:t>
            </a:r>
            <a:r>
              <a:rPr lang="en-US" dirty="0"/>
              <a:t> </a:t>
            </a:r>
            <a:r>
              <a:rPr lang="en-US" dirty="0" err="1"/>
              <a:t>khung</a:t>
            </a:r>
            <a:r>
              <a:rPr lang="en-US" dirty="0"/>
              <a:t> </a:t>
            </a:r>
            <a:r>
              <a:rPr lang="en-US" dirty="0" err="1"/>
              <a:t>nhìn</a:t>
            </a:r>
            <a:r>
              <a:rPr lang="en-US" dirty="0"/>
              <a:t> </a:t>
            </a:r>
            <a:r>
              <a:rPr lang="en-US" dirty="0" err="1"/>
              <a:t>chỉ</a:t>
            </a:r>
            <a:r>
              <a:rPr lang="en-US" dirty="0"/>
              <a:t> </a:t>
            </a:r>
            <a:r>
              <a:rPr lang="en-US" dirty="0" err="1"/>
              <a:t>hiển</a:t>
            </a:r>
            <a:r>
              <a:rPr lang="en-US" dirty="0"/>
              <a:t> </a:t>
            </a:r>
            <a:r>
              <a:rPr lang="en-US" dirty="0" err="1"/>
              <a:t>thị</a:t>
            </a:r>
            <a:r>
              <a:rPr lang="en-US" dirty="0"/>
              <a:t> </a:t>
            </a:r>
            <a:r>
              <a:rPr lang="en-US" dirty="0" err="1"/>
              <a:t>các</a:t>
            </a:r>
            <a:r>
              <a:rPr lang="en-US" dirty="0"/>
              <a:t> </a:t>
            </a:r>
            <a:r>
              <a:rPr lang="en-US" dirty="0" err="1"/>
              <a:t>hàng</a:t>
            </a:r>
            <a:r>
              <a:rPr lang="en-US" dirty="0"/>
              <a:t> </a:t>
            </a:r>
            <a:r>
              <a:rPr lang="en-US" dirty="0" err="1"/>
              <a:t>các</a:t>
            </a:r>
            <a:r>
              <a:rPr lang="en-US" dirty="0"/>
              <a:t> </a:t>
            </a:r>
            <a:r>
              <a:rPr lang="en-US" dirty="0" err="1"/>
              <a:t>bảng</a:t>
            </a:r>
            <a:r>
              <a:rPr lang="en-US" dirty="0"/>
              <a:t> </a:t>
            </a:r>
            <a:r>
              <a:rPr lang="en-US" dirty="0" err="1"/>
              <a:t>cơ</a:t>
            </a:r>
            <a:r>
              <a:rPr lang="en-US" dirty="0"/>
              <a:t> </a:t>
            </a:r>
            <a:r>
              <a:rPr lang="en-US" dirty="0" err="1"/>
              <a:t>sở</a:t>
            </a:r>
            <a:r>
              <a:rPr lang="en-US" dirty="0"/>
              <a:t> </a:t>
            </a:r>
            <a:r>
              <a:rPr lang="en-US" dirty="0" err="1"/>
              <a:t>đã</a:t>
            </a:r>
            <a:r>
              <a:rPr lang="en-US" dirty="0"/>
              <a:t> </a:t>
            </a:r>
            <a:r>
              <a:rPr lang="en-US" dirty="0" err="1"/>
              <a:t>chọn</a:t>
            </a:r>
            <a:r>
              <a:rPr lang="en-US" dirty="0"/>
              <a:t>. </a:t>
            </a:r>
            <a:r>
              <a:rPr lang="en-US" dirty="0" err="1"/>
              <a:t>Hãy</a:t>
            </a:r>
            <a:r>
              <a:rPr lang="en-US" dirty="0"/>
              <a:t> </a:t>
            </a:r>
            <a:r>
              <a:rPr lang="en-US" dirty="0" err="1"/>
              <a:t>xem</a:t>
            </a:r>
            <a:r>
              <a:rPr lang="en-US" dirty="0"/>
              <a:t> </a:t>
            </a:r>
            <a:r>
              <a:rPr lang="en-US" dirty="0" err="1"/>
              <a:t>xét</a:t>
            </a:r>
            <a:r>
              <a:rPr lang="en-US" dirty="0"/>
              <a:t> </a:t>
            </a:r>
            <a:r>
              <a:rPr lang="en-US" dirty="0" err="1"/>
              <a:t>hai</a:t>
            </a:r>
            <a:r>
              <a:rPr lang="en-US" dirty="0"/>
              <a:t> </a:t>
            </a:r>
            <a:r>
              <a:rPr lang="en-US" dirty="0" err="1"/>
              <a:t>ví</a:t>
            </a:r>
            <a:r>
              <a:rPr lang="en-US" dirty="0"/>
              <a:t> </a:t>
            </a:r>
            <a:r>
              <a:rPr lang="en-US" dirty="0" err="1"/>
              <a:t>dụ</a:t>
            </a:r>
            <a:r>
              <a:rPr lang="en-US" dirty="0"/>
              <a:t> </a:t>
            </a:r>
            <a:r>
              <a:rPr lang="en-US" dirty="0" err="1"/>
              <a:t>sau</a:t>
            </a:r>
            <a:r>
              <a:rPr lang="en-US" dirty="0"/>
              <a:t>: 	</a:t>
            </a:r>
            <a:endParaRPr lang="en-US" dirty="0" smtClean="0"/>
          </a:p>
          <a:p>
            <a:pPr marL="457200" lvl="1" indent="0">
              <a:buNone/>
            </a:pPr>
            <a:r>
              <a:rPr lang="en-US" dirty="0"/>
              <a:t>	</a:t>
            </a:r>
            <a:r>
              <a:rPr lang="en-US" dirty="0" smtClean="0"/>
              <a:t>CREATE </a:t>
            </a:r>
            <a:r>
              <a:rPr lang="en-US" dirty="0"/>
              <a:t>VIEW </a:t>
            </a:r>
            <a:r>
              <a:rPr lang="en-US" dirty="0" err="1"/>
              <a:t>lowsal</a:t>
            </a:r>
            <a:r>
              <a:rPr lang="en-US" dirty="0"/>
              <a:t> AS SELECT * FROM employees WHERE salary &lt; 10000</a:t>
            </a:r>
            <a:r>
              <a:rPr lang="en-US" dirty="0" smtClean="0"/>
              <a:t>;</a:t>
            </a:r>
          </a:p>
          <a:p>
            <a:pPr marL="457200" lvl="1" indent="0">
              <a:buNone/>
            </a:pPr>
            <a:r>
              <a:rPr lang="en-US" dirty="0" err="1" smtClean="0"/>
              <a:t>Khung</a:t>
            </a:r>
            <a:r>
              <a:rPr lang="en-US" dirty="0" smtClean="0"/>
              <a:t> </a:t>
            </a:r>
            <a:r>
              <a:rPr lang="en-US" dirty="0" err="1" smtClean="0"/>
              <a:t>nhìn</a:t>
            </a:r>
            <a:r>
              <a:rPr lang="en-US" dirty="0" smtClean="0"/>
              <a:t> </a:t>
            </a:r>
            <a:r>
              <a:rPr lang="en-US" dirty="0" err="1" smtClean="0"/>
              <a:t>lowsal</a:t>
            </a:r>
            <a:r>
              <a:rPr lang="en-US" dirty="0" smtClean="0"/>
              <a:t> </a:t>
            </a:r>
            <a:r>
              <a:rPr lang="en-US" dirty="0" err="1" smtClean="0"/>
              <a:t>cho</a:t>
            </a:r>
            <a:r>
              <a:rPr lang="en-US" dirty="0" smtClean="0"/>
              <a:t> </a:t>
            </a:r>
            <a:r>
              <a:rPr lang="en-US" dirty="0" err="1" smtClean="0"/>
              <a:t>phép</a:t>
            </a:r>
            <a:r>
              <a:rPr lang="en-US" dirty="0" smtClean="0"/>
              <a:t> </a:t>
            </a:r>
            <a:r>
              <a:rPr lang="en-US" dirty="0" err="1" smtClean="0"/>
              <a:t>truy</a:t>
            </a:r>
            <a:r>
              <a:rPr lang="en-US" dirty="0" smtClean="0"/>
              <a:t> </a:t>
            </a:r>
            <a:r>
              <a:rPr lang="en-US" dirty="0" err="1" smtClean="0"/>
              <a:t>xuất</a:t>
            </a:r>
            <a:r>
              <a:rPr lang="en-US" dirty="0" smtClean="0"/>
              <a:t> </a:t>
            </a:r>
            <a:r>
              <a:rPr lang="en-US" dirty="0" err="1" smtClean="0"/>
              <a:t>đến</a:t>
            </a:r>
            <a:r>
              <a:rPr lang="en-US" dirty="0" smtClean="0"/>
              <a:t> </a:t>
            </a:r>
            <a:r>
              <a:rPr lang="en-US" dirty="0" err="1" smtClean="0"/>
              <a:t>tất</a:t>
            </a:r>
            <a:r>
              <a:rPr lang="en-US" dirty="0" smtClean="0"/>
              <a:t> </a:t>
            </a:r>
            <a:r>
              <a:rPr lang="en-US" dirty="0" err="1" smtClean="0"/>
              <a:t>cả</a:t>
            </a:r>
            <a:r>
              <a:rPr lang="en-US" dirty="0" smtClean="0"/>
              <a:t> </a:t>
            </a:r>
            <a:r>
              <a:rPr lang="en-US" dirty="0" err="1" smtClean="0"/>
              <a:t>các</a:t>
            </a:r>
            <a:r>
              <a:rPr lang="en-US" dirty="0" smtClean="0"/>
              <a:t> </a:t>
            </a:r>
            <a:r>
              <a:rPr lang="en-US" dirty="0" err="1" smtClean="0"/>
              <a:t>dòng</a:t>
            </a:r>
            <a:r>
              <a:rPr lang="en-US" dirty="0" smtClean="0"/>
              <a:t> </a:t>
            </a:r>
            <a:r>
              <a:rPr lang="en-US" dirty="0" err="1" smtClean="0"/>
              <a:t>của</a:t>
            </a:r>
            <a:r>
              <a:rPr lang="en-US" dirty="0" smtClean="0"/>
              <a:t> </a:t>
            </a:r>
            <a:r>
              <a:rPr lang="en-US" dirty="0" err="1" smtClean="0"/>
              <a:t>bảng</a:t>
            </a:r>
            <a:r>
              <a:rPr lang="en-US" dirty="0" smtClean="0"/>
              <a:t> </a:t>
            </a:r>
            <a:r>
              <a:rPr lang="en-US" dirty="0" err="1" smtClean="0"/>
              <a:t>emplyees</a:t>
            </a:r>
            <a:r>
              <a:rPr lang="en-US" dirty="0" smtClean="0"/>
              <a:t> </a:t>
            </a:r>
            <a:r>
              <a:rPr lang="en-US" dirty="0" err="1" smtClean="0"/>
              <a:t>cái</a:t>
            </a:r>
            <a:r>
              <a:rPr lang="en-US" dirty="0" smtClean="0"/>
              <a:t> </a:t>
            </a:r>
            <a:r>
              <a:rPr lang="en-US" dirty="0" err="1" smtClean="0"/>
              <a:t>mà</a:t>
            </a:r>
            <a:r>
              <a:rPr lang="en-US" dirty="0" smtClean="0"/>
              <a:t> </a:t>
            </a:r>
            <a:r>
              <a:rPr lang="en-US" dirty="0" err="1" smtClean="0"/>
              <a:t>có</a:t>
            </a:r>
            <a:r>
              <a:rPr lang="en-US" dirty="0" smtClean="0"/>
              <a:t> </a:t>
            </a:r>
            <a:r>
              <a:rPr lang="en-US" dirty="0" err="1" smtClean="0"/>
              <a:t>lương</a:t>
            </a:r>
            <a:r>
              <a:rPr lang="en-US" dirty="0" smtClean="0"/>
              <a:t> </a:t>
            </a:r>
            <a:r>
              <a:rPr lang="en-US" dirty="0" err="1" smtClean="0"/>
              <a:t>thấp</a:t>
            </a:r>
            <a:r>
              <a:rPr lang="en-US" dirty="0" smtClean="0"/>
              <a:t> </a:t>
            </a:r>
            <a:r>
              <a:rPr lang="en-US" dirty="0" err="1" smtClean="0"/>
              <a:t>hơn</a:t>
            </a:r>
            <a:r>
              <a:rPr lang="en-US" dirty="0" smtClean="0"/>
              <a:t> 10000. </a:t>
            </a:r>
            <a:r>
              <a:rPr lang="en-US" dirty="0" err="1" smtClean="0"/>
              <a:t>Lưu</a:t>
            </a:r>
            <a:r>
              <a:rPr lang="en-US" dirty="0" smtClean="0"/>
              <a:t> ý </a:t>
            </a:r>
            <a:r>
              <a:rPr lang="en-US" dirty="0" err="1" smtClean="0"/>
              <a:t>rằng</a:t>
            </a:r>
            <a:r>
              <a:rPr lang="en-US" dirty="0" smtClean="0"/>
              <a:t> </a:t>
            </a:r>
            <a:r>
              <a:rPr lang="en-US" dirty="0" err="1" smtClean="0"/>
              <a:t>tất</a:t>
            </a:r>
            <a:r>
              <a:rPr lang="en-US" dirty="0" smtClean="0"/>
              <a:t> </a:t>
            </a:r>
            <a:r>
              <a:rPr lang="en-US" dirty="0" err="1" smtClean="0"/>
              <a:t>cả</a:t>
            </a:r>
            <a:r>
              <a:rPr lang="en-US" dirty="0" smtClean="0"/>
              <a:t> </a:t>
            </a:r>
            <a:r>
              <a:rPr lang="en-US" dirty="0" err="1" smtClean="0"/>
              <a:t>các</a:t>
            </a:r>
            <a:r>
              <a:rPr lang="en-US" dirty="0" smtClean="0"/>
              <a:t> </a:t>
            </a:r>
            <a:r>
              <a:rPr lang="en-US" dirty="0" err="1" smtClean="0"/>
              <a:t>cột</a:t>
            </a:r>
            <a:r>
              <a:rPr lang="en-US" dirty="0" smtClean="0"/>
              <a:t> </a:t>
            </a:r>
            <a:r>
              <a:rPr lang="en-US" dirty="0" err="1" smtClean="0"/>
              <a:t>trong</a:t>
            </a:r>
            <a:r>
              <a:rPr lang="en-US" dirty="0" smtClean="0"/>
              <a:t> </a:t>
            </a:r>
            <a:r>
              <a:rPr lang="en-US" dirty="0" err="1" smtClean="0"/>
              <a:t>bảng</a:t>
            </a:r>
            <a:r>
              <a:rPr lang="en-US" dirty="0" smtClean="0"/>
              <a:t> </a:t>
            </a:r>
            <a:r>
              <a:rPr lang="en-US" dirty="0" err="1" smtClean="0"/>
              <a:t>đó</a:t>
            </a:r>
            <a:r>
              <a:rPr lang="en-US" dirty="0" smtClean="0"/>
              <a:t> </a:t>
            </a:r>
            <a:r>
              <a:rPr lang="en-US" dirty="0" err="1" smtClean="0"/>
              <a:t>có</a:t>
            </a:r>
            <a:r>
              <a:rPr lang="en-US" dirty="0" smtClean="0"/>
              <a:t> </a:t>
            </a:r>
            <a:r>
              <a:rPr lang="en-US" dirty="0" err="1" smtClean="0"/>
              <a:t>thể</a:t>
            </a:r>
            <a:r>
              <a:rPr lang="en-US" dirty="0" smtClean="0"/>
              <a:t> </a:t>
            </a:r>
            <a:r>
              <a:rPr lang="en-US" dirty="0" err="1" smtClean="0"/>
              <a:t>truy</a:t>
            </a:r>
            <a:r>
              <a:rPr lang="en-US" dirty="0" smtClean="0"/>
              <a:t> </a:t>
            </a:r>
            <a:r>
              <a:rPr lang="en-US" dirty="0" err="1" smtClean="0"/>
              <a:t>xuất</a:t>
            </a:r>
            <a:r>
              <a:rPr lang="en-US" dirty="0" smtClean="0"/>
              <a:t> </a:t>
            </a:r>
            <a:r>
              <a:rPr lang="en-US" dirty="0" err="1" smtClean="0"/>
              <a:t>trong</a:t>
            </a:r>
            <a:r>
              <a:rPr lang="en-US" dirty="0" smtClean="0"/>
              <a:t> </a:t>
            </a:r>
            <a:r>
              <a:rPr lang="en-US" dirty="0" err="1" smtClean="0"/>
              <a:t>khung</a:t>
            </a:r>
            <a:r>
              <a:rPr lang="en-US" dirty="0" smtClean="0"/>
              <a:t> </a:t>
            </a:r>
            <a:r>
              <a:rPr lang="en-US" dirty="0" err="1" smtClean="0"/>
              <a:t>nhìn</a:t>
            </a:r>
            <a:r>
              <a:rPr lang="en-US" dirty="0" smtClean="0"/>
              <a:t> </a:t>
            </a:r>
            <a:r>
              <a:rPr lang="en-US" dirty="0" err="1" smtClean="0"/>
              <a:t>lowsal</a:t>
            </a:r>
            <a:endParaRPr lang="en-US" dirty="0" smtClean="0"/>
          </a:p>
          <a:p>
            <a:pPr marL="457200" lvl="1" indent="0">
              <a:buNone/>
            </a:pPr>
            <a:r>
              <a:rPr lang="en-US" sz="2200" dirty="0" smtClean="0"/>
              <a:t>CREATE </a:t>
            </a:r>
            <a:r>
              <a:rPr lang="en-US" sz="2200" dirty="0"/>
              <a:t>VIEW </a:t>
            </a:r>
            <a:r>
              <a:rPr lang="en-US" sz="2200" dirty="0" err="1"/>
              <a:t>own_salary</a:t>
            </a:r>
            <a:r>
              <a:rPr lang="en-US" sz="2200" dirty="0"/>
              <a:t> AS </a:t>
            </a:r>
            <a:r>
              <a:rPr lang="en-US" sz="2200" dirty="0" smtClean="0"/>
              <a:t>SELECT </a:t>
            </a:r>
            <a:r>
              <a:rPr lang="en-US" sz="2200" dirty="0" err="1"/>
              <a:t>last_name</a:t>
            </a:r>
            <a:r>
              <a:rPr lang="en-US" sz="2200" dirty="0"/>
              <a:t>, salary </a:t>
            </a:r>
            <a:r>
              <a:rPr lang="en-US" sz="2200" dirty="0" smtClean="0"/>
              <a:t>FROM </a:t>
            </a:r>
            <a:r>
              <a:rPr lang="en-US" sz="2200" dirty="0"/>
              <a:t>employees </a:t>
            </a:r>
            <a:r>
              <a:rPr lang="en-US" sz="2200" dirty="0" smtClean="0"/>
              <a:t>WHERE </a:t>
            </a:r>
            <a:r>
              <a:rPr lang="en-US" sz="2200" dirty="0" err="1"/>
              <a:t>last_name</a:t>
            </a:r>
            <a:r>
              <a:rPr lang="en-US" sz="2200" dirty="0"/>
              <a:t> = USER; </a:t>
            </a:r>
            <a:endParaRPr lang="en-US" dirty="0"/>
          </a:p>
          <a:p>
            <a:pPr marL="457200" lvl="1" indent="0">
              <a:buNone/>
            </a:pPr>
            <a:r>
              <a:rPr lang="en-US" dirty="0" err="1"/>
              <a:t>Trong</a:t>
            </a:r>
            <a:r>
              <a:rPr lang="en-US" dirty="0"/>
              <a:t> </a:t>
            </a:r>
            <a:r>
              <a:rPr lang="en-US" dirty="0" err="1" smtClean="0"/>
              <a:t>khung</a:t>
            </a:r>
            <a:r>
              <a:rPr lang="en-US" dirty="0" smtClean="0"/>
              <a:t> </a:t>
            </a:r>
            <a:r>
              <a:rPr lang="en-US" dirty="0" err="1" smtClean="0"/>
              <a:t>nhìn</a:t>
            </a:r>
            <a:r>
              <a:rPr lang="en-US" dirty="0" smtClean="0"/>
              <a:t> </a:t>
            </a:r>
            <a:r>
              <a:rPr lang="en-US" dirty="0" err="1" smtClean="0"/>
              <a:t>own_salary</a:t>
            </a:r>
            <a:r>
              <a:rPr lang="en-US" dirty="0"/>
              <a:t>, </a:t>
            </a:r>
            <a:r>
              <a:rPr lang="en-US" dirty="0" err="1"/>
              <a:t>chỉ</a:t>
            </a:r>
            <a:r>
              <a:rPr lang="en-US" dirty="0"/>
              <a:t> </a:t>
            </a:r>
            <a:r>
              <a:rPr lang="en-US" dirty="0" err="1"/>
              <a:t>có</a:t>
            </a:r>
            <a:r>
              <a:rPr lang="en-US" dirty="0"/>
              <a:t> </a:t>
            </a:r>
            <a:r>
              <a:rPr lang="en-US" dirty="0" err="1"/>
              <a:t>thể</a:t>
            </a:r>
            <a:r>
              <a:rPr lang="en-US" dirty="0"/>
              <a:t> </a:t>
            </a:r>
            <a:r>
              <a:rPr lang="en-US" dirty="0" err="1"/>
              <a:t>truy</a:t>
            </a:r>
            <a:r>
              <a:rPr lang="en-US" dirty="0"/>
              <a:t> </a:t>
            </a:r>
            <a:r>
              <a:rPr lang="en-US" dirty="0" err="1"/>
              <a:t>cập</a:t>
            </a:r>
            <a:r>
              <a:rPr lang="en-US" dirty="0"/>
              <a:t> </a:t>
            </a:r>
            <a:r>
              <a:rPr lang="en-US" dirty="0" err="1"/>
              <a:t>các</a:t>
            </a:r>
            <a:r>
              <a:rPr lang="en-US" dirty="0"/>
              <a:t> </a:t>
            </a:r>
            <a:r>
              <a:rPr lang="en-US" dirty="0" err="1"/>
              <a:t>hàng</a:t>
            </a:r>
            <a:r>
              <a:rPr lang="en-US" dirty="0"/>
              <a:t> </a:t>
            </a:r>
            <a:r>
              <a:rPr lang="en-US" dirty="0" err="1"/>
              <a:t>có</a:t>
            </a:r>
            <a:r>
              <a:rPr lang="en-US" dirty="0"/>
              <a:t> </a:t>
            </a:r>
            <a:r>
              <a:rPr lang="en-US" dirty="0" err="1"/>
              <a:t>last_name</a:t>
            </a:r>
            <a:r>
              <a:rPr lang="en-US" dirty="0"/>
              <a:t> </a:t>
            </a:r>
            <a:r>
              <a:rPr lang="en-US" dirty="0" err="1"/>
              <a:t>khớp</a:t>
            </a:r>
            <a:r>
              <a:rPr lang="en-US" dirty="0"/>
              <a:t> </a:t>
            </a:r>
            <a:r>
              <a:rPr lang="en-US" dirty="0" err="1"/>
              <a:t>với</a:t>
            </a:r>
            <a:r>
              <a:rPr lang="en-US" dirty="0"/>
              <a:t> </a:t>
            </a:r>
            <a:r>
              <a:rPr lang="en-US" dirty="0" err="1"/>
              <a:t>người</a:t>
            </a:r>
            <a:r>
              <a:rPr lang="en-US" dirty="0"/>
              <a:t> </a:t>
            </a:r>
            <a:r>
              <a:rPr lang="en-US" dirty="0" err="1"/>
              <a:t>dùng</a:t>
            </a:r>
            <a:r>
              <a:rPr lang="en-US" dirty="0"/>
              <a:t> </a:t>
            </a:r>
            <a:r>
              <a:rPr lang="en-US" dirty="0" err="1"/>
              <a:t>hiện</a:t>
            </a:r>
            <a:r>
              <a:rPr lang="en-US" dirty="0"/>
              <a:t> </a:t>
            </a:r>
            <a:r>
              <a:rPr lang="en-US" dirty="0" err="1"/>
              <a:t>tại</a:t>
            </a:r>
            <a:r>
              <a:rPr lang="en-US" dirty="0"/>
              <a:t> </a:t>
            </a:r>
            <a:r>
              <a:rPr lang="en-US" dirty="0" err="1"/>
              <a:t>của</a:t>
            </a:r>
            <a:r>
              <a:rPr lang="en-US" dirty="0"/>
              <a:t> </a:t>
            </a:r>
            <a:r>
              <a:rPr lang="en-US" dirty="0" err="1" smtClean="0"/>
              <a:t>khung</a:t>
            </a:r>
            <a:r>
              <a:rPr lang="en-US" dirty="0" smtClean="0"/>
              <a:t> </a:t>
            </a:r>
            <a:r>
              <a:rPr lang="en-US" dirty="0" err="1" smtClean="0"/>
              <a:t>nhìn</a:t>
            </a:r>
            <a:r>
              <a:rPr lang="en-US" dirty="0" smtClean="0"/>
              <a:t>. </a:t>
            </a:r>
            <a:r>
              <a:rPr lang="en-US" dirty="0" err="1" smtClean="0"/>
              <a:t>Khung</a:t>
            </a:r>
            <a:r>
              <a:rPr lang="en-US" dirty="0" smtClean="0"/>
              <a:t> </a:t>
            </a:r>
            <a:r>
              <a:rPr lang="en-US" dirty="0" err="1" smtClean="0"/>
              <a:t>nhìn</a:t>
            </a:r>
            <a:r>
              <a:rPr lang="en-US" dirty="0" smtClean="0"/>
              <a:t> </a:t>
            </a:r>
            <a:r>
              <a:rPr lang="en-US" dirty="0" err="1" smtClean="0"/>
              <a:t>xem</a:t>
            </a:r>
            <a:r>
              <a:rPr lang="en-US" dirty="0" smtClean="0"/>
              <a:t> </a:t>
            </a:r>
            <a:r>
              <a:rPr lang="en-US" dirty="0" err="1"/>
              <a:t>own_salary</a:t>
            </a:r>
            <a:r>
              <a:rPr lang="en-US" dirty="0"/>
              <a:t> </a:t>
            </a:r>
            <a:r>
              <a:rPr lang="en-US" dirty="0" err="1"/>
              <a:t>sử</a:t>
            </a:r>
            <a:r>
              <a:rPr lang="en-US" dirty="0"/>
              <a:t> </a:t>
            </a:r>
            <a:r>
              <a:rPr lang="en-US" dirty="0" err="1"/>
              <a:t>dụng</a:t>
            </a:r>
            <a:r>
              <a:rPr lang="en-US" dirty="0"/>
              <a:t> </a:t>
            </a:r>
            <a:r>
              <a:rPr lang="en-US" dirty="0" err="1"/>
              <a:t>cột</a:t>
            </a:r>
            <a:r>
              <a:rPr lang="en-US" dirty="0"/>
              <a:t> </a:t>
            </a:r>
            <a:r>
              <a:rPr lang="en-US" dirty="0" err="1"/>
              <a:t>giả</a:t>
            </a:r>
            <a:r>
              <a:rPr lang="en-US" dirty="0"/>
              <a:t> </a:t>
            </a:r>
            <a:r>
              <a:rPr lang="en-US" dirty="0" err="1"/>
              <a:t>người</a:t>
            </a:r>
            <a:r>
              <a:rPr lang="en-US" dirty="0"/>
              <a:t> </a:t>
            </a:r>
            <a:r>
              <a:rPr lang="en-US" dirty="0" err="1"/>
              <a:t>dùng</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err="1"/>
              <a:t>nó</a:t>
            </a:r>
            <a:r>
              <a:rPr lang="en-US" dirty="0"/>
              <a:t> </a:t>
            </a:r>
            <a:r>
              <a:rPr lang="en-US" dirty="0" err="1"/>
              <a:t>luôn</a:t>
            </a:r>
            <a:r>
              <a:rPr lang="en-US" dirty="0"/>
              <a:t> </a:t>
            </a:r>
            <a:r>
              <a:rPr lang="en-US" dirty="0" err="1"/>
              <a:t>tham</a:t>
            </a:r>
            <a:r>
              <a:rPr lang="en-US" dirty="0"/>
              <a:t> </a:t>
            </a:r>
            <a:r>
              <a:rPr lang="en-US" dirty="0" err="1"/>
              <a:t>chiếu</a:t>
            </a:r>
            <a:r>
              <a:rPr lang="en-US" dirty="0"/>
              <a:t> </a:t>
            </a:r>
            <a:r>
              <a:rPr lang="en-US" dirty="0" err="1"/>
              <a:t>đến</a:t>
            </a:r>
            <a:r>
              <a:rPr lang="en-US" dirty="0"/>
              <a:t> </a:t>
            </a:r>
            <a:r>
              <a:rPr lang="en-US" dirty="0" err="1"/>
              <a:t>người</a:t>
            </a:r>
            <a:r>
              <a:rPr lang="en-US" dirty="0"/>
              <a:t> </a:t>
            </a:r>
            <a:r>
              <a:rPr lang="en-US" dirty="0" err="1"/>
              <a:t>dùng</a:t>
            </a:r>
            <a:r>
              <a:rPr lang="en-US" dirty="0"/>
              <a:t> </a:t>
            </a:r>
            <a:r>
              <a:rPr lang="en-US" dirty="0" err="1"/>
              <a:t>hiện</a:t>
            </a:r>
            <a:r>
              <a:rPr lang="en-US" dirty="0"/>
              <a:t> </a:t>
            </a:r>
            <a:r>
              <a:rPr lang="en-US" dirty="0" err="1"/>
              <a:t>tại</a:t>
            </a:r>
            <a:r>
              <a:rPr lang="en-US" dirty="0"/>
              <a:t>. </a:t>
            </a:r>
            <a:r>
              <a:rPr lang="en-US" dirty="0" err="1" smtClean="0"/>
              <a:t>Khung</a:t>
            </a:r>
            <a:r>
              <a:rPr lang="en-US" dirty="0" smtClean="0"/>
              <a:t> </a:t>
            </a:r>
            <a:r>
              <a:rPr lang="en-US" dirty="0" err="1" smtClean="0"/>
              <a:t>nhìn</a:t>
            </a:r>
            <a:r>
              <a:rPr lang="en-US" dirty="0" smtClean="0"/>
              <a:t> </a:t>
            </a:r>
            <a:r>
              <a:rPr lang="en-US" dirty="0" err="1"/>
              <a:t>này</a:t>
            </a:r>
            <a:r>
              <a:rPr lang="en-US" dirty="0"/>
              <a:t> </a:t>
            </a:r>
            <a:r>
              <a:rPr lang="en-US" dirty="0" err="1"/>
              <a:t>kết</a:t>
            </a:r>
            <a:r>
              <a:rPr lang="en-US" dirty="0"/>
              <a:t> </a:t>
            </a:r>
            <a:r>
              <a:rPr lang="en-US" dirty="0" err="1"/>
              <a:t>hợp</a:t>
            </a:r>
            <a:r>
              <a:rPr lang="en-US" dirty="0"/>
              <a:t> </a:t>
            </a:r>
            <a:r>
              <a:rPr lang="en-US" dirty="0" err="1"/>
              <a:t>cả</a:t>
            </a:r>
            <a:r>
              <a:rPr lang="en-US" dirty="0"/>
              <a:t> </a:t>
            </a:r>
            <a:r>
              <a:rPr lang="en-US" dirty="0" err="1"/>
              <a:t>bảo</a:t>
            </a:r>
            <a:r>
              <a:rPr lang="en-US" dirty="0"/>
              <a:t> </a:t>
            </a:r>
            <a:r>
              <a:rPr lang="en-US" dirty="0" err="1"/>
              <a:t>mật</a:t>
            </a:r>
            <a:r>
              <a:rPr lang="en-US" dirty="0"/>
              <a:t> </a:t>
            </a:r>
            <a:r>
              <a:rPr lang="en-US" dirty="0" err="1"/>
              <a:t>cấp</a:t>
            </a:r>
            <a:r>
              <a:rPr lang="en-US" dirty="0"/>
              <a:t> </a:t>
            </a:r>
            <a:r>
              <a:rPr lang="en-US" dirty="0" err="1"/>
              <a:t>độ</a:t>
            </a:r>
            <a:r>
              <a:rPr lang="en-US" dirty="0"/>
              <a:t> </a:t>
            </a:r>
            <a:r>
              <a:rPr lang="en-US" dirty="0" err="1"/>
              <a:t>cột</a:t>
            </a:r>
            <a:r>
              <a:rPr lang="en-US" dirty="0"/>
              <a:t> </a:t>
            </a:r>
            <a:r>
              <a:rPr lang="en-US" dirty="0" err="1"/>
              <a:t>và</a:t>
            </a:r>
            <a:r>
              <a:rPr lang="en-US" dirty="0"/>
              <a:t> </a:t>
            </a:r>
            <a:r>
              <a:rPr lang="en-US" dirty="0" err="1"/>
              <a:t>bảo</a:t>
            </a:r>
            <a:r>
              <a:rPr lang="en-US" dirty="0"/>
              <a:t> </a:t>
            </a:r>
            <a:r>
              <a:rPr lang="en-US" dirty="0" err="1"/>
              <a:t>mật</a:t>
            </a:r>
            <a:r>
              <a:rPr lang="en-US" dirty="0"/>
              <a:t> </a:t>
            </a:r>
            <a:r>
              <a:rPr lang="en-US" dirty="0" err="1"/>
              <a:t>dựa</a:t>
            </a:r>
            <a:r>
              <a:rPr lang="en-US" dirty="0"/>
              <a:t> </a:t>
            </a:r>
            <a:r>
              <a:rPr lang="en-US" dirty="0" err="1"/>
              <a:t>trên</a:t>
            </a:r>
            <a:r>
              <a:rPr lang="en-US" dirty="0"/>
              <a:t> </a:t>
            </a:r>
            <a:r>
              <a:rPr lang="en-US" dirty="0" err="1"/>
              <a:t>giá</a:t>
            </a:r>
            <a:r>
              <a:rPr lang="en-US" dirty="0"/>
              <a:t> </a:t>
            </a:r>
            <a:r>
              <a:rPr lang="en-US" dirty="0" err="1"/>
              <a:t>trị</a:t>
            </a:r>
            <a:r>
              <a:rPr lang="en-US" dirty="0"/>
              <a:t>.</a:t>
            </a:r>
          </a:p>
          <a:p>
            <a:pPr marL="457200" lvl="1" indent="0">
              <a:buNone/>
            </a:pP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12415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Managing Procedure </a:t>
            </a:r>
            <a:r>
              <a:rPr lang="en-US" dirty="0" smtClean="0"/>
              <a:t>Privileges</a:t>
            </a:r>
          </a:p>
          <a:p>
            <a:pPr marL="0" indent="0">
              <a:buNone/>
            </a:pPr>
            <a:r>
              <a:rPr lang="en-US" dirty="0"/>
              <a:t>To enable users to be able to run procedures, functions (either standalone or in packages), you must grant them the EXECUTE privilege.</a:t>
            </a:r>
          </a:p>
          <a:p>
            <a:pPr marL="0" indent="0">
              <a:buNone/>
            </a:pPr>
            <a:r>
              <a:rPr lang="en-US" dirty="0"/>
              <a:t>Topics</a:t>
            </a:r>
            <a:r>
              <a:rPr lang="en-US" dirty="0" smtClean="0"/>
              <a:t>:</a:t>
            </a:r>
            <a:endParaRPr lang="en-US" dirty="0"/>
          </a:p>
          <a:p>
            <a:pPr lvl="1"/>
            <a:r>
              <a:rPr lang="en-US" dirty="0"/>
              <a:t>The Use of the EXECUTE Privilege for Procedure </a:t>
            </a:r>
            <a:r>
              <a:rPr lang="en-US" dirty="0" smtClean="0"/>
              <a:t>Privileges</a:t>
            </a:r>
            <a:endParaRPr lang="en-US" dirty="0"/>
          </a:p>
          <a:p>
            <a:pPr lvl="1"/>
            <a:r>
              <a:rPr lang="en-US" dirty="0"/>
              <a:t>Procedure Execution and Security </a:t>
            </a:r>
            <a:r>
              <a:rPr lang="en-US" dirty="0" smtClean="0"/>
              <a:t>Domains</a:t>
            </a:r>
            <a:endParaRPr lang="en-US" dirty="0"/>
          </a:p>
          <a:p>
            <a:pPr lvl="1"/>
            <a:r>
              <a:rPr lang="en-US" dirty="0"/>
              <a:t>System Privileges Required to Create or Replace a </a:t>
            </a:r>
            <a:r>
              <a:rPr lang="en-US" dirty="0" smtClean="0"/>
              <a:t>Procedure</a:t>
            </a:r>
            <a:endParaRPr lang="en-US" dirty="0"/>
          </a:p>
          <a:p>
            <a:pPr lvl="1"/>
            <a:r>
              <a:rPr lang="en-US" dirty="0"/>
              <a:t>System Privileges Required to Compile a </a:t>
            </a:r>
            <a:r>
              <a:rPr lang="en-US" dirty="0" smtClean="0"/>
              <a:t>Procedure</a:t>
            </a:r>
            <a:endParaRPr lang="en-US" dirty="0"/>
          </a:p>
          <a:p>
            <a:pPr lvl="1"/>
            <a:r>
              <a:rPr lang="en-US" dirty="0"/>
              <a:t>How Procedure Privileges Affect Packages and Package Objects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07224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92500" lnSpcReduction="10000"/>
          </a:bodyPr>
          <a:lstStyle/>
          <a:p>
            <a:r>
              <a:rPr lang="en-US" dirty="0"/>
              <a:t>The Use of the EXECUTE Privilege for Procedure Privileges</a:t>
            </a:r>
          </a:p>
          <a:p>
            <a:pPr marL="0" indent="0">
              <a:buNone/>
            </a:pPr>
            <a:r>
              <a:rPr lang="en-US" dirty="0" err="1"/>
              <a:t>Đặc</a:t>
            </a:r>
            <a:r>
              <a:rPr lang="en-US" dirty="0"/>
              <a:t> </a:t>
            </a:r>
            <a:r>
              <a:rPr lang="en-US" dirty="0" err="1"/>
              <a:t>quyền</a:t>
            </a:r>
            <a:r>
              <a:rPr lang="en-US" dirty="0"/>
              <a:t> EXECUTE </a:t>
            </a:r>
            <a:r>
              <a:rPr lang="en-US" dirty="0" err="1"/>
              <a:t>là</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a:t>
            </a:r>
            <a:r>
              <a:rPr lang="en-US" dirty="0" err="1"/>
              <a:t>duy</a:t>
            </a:r>
            <a:r>
              <a:rPr lang="en-US" dirty="0"/>
              <a:t> </a:t>
            </a:r>
            <a:r>
              <a:rPr lang="en-US" dirty="0" err="1"/>
              <a:t>nhất</a:t>
            </a:r>
            <a:r>
              <a:rPr lang="en-US" dirty="0"/>
              <a:t> </a:t>
            </a:r>
            <a:r>
              <a:rPr lang="en-US" dirty="0" err="1"/>
              <a:t>cho</a:t>
            </a:r>
            <a:r>
              <a:rPr lang="en-US" dirty="0"/>
              <a:t> </a:t>
            </a:r>
            <a:r>
              <a:rPr lang="en-US" dirty="0" err="1"/>
              <a:t>các</a:t>
            </a:r>
            <a:r>
              <a:rPr lang="en-US" dirty="0"/>
              <a:t> </a:t>
            </a:r>
            <a:r>
              <a:rPr lang="en-US" dirty="0" err="1"/>
              <a:t>thủ</a:t>
            </a:r>
            <a:r>
              <a:rPr lang="en-US" dirty="0"/>
              <a:t> </a:t>
            </a:r>
            <a:r>
              <a:rPr lang="en-US" dirty="0" err="1"/>
              <a:t>tục</a:t>
            </a:r>
            <a:r>
              <a:rPr lang="en-US" dirty="0"/>
              <a:t>, </a:t>
            </a:r>
            <a:r>
              <a:rPr lang="en-US" dirty="0" err="1"/>
              <a:t>bao</a:t>
            </a:r>
            <a:r>
              <a:rPr lang="en-US" dirty="0"/>
              <a:t> </a:t>
            </a:r>
            <a:r>
              <a:rPr lang="en-US" dirty="0" err="1"/>
              <a:t>gồm</a:t>
            </a:r>
            <a:r>
              <a:rPr lang="en-US" dirty="0"/>
              <a:t> </a:t>
            </a:r>
            <a:r>
              <a:rPr lang="en-US" dirty="0" err="1"/>
              <a:t>các</a:t>
            </a:r>
            <a:r>
              <a:rPr lang="en-US" dirty="0"/>
              <a:t> </a:t>
            </a:r>
            <a:r>
              <a:rPr lang="en-US" dirty="0" err="1"/>
              <a:t>thủ</a:t>
            </a:r>
            <a:r>
              <a:rPr lang="en-US" dirty="0"/>
              <a:t> </a:t>
            </a:r>
            <a:r>
              <a:rPr lang="en-US" dirty="0" err="1"/>
              <a:t>tục</a:t>
            </a:r>
            <a:r>
              <a:rPr lang="en-US" dirty="0"/>
              <a:t> </a:t>
            </a:r>
            <a:r>
              <a:rPr lang="en-US" dirty="0" err="1"/>
              <a:t>và</a:t>
            </a:r>
            <a:r>
              <a:rPr lang="en-US" dirty="0"/>
              <a:t> </a:t>
            </a:r>
            <a:r>
              <a:rPr lang="en-US" dirty="0" err="1"/>
              <a:t>hàm</a:t>
            </a:r>
            <a:r>
              <a:rPr lang="en-US" dirty="0"/>
              <a:t> </a:t>
            </a:r>
            <a:r>
              <a:rPr lang="en-US" dirty="0" err="1"/>
              <a:t>độc</a:t>
            </a:r>
            <a:r>
              <a:rPr lang="en-US" dirty="0"/>
              <a:t> </a:t>
            </a:r>
            <a:r>
              <a:rPr lang="en-US" dirty="0" err="1"/>
              <a:t>lập</a:t>
            </a:r>
            <a:r>
              <a:rPr lang="en-US" dirty="0"/>
              <a:t>, </a:t>
            </a:r>
            <a:r>
              <a:rPr lang="en-US" dirty="0" err="1"/>
              <a:t>và</a:t>
            </a:r>
            <a:r>
              <a:rPr lang="en-US" dirty="0"/>
              <a:t> </a:t>
            </a:r>
            <a:r>
              <a:rPr lang="en-US" dirty="0" err="1"/>
              <a:t>cho</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trong</a:t>
            </a:r>
            <a:r>
              <a:rPr lang="en-US" dirty="0"/>
              <a:t> </a:t>
            </a:r>
            <a:r>
              <a:rPr lang="en-US" dirty="0" err="1"/>
              <a:t>các</a:t>
            </a:r>
            <a:r>
              <a:rPr lang="en-US" dirty="0"/>
              <a:t> </a:t>
            </a:r>
            <a:r>
              <a:rPr lang="en-US" dirty="0" err="1"/>
              <a:t>gói</a:t>
            </a:r>
            <a:r>
              <a:rPr lang="en-US" dirty="0"/>
              <a:t>. </a:t>
            </a:r>
            <a:r>
              <a:rPr lang="en-US" dirty="0" err="1"/>
              <a:t>Chỉ</a:t>
            </a:r>
            <a:r>
              <a:rPr lang="en-US" dirty="0"/>
              <a:t> </a:t>
            </a:r>
            <a:r>
              <a:rPr lang="en-US" dirty="0" err="1"/>
              <a:t>cấp</a:t>
            </a:r>
            <a:r>
              <a:rPr lang="en-US" dirty="0"/>
              <a:t> </a:t>
            </a:r>
            <a:r>
              <a:rPr lang="en-US" dirty="0" err="1"/>
              <a:t>đặc</a:t>
            </a:r>
            <a:r>
              <a:rPr lang="en-US" dirty="0"/>
              <a:t> </a:t>
            </a:r>
            <a:r>
              <a:rPr lang="en-US" dirty="0" err="1"/>
              <a:t>quyền</a:t>
            </a:r>
            <a:r>
              <a:rPr lang="en-US" dirty="0"/>
              <a:t> </a:t>
            </a:r>
            <a:r>
              <a:rPr lang="en-US" dirty="0" err="1"/>
              <a:t>này</a:t>
            </a:r>
            <a:r>
              <a:rPr lang="en-US" dirty="0"/>
              <a:t> </a:t>
            </a:r>
            <a:r>
              <a:rPr lang="en-US" dirty="0" err="1"/>
              <a:t>cho</a:t>
            </a:r>
            <a:r>
              <a:rPr lang="en-US" dirty="0"/>
              <a:t> </a:t>
            </a:r>
            <a:r>
              <a:rPr lang="en-US" dirty="0" err="1"/>
              <a:t>những</a:t>
            </a:r>
            <a:r>
              <a:rPr lang="en-US" dirty="0"/>
              <a:t> </a:t>
            </a:r>
            <a:r>
              <a:rPr lang="en-US" dirty="0" err="1"/>
              <a:t>người</a:t>
            </a:r>
            <a:r>
              <a:rPr lang="en-US" dirty="0"/>
              <a:t> </a:t>
            </a:r>
            <a:r>
              <a:rPr lang="en-US" dirty="0" err="1"/>
              <a:t>dùng</a:t>
            </a:r>
            <a:r>
              <a:rPr lang="en-US" dirty="0"/>
              <a:t> </a:t>
            </a:r>
            <a:r>
              <a:rPr lang="en-US" dirty="0" err="1"/>
              <a:t>cần</a:t>
            </a:r>
            <a:r>
              <a:rPr lang="en-US" dirty="0"/>
              <a:t> </a:t>
            </a:r>
            <a:r>
              <a:rPr lang="en-US" dirty="0" err="1"/>
              <a:t>chạy</a:t>
            </a:r>
            <a:r>
              <a:rPr lang="en-US" dirty="0"/>
              <a:t> </a:t>
            </a:r>
            <a:r>
              <a:rPr lang="en-US" dirty="0" err="1"/>
              <a:t>thủ</a:t>
            </a:r>
            <a:r>
              <a:rPr lang="en-US" dirty="0"/>
              <a:t> </a:t>
            </a:r>
            <a:r>
              <a:rPr lang="en-US" dirty="0" err="1"/>
              <a:t>tục</a:t>
            </a:r>
            <a:r>
              <a:rPr lang="en-US" dirty="0"/>
              <a:t> </a:t>
            </a:r>
            <a:r>
              <a:rPr lang="en-US" dirty="0" err="1"/>
              <a:t>hoặc</a:t>
            </a:r>
            <a:r>
              <a:rPr lang="en-US" dirty="0"/>
              <a:t> </a:t>
            </a:r>
            <a:r>
              <a:rPr lang="en-US" dirty="0" err="1"/>
              <a:t>để</a:t>
            </a:r>
            <a:r>
              <a:rPr lang="en-US" dirty="0"/>
              <a:t> </a:t>
            </a:r>
            <a:r>
              <a:rPr lang="en-US" dirty="0" err="1"/>
              <a:t>biên</a:t>
            </a:r>
            <a:r>
              <a:rPr lang="en-US" dirty="0"/>
              <a:t> </a:t>
            </a:r>
            <a:r>
              <a:rPr lang="en-US" dirty="0" err="1"/>
              <a:t>dịch</a:t>
            </a:r>
            <a:r>
              <a:rPr lang="en-US" dirty="0"/>
              <a:t> </a:t>
            </a:r>
            <a:r>
              <a:rPr lang="en-US" dirty="0" err="1"/>
              <a:t>một</a:t>
            </a:r>
            <a:r>
              <a:rPr lang="en-US" dirty="0"/>
              <a:t> </a:t>
            </a:r>
            <a:r>
              <a:rPr lang="en-US" dirty="0" err="1"/>
              <a:t>thủ</a:t>
            </a:r>
            <a:r>
              <a:rPr lang="en-US" dirty="0"/>
              <a:t> </a:t>
            </a:r>
            <a:r>
              <a:rPr lang="en-US" dirty="0" err="1"/>
              <a:t>tục</a:t>
            </a:r>
            <a:r>
              <a:rPr lang="en-US" dirty="0"/>
              <a:t> </a:t>
            </a:r>
            <a:r>
              <a:rPr lang="en-US" dirty="0" err="1"/>
              <a:t>khác</a:t>
            </a:r>
            <a:r>
              <a:rPr lang="en-US" dirty="0"/>
              <a:t> </a:t>
            </a:r>
            <a:r>
              <a:rPr lang="en-US" dirty="0" err="1"/>
              <a:t>gọi</a:t>
            </a:r>
            <a:r>
              <a:rPr lang="en-US" dirty="0"/>
              <a:t> </a:t>
            </a:r>
            <a:r>
              <a:rPr lang="en-US" dirty="0" err="1"/>
              <a:t>là</a:t>
            </a:r>
            <a:r>
              <a:rPr lang="en-US" dirty="0"/>
              <a:t> </a:t>
            </a:r>
            <a:r>
              <a:rPr lang="en-US" dirty="0" err="1"/>
              <a:t>thủ</a:t>
            </a:r>
            <a:r>
              <a:rPr lang="en-US" dirty="0"/>
              <a:t> </a:t>
            </a:r>
            <a:r>
              <a:rPr lang="en-US" dirty="0" err="1"/>
              <a:t>tục</a:t>
            </a:r>
            <a:r>
              <a:rPr lang="en-US" dirty="0"/>
              <a:t> </a:t>
            </a:r>
            <a:r>
              <a:rPr lang="en-US" dirty="0" err="1"/>
              <a:t>mong</a:t>
            </a:r>
            <a:r>
              <a:rPr lang="en-US" dirty="0"/>
              <a:t> </a:t>
            </a:r>
            <a:r>
              <a:rPr lang="en-US" dirty="0" err="1"/>
              <a:t>muốn</a:t>
            </a:r>
            <a:r>
              <a:rPr lang="en-US" dirty="0"/>
              <a:t>.</a:t>
            </a:r>
          </a:p>
          <a:p>
            <a:r>
              <a:rPr lang="en-US" dirty="0"/>
              <a:t>Procedure Execution and Security Domains</a:t>
            </a:r>
          </a:p>
          <a:p>
            <a:pPr marL="0" indent="0">
              <a:buNone/>
            </a:pPr>
            <a:r>
              <a:rPr lang="en-US" dirty="0" err="1"/>
              <a:t>Người</a:t>
            </a:r>
            <a:r>
              <a:rPr lang="en-US" dirty="0"/>
              <a:t> </a:t>
            </a:r>
            <a:r>
              <a:rPr lang="en-US" dirty="0" err="1"/>
              <a:t>dùng</a:t>
            </a:r>
            <a:r>
              <a:rPr lang="en-US" dirty="0"/>
              <a:t> </a:t>
            </a:r>
            <a:r>
              <a:rPr lang="en-US" dirty="0" err="1"/>
              <a:t>có</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EXECUTE </a:t>
            </a:r>
            <a:r>
              <a:rPr lang="en-US" dirty="0" err="1"/>
              <a:t>cho</a:t>
            </a:r>
            <a:r>
              <a:rPr lang="en-US" dirty="0"/>
              <a:t> </a:t>
            </a:r>
            <a:r>
              <a:rPr lang="en-US" dirty="0" err="1"/>
              <a:t>một</a:t>
            </a:r>
            <a:r>
              <a:rPr lang="en-US" dirty="0"/>
              <a:t> </a:t>
            </a:r>
            <a:r>
              <a:rPr lang="en-US" dirty="0" err="1"/>
              <a:t>thủ</a:t>
            </a:r>
            <a:r>
              <a:rPr lang="en-US" dirty="0"/>
              <a:t> </a:t>
            </a:r>
            <a:r>
              <a:rPr lang="en-US" dirty="0" err="1"/>
              <a:t>tục</a:t>
            </a:r>
            <a:r>
              <a:rPr lang="en-US" dirty="0"/>
              <a:t> </a:t>
            </a:r>
            <a:r>
              <a:rPr lang="en-US" dirty="0" err="1"/>
              <a:t>cụ</a:t>
            </a:r>
            <a:r>
              <a:rPr lang="en-US" dirty="0"/>
              <a:t> </a:t>
            </a:r>
            <a:r>
              <a:rPr lang="en-US" dirty="0" err="1"/>
              <a:t>thể</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thủ</a:t>
            </a:r>
            <a:r>
              <a:rPr lang="en-US" dirty="0"/>
              <a:t> </a:t>
            </a:r>
            <a:r>
              <a:rPr lang="en-US" dirty="0" err="1"/>
              <a:t>tục</a:t>
            </a:r>
            <a:r>
              <a:rPr lang="en-US" dirty="0"/>
              <a:t> </a:t>
            </a:r>
            <a:r>
              <a:rPr lang="en-US" dirty="0" err="1"/>
              <a:t>hoặc</a:t>
            </a:r>
            <a:r>
              <a:rPr lang="en-US" dirty="0"/>
              <a:t> </a:t>
            </a:r>
            <a:r>
              <a:rPr lang="en-US" dirty="0" err="1"/>
              <a:t>biên</a:t>
            </a:r>
            <a:r>
              <a:rPr lang="en-US" dirty="0"/>
              <a:t> </a:t>
            </a:r>
            <a:r>
              <a:rPr lang="en-US" dirty="0" err="1"/>
              <a:t>dịch</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chương</a:t>
            </a:r>
            <a:r>
              <a:rPr lang="en-US" dirty="0"/>
              <a:t> </a:t>
            </a:r>
            <a:r>
              <a:rPr lang="en-US" dirty="0" err="1"/>
              <a:t>trình</a:t>
            </a:r>
            <a:r>
              <a:rPr lang="en-US" dirty="0"/>
              <a:t> </a:t>
            </a:r>
            <a:r>
              <a:rPr lang="en-US" dirty="0" err="1"/>
              <a:t>tham</a:t>
            </a:r>
            <a:r>
              <a:rPr lang="en-US" dirty="0"/>
              <a:t> </a:t>
            </a:r>
            <a:r>
              <a:rPr lang="en-US" dirty="0" err="1"/>
              <a:t>chiếu</a:t>
            </a:r>
            <a:r>
              <a:rPr lang="en-US" dirty="0"/>
              <a:t> </a:t>
            </a:r>
            <a:r>
              <a:rPr lang="en-US" dirty="0" err="1"/>
              <a:t>đến</a:t>
            </a:r>
            <a:r>
              <a:rPr lang="en-US" dirty="0"/>
              <a:t> </a:t>
            </a:r>
            <a:r>
              <a:rPr lang="en-US" dirty="0" err="1"/>
              <a:t>thủ</a:t>
            </a:r>
            <a:r>
              <a:rPr lang="en-US" dirty="0"/>
              <a:t> </a:t>
            </a:r>
            <a:r>
              <a:rPr lang="en-US" dirty="0" err="1"/>
              <a:t>tục</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Oracle </a:t>
            </a:r>
            <a:r>
              <a:rPr lang="en-US" dirty="0" err="1"/>
              <a:t>thực</a:t>
            </a:r>
            <a:r>
              <a:rPr lang="en-US" dirty="0"/>
              <a:t> </a:t>
            </a:r>
            <a:r>
              <a:rPr lang="en-US" dirty="0" err="1"/>
              <a:t>hiện</a:t>
            </a:r>
            <a:r>
              <a:rPr lang="en-US" dirty="0"/>
              <a:t> </a:t>
            </a:r>
            <a:r>
              <a:rPr lang="en-US" dirty="0" err="1"/>
              <a:t>kiểm</a:t>
            </a:r>
            <a:r>
              <a:rPr lang="en-US" dirty="0"/>
              <a:t> </a:t>
            </a:r>
            <a:r>
              <a:rPr lang="en-US" dirty="0" err="1"/>
              <a:t>tra</a:t>
            </a:r>
            <a:r>
              <a:rPr lang="en-US" dirty="0"/>
              <a:t> </a:t>
            </a:r>
            <a:r>
              <a:rPr lang="en-US" dirty="0" err="1"/>
              <a:t>đặc</a:t>
            </a:r>
            <a:r>
              <a:rPr lang="en-US" dirty="0"/>
              <a:t> </a:t>
            </a:r>
            <a:r>
              <a:rPr lang="en-US" dirty="0" err="1" smtClean="0"/>
              <a:t>quyền</a:t>
            </a:r>
            <a:r>
              <a:rPr lang="en-US" dirty="0" smtClean="0"/>
              <a:t> </a:t>
            </a:r>
            <a:r>
              <a:rPr lang="en-US" dirty="0" err="1" smtClean="0"/>
              <a:t>trong</a:t>
            </a:r>
            <a:r>
              <a:rPr lang="en-US" dirty="0" smtClean="0"/>
              <a:t> </a:t>
            </a:r>
            <a:r>
              <a:rPr lang="en-US" dirty="0" err="1"/>
              <a:t>thời</a:t>
            </a:r>
            <a:r>
              <a:rPr lang="en-US" dirty="0"/>
              <a:t> </a:t>
            </a:r>
            <a:r>
              <a:rPr lang="en-US" dirty="0" err="1"/>
              <a:t>gian</a:t>
            </a:r>
            <a:r>
              <a:rPr lang="en-US" dirty="0"/>
              <a:t> </a:t>
            </a:r>
            <a:r>
              <a:rPr lang="en-US" dirty="0" err="1" smtClean="0"/>
              <a:t>chạy</a:t>
            </a:r>
            <a:r>
              <a:rPr lang="en-US" dirty="0" smtClean="0"/>
              <a:t> </a:t>
            </a:r>
            <a:r>
              <a:rPr lang="en-US" dirty="0" err="1" smtClean="0"/>
              <a:t>chương</a:t>
            </a:r>
            <a:r>
              <a:rPr lang="en-US" dirty="0" smtClean="0"/>
              <a:t> </a:t>
            </a:r>
            <a:r>
              <a:rPr lang="en-US" dirty="0" err="1" smtClean="0"/>
              <a:t>trình</a:t>
            </a:r>
            <a:r>
              <a:rPr lang="en-US" dirty="0" smtClean="0"/>
              <a:t> </a:t>
            </a:r>
            <a:r>
              <a:rPr lang="en-US" dirty="0" err="1"/>
              <a:t>khi</a:t>
            </a:r>
            <a:r>
              <a:rPr lang="en-US" dirty="0"/>
              <a:t> </a:t>
            </a:r>
            <a:r>
              <a:rPr lang="en-US" dirty="0" err="1"/>
              <a:t>bất</a:t>
            </a:r>
            <a:r>
              <a:rPr lang="en-US" dirty="0"/>
              <a:t> </a:t>
            </a:r>
            <a:r>
              <a:rPr lang="en-US" dirty="0" err="1"/>
              <a:t>kỳ</a:t>
            </a:r>
            <a:r>
              <a:rPr lang="en-US" dirty="0"/>
              <a:t> </a:t>
            </a:r>
            <a:r>
              <a:rPr lang="en-US" dirty="0" err="1"/>
              <a:t>đơn</a:t>
            </a:r>
            <a:r>
              <a:rPr lang="en-US" dirty="0"/>
              <a:t> </a:t>
            </a:r>
            <a:r>
              <a:rPr lang="en-US" dirty="0" err="1"/>
              <a:t>vị</a:t>
            </a:r>
            <a:r>
              <a:rPr lang="en-US" dirty="0"/>
              <a:t> PL / SQL </a:t>
            </a:r>
            <a:r>
              <a:rPr lang="en-US" dirty="0" err="1"/>
              <a:t>nào</a:t>
            </a:r>
            <a:r>
              <a:rPr lang="en-US" dirty="0"/>
              <a:t> </a:t>
            </a:r>
            <a:r>
              <a:rPr lang="en-US" dirty="0" err="1"/>
              <a:t>được</a:t>
            </a:r>
            <a:r>
              <a:rPr lang="en-US" dirty="0"/>
              <a:t> </a:t>
            </a:r>
            <a:r>
              <a:rPr lang="en-US" dirty="0" err="1"/>
              <a:t>gọi</a:t>
            </a:r>
            <a:r>
              <a:rPr lang="en-US" dirty="0"/>
              <a:t>. </a:t>
            </a:r>
            <a:r>
              <a:rPr lang="en-US" dirty="0" err="1"/>
              <a:t>Người</a:t>
            </a:r>
            <a:r>
              <a:rPr lang="en-US" dirty="0"/>
              <a:t> </a:t>
            </a:r>
            <a:r>
              <a:rPr lang="en-US" dirty="0" err="1"/>
              <a:t>dùng</a:t>
            </a:r>
            <a:r>
              <a:rPr lang="en-US" dirty="0"/>
              <a:t> </a:t>
            </a:r>
            <a:r>
              <a:rPr lang="en-US" dirty="0" err="1"/>
              <a:t>có</a:t>
            </a:r>
            <a:r>
              <a:rPr lang="en-US" dirty="0"/>
              <a:t> </a:t>
            </a:r>
            <a:r>
              <a:rPr lang="en-US" dirty="0" err="1"/>
              <a:t>đặc</a:t>
            </a:r>
            <a:r>
              <a:rPr lang="en-US" dirty="0"/>
              <a:t> </a:t>
            </a:r>
            <a:r>
              <a:rPr lang="en-US" dirty="0" err="1"/>
              <a:t>quyền</a:t>
            </a:r>
            <a:r>
              <a:rPr lang="en-US" dirty="0"/>
              <a:t> </a:t>
            </a:r>
            <a:r>
              <a:rPr lang="en-US" dirty="0" err="1"/>
              <a:t>hệ</a:t>
            </a:r>
            <a:r>
              <a:rPr lang="en-US" dirty="0"/>
              <a:t> </a:t>
            </a:r>
            <a:r>
              <a:rPr lang="en-US" dirty="0" err="1"/>
              <a:t>thống</a:t>
            </a:r>
            <a:r>
              <a:rPr lang="en-US" dirty="0"/>
              <a:t> PRECEDE EXECUTE ANY PROCEDURE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bất</a:t>
            </a:r>
            <a:r>
              <a:rPr lang="en-US" dirty="0"/>
              <a:t> </a:t>
            </a:r>
            <a:r>
              <a:rPr lang="en-US" dirty="0" err="1"/>
              <a:t>kỳ</a:t>
            </a:r>
            <a:r>
              <a:rPr lang="en-US" dirty="0"/>
              <a:t> </a:t>
            </a:r>
            <a:r>
              <a:rPr lang="en-US" dirty="0" err="1"/>
              <a:t>thủ</a:t>
            </a:r>
            <a:r>
              <a:rPr lang="en-US" dirty="0"/>
              <a:t> </a:t>
            </a:r>
            <a:r>
              <a:rPr lang="en-US" dirty="0" err="1"/>
              <a:t>tục</a:t>
            </a:r>
            <a:r>
              <a:rPr lang="en-US" dirty="0"/>
              <a:t> </a:t>
            </a:r>
            <a:r>
              <a:rPr lang="en-US" dirty="0" err="1"/>
              <a:t>nào</a:t>
            </a:r>
            <a:r>
              <a:rPr lang="en-US" dirty="0"/>
              <a:t> </a:t>
            </a:r>
            <a:r>
              <a:rPr lang="en-US" dirty="0" err="1"/>
              <a:t>trong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để</a:t>
            </a:r>
            <a:r>
              <a:rPr lang="en-US" dirty="0"/>
              <a:t> </a:t>
            </a:r>
            <a:r>
              <a:rPr lang="en-US" dirty="0" err="1"/>
              <a:t>chạy</a:t>
            </a:r>
            <a:r>
              <a:rPr lang="en-US" dirty="0"/>
              <a:t> </a:t>
            </a:r>
            <a:r>
              <a:rPr lang="en-US" dirty="0" err="1"/>
              <a:t>các</a:t>
            </a:r>
            <a:r>
              <a:rPr lang="en-US" dirty="0"/>
              <a:t> </a:t>
            </a:r>
            <a:r>
              <a:rPr lang="en-US" dirty="0" err="1"/>
              <a:t>thủ</a:t>
            </a:r>
            <a:r>
              <a:rPr lang="en-US" dirty="0"/>
              <a:t> </a:t>
            </a:r>
            <a:r>
              <a:rPr lang="en-US" dirty="0" err="1"/>
              <a:t>tục</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cấp</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thông</a:t>
            </a:r>
            <a:r>
              <a:rPr lang="en-US" dirty="0"/>
              <a:t> qua </a:t>
            </a:r>
            <a:r>
              <a:rPr lang="en-US" dirty="0" err="1"/>
              <a:t>các</a:t>
            </a:r>
            <a:r>
              <a:rPr lang="en-US" dirty="0"/>
              <a:t> </a:t>
            </a:r>
            <a:r>
              <a:rPr lang="en-US" dirty="0" err="1"/>
              <a:t>vai</a:t>
            </a:r>
            <a:r>
              <a:rPr lang="en-US" dirty="0"/>
              <a:t> </a:t>
            </a:r>
            <a:r>
              <a:rPr lang="en-US" dirty="0" err="1"/>
              <a:t>trò</a:t>
            </a:r>
            <a:r>
              <a:rPr lang="en-US"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8661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lnSpcReduction="10000"/>
          </a:bodyPr>
          <a:lstStyle/>
          <a:p>
            <a:r>
              <a:rPr lang="en-US" dirty="0"/>
              <a:t>System Privileges Required to Create or Replace a Procedure</a:t>
            </a:r>
          </a:p>
          <a:p>
            <a:pPr marL="0" indent="0">
              <a:buNone/>
            </a:pPr>
            <a:r>
              <a:rPr lang="en-US" dirty="0" err="1"/>
              <a:t>Để</a:t>
            </a:r>
            <a:r>
              <a:rPr lang="en-US" dirty="0"/>
              <a:t> </a:t>
            </a:r>
            <a:r>
              <a:rPr lang="en-US" dirty="0" err="1"/>
              <a:t>tạo</a:t>
            </a:r>
            <a:r>
              <a:rPr lang="en-US" dirty="0"/>
              <a:t> </a:t>
            </a:r>
            <a:r>
              <a:rPr lang="en-US" dirty="0" err="1"/>
              <a:t>hoặc</a:t>
            </a:r>
            <a:r>
              <a:rPr lang="en-US" dirty="0"/>
              <a:t> </a:t>
            </a:r>
            <a:r>
              <a:rPr lang="en-US" dirty="0" err="1"/>
              <a:t>thay</a:t>
            </a:r>
            <a:r>
              <a:rPr lang="en-US" dirty="0"/>
              <a:t> </a:t>
            </a:r>
            <a:r>
              <a:rPr lang="en-US" dirty="0" err="1"/>
              <a:t>thế</a:t>
            </a:r>
            <a:r>
              <a:rPr lang="en-US" dirty="0"/>
              <a:t> </a:t>
            </a:r>
            <a:r>
              <a:rPr lang="en-US" dirty="0" err="1"/>
              <a:t>một</a:t>
            </a:r>
            <a:r>
              <a:rPr lang="en-US" dirty="0"/>
              <a:t> </a:t>
            </a:r>
            <a:r>
              <a:rPr lang="en-US" dirty="0" err="1"/>
              <a:t>thủ</a:t>
            </a:r>
            <a:r>
              <a:rPr lang="en-US" dirty="0"/>
              <a:t> </a:t>
            </a:r>
            <a:r>
              <a:rPr lang="en-US" dirty="0" err="1"/>
              <a:t>tục</a:t>
            </a:r>
            <a:r>
              <a:rPr lang="en-US" dirty="0"/>
              <a:t> </a:t>
            </a:r>
            <a:r>
              <a:rPr lang="en-US" dirty="0" err="1"/>
              <a:t>trong</a:t>
            </a:r>
            <a:r>
              <a:rPr lang="en-US" dirty="0"/>
              <a:t> </a:t>
            </a:r>
            <a:r>
              <a:rPr lang="en-US" dirty="0" err="1"/>
              <a:t>lược</a:t>
            </a:r>
            <a:r>
              <a:rPr lang="en-US" dirty="0"/>
              <a:t> </a:t>
            </a:r>
            <a:r>
              <a:rPr lang="en-US" dirty="0" err="1"/>
              <a:t>đồ</a:t>
            </a:r>
            <a:r>
              <a:rPr lang="en-US" dirty="0"/>
              <a:t> </a:t>
            </a:r>
            <a:r>
              <a:rPr lang="en-US" dirty="0" err="1"/>
              <a:t>của</a:t>
            </a:r>
            <a:r>
              <a:rPr lang="en-US" dirty="0"/>
              <a:t> </a:t>
            </a:r>
            <a:r>
              <a:rPr lang="en-US" dirty="0" err="1"/>
              <a:t>riêng</a:t>
            </a:r>
            <a:r>
              <a:rPr lang="en-US" dirty="0"/>
              <a:t> </a:t>
            </a:r>
            <a:r>
              <a:rPr lang="en-US" dirty="0" err="1"/>
              <a:t>bạn</a:t>
            </a:r>
            <a:r>
              <a:rPr lang="en-US" dirty="0"/>
              <a:t>, </a:t>
            </a:r>
            <a:r>
              <a:rPr lang="en-US" dirty="0" err="1"/>
              <a:t>bạn</a:t>
            </a:r>
            <a:r>
              <a:rPr lang="en-US" dirty="0"/>
              <a:t> </a:t>
            </a:r>
            <a:r>
              <a:rPr lang="en-US" dirty="0" err="1"/>
              <a:t>phải</a:t>
            </a:r>
            <a:r>
              <a:rPr lang="en-US" dirty="0"/>
              <a:t> </a:t>
            </a:r>
            <a:r>
              <a:rPr lang="en-US" dirty="0" err="1"/>
              <a:t>có</a:t>
            </a:r>
            <a:r>
              <a:rPr lang="en-US" dirty="0"/>
              <a:t> </a:t>
            </a:r>
            <a:r>
              <a:rPr lang="en-US" dirty="0" err="1"/>
              <a:t>đặc</a:t>
            </a:r>
            <a:r>
              <a:rPr lang="en-US" dirty="0"/>
              <a:t> </a:t>
            </a:r>
            <a:r>
              <a:rPr lang="en-US" dirty="0" err="1"/>
              <a:t>quyền</a:t>
            </a:r>
            <a:r>
              <a:rPr lang="en-US" dirty="0"/>
              <a:t> </a:t>
            </a:r>
            <a:r>
              <a:rPr lang="en-US" dirty="0" err="1"/>
              <a:t>hệ</a:t>
            </a:r>
            <a:r>
              <a:rPr lang="en-US" dirty="0"/>
              <a:t> </a:t>
            </a:r>
            <a:r>
              <a:rPr lang="en-US" dirty="0" err="1"/>
              <a:t>thống</a:t>
            </a:r>
            <a:r>
              <a:rPr lang="en-US" dirty="0"/>
              <a:t> CREATE PROCEDURE. </a:t>
            </a:r>
            <a:r>
              <a:rPr lang="en-US" dirty="0" err="1"/>
              <a:t>Để</a:t>
            </a:r>
            <a:r>
              <a:rPr lang="en-US" dirty="0"/>
              <a:t> </a:t>
            </a:r>
            <a:r>
              <a:rPr lang="en-US" dirty="0" err="1"/>
              <a:t>tạo</a:t>
            </a:r>
            <a:r>
              <a:rPr lang="en-US" dirty="0"/>
              <a:t> </a:t>
            </a:r>
            <a:r>
              <a:rPr lang="en-US" dirty="0" err="1"/>
              <a:t>hoặc</a:t>
            </a:r>
            <a:r>
              <a:rPr lang="en-US" dirty="0"/>
              <a:t> </a:t>
            </a:r>
            <a:r>
              <a:rPr lang="en-US" dirty="0" err="1"/>
              <a:t>thay</a:t>
            </a:r>
            <a:r>
              <a:rPr lang="en-US" dirty="0"/>
              <a:t> </a:t>
            </a:r>
            <a:r>
              <a:rPr lang="en-US" dirty="0" err="1"/>
              <a:t>thế</a:t>
            </a:r>
            <a:r>
              <a:rPr lang="en-US" dirty="0"/>
              <a:t> </a:t>
            </a:r>
            <a:r>
              <a:rPr lang="en-US" dirty="0" err="1"/>
              <a:t>một</a:t>
            </a:r>
            <a:r>
              <a:rPr lang="en-US" dirty="0"/>
              <a:t> </a:t>
            </a:r>
            <a:r>
              <a:rPr lang="en-US" dirty="0" err="1"/>
              <a:t>thủ</a:t>
            </a:r>
            <a:r>
              <a:rPr lang="en-US" dirty="0"/>
              <a:t> </a:t>
            </a:r>
            <a:r>
              <a:rPr lang="en-US" dirty="0" err="1"/>
              <a:t>tục</a:t>
            </a:r>
            <a:r>
              <a:rPr lang="en-US" dirty="0"/>
              <a:t> </a:t>
            </a:r>
            <a:r>
              <a:rPr lang="en-US" dirty="0" err="1"/>
              <a:t>trong</a:t>
            </a:r>
            <a:r>
              <a:rPr lang="en-US" dirty="0"/>
              <a:t> </a:t>
            </a:r>
            <a:r>
              <a:rPr lang="en-US" dirty="0" err="1"/>
              <a:t>lược</a:t>
            </a:r>
            <a:r>
              <a:rPr lang="en-US" dirty="0"/>
              <a:t> </a:t>
            </a:r>
            <a:r>
              <a:rPr lang="en-US" dirty="0" err="1"/>
              <a:t>đồ</a:t>
            </a:r>
            <a:r>
              <a:rPr lang="en-US" dirty="0"/>
              <a:t> </a:t>
            </a:r>
            <a:r>
              <a:rPr lang="en-US" dirty="0" err="1"/>
              <a:t>của</a:t>
            </a:r>
            <a:r>
              <a:rPr lang="en-US" dirty="0"/>
              <a:t> </a:t>
            </a:r>
            <a:r>
              <a:rPr lang="en-US" dirty="0" err="1"/>
              <a:t>người</a:t>
            </a:r>
            <a:r>
              <a:rPr lang="en-US" dirty="0"/>
              <a:t> </a:t>
            </a:r>
            <a:r>
              <a:rPr lang="en-US" dirty="0" err="1"/>
              <a:t>dùng</a:t>
            </a:r>
            <a:r>
              <a:rPr lang="en-US" dirty="0"/>
              <a:t> </a:t>
            </a:r>
            <a:r>
              <a:rPr lang="en-US" dirty="0" err="1"/>
              <a:t>khác</a:t>
            </a:r>
            <a:r>
              <a:rPr lang="en-US" dirty="0"/>
              <a:t>, </a:t>
            </a:r>
            <a:r>
              <a:rPr lang="en-US" dirty="0" err="1"/>
              <a:t>bạn</a:t>
            </a:r>
            <a:r>
              <a:rPr lang="en-US" dirty="0"/>
              <a:t> </a:t>
            </a:r>
            <a:r>
              <a:rPr lang="en-US" dirty="0" err="1"/>
              <a:t>phải</a:t>
            </a:r>
            <a:r>
              <a:rPr lang="en-US" dirty="0"/>
              <a:t> </a:t>
            </a:r>
            <a:r>
              <a:rPr lang="en-US" dirty="0" err="1"/>
              <a:t>có</a:t>
            </a:r>
            <a:r>
              <a:rPr lang="en-US" dirty="0"/>
              <a:t> </a:t>
            </a:r>
            <a:r>
              <a:rPr lang="en-US" dirty="0" err="1"/>
              <a:t>đặc</a:t>
            </a:r>
            <a:r>
              <a:rPr lang="en-US" dirty="0"/>
              <a:t> </a:t>
            </a:r>
            <a:r>
              <a:rPr lang="en-US" dirty="0" err="1"/>
              <a:t>quyền</a:t>
            </a:r>
            <a:r>
              <a:rPr lang="en-US" dirty="0"/>
              <a:t> </a:t>
            </a:r>
            <a:r>
              <a:rPr lang="en-US" dirty="0" err="1"/>
              <a:t>hệ</a:t>
            </a:r>
            <a:r>
              <a:rPr lang="en-US" dirty="0"/>
              <a:t> </a:t>
            </a:r>
            <a:r>
              <a:rPr lang="en-US" dirty="0" err="1"/>
              <a:t>thống</a:t>
            </a:r>
            <a:r>
              <a:rPr lang="en-US" dirty="0"/>
              <a:t> CREATE ANY PROCEDURE.</a:t>
            </a:r>
          </a:p>
          <a:p>
            <a:pPr marL="0" indent="0">
              <a:buNone/>
            </a:pPr>
            <a:r>
              <a:rPr lang="en-US" dirty="0" err="1"/>
              <a:t>Người</a:t>
            </a:r>
            <a:r>
              <a:rPr lang="en-US" dirty="0"/>
              <a:t> </a:t>
            </a:r>
            <a:r>
              <a:rPr lang="en-US" dirty="0" err="1"/>
              <a:t>dùng</a:t>
            </a:r>
            <a:r>
              <a:rPr lang="en-US" dirty="0"/>
              <a:t> </a:t>
            </a:r>
            <a:r>
              <a:rPr lang="en-US" dirty="0" err="1"/>
              <a:t>sở</a:t>
            </a:r>
            <a:r>
              <a:rPr lang="en-US" dirty="0"/>
              <a:t> </a:t>
            </a:r>
            <a:r>
              <a:rPr lang="en-US" dirty="0" err="1"/>
              <a:t>hữu</a:t>
            </a:r>
            <a:r>
              <a:rPr lang="en-US" dirty="0"/>
              <a:t> </a:t>
            </a:r>
            <a:r>
              <a:rPr lang="en-US" dirty="0" err="1"/>
              <a:t>thủ</a:t>
            </a:r>
            <a:r>
              <a:rPr lang="en-US" dirty="0"/>
              <a:t> </a:t>
            </a:r>
            <a:r>
              <a:rPr lang="en-US" dirty="0" err="1"/>
              <a:t>tục</a:t>
            </a:r>
            <a:r>
              <a:rPr lang="en-US" dirty="0"/>
              <a:t> </a:t>
            </a:r>
            <a:r>
              <a:rPr lang="en-US" dirty="0" err="1"/>
              <a:t>cũng</a:t>
            </a:r>
            <a:r>
              <a:rPr lang="en-US" dirty="0"/>
              <a:t> </a:t>
            </a:r>
            <a:r>
              <a:rPr lang="en-US" dirty="0" err="1"/>
              <a:t>phải</a:t>
            </a:r>
            <a:r>
              <a:rPr lang="en-US" dirty="0"/>
              <a:t> </a:t>
            </a:r>
            <a:r>
              <a:rPr lang="en-US" dirty="0" err="1"/>
              <a:t>có</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cho</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lược</a:t>
            </a:r>
            <a:r>
              <a:rPr lang="en-US" dirty="0"/>
              <a:t> </a:t>
            </a:r>
            <a:r>
              <a:rPr lang="en-US" dirty="0" err="1"/>
              <a:t>đồ</a:t>
            </a:r>
            <a:r>
              <a:rPr lang="en-US" dirty="0"/>
              <a:t> </a:t>
            </a:r>
            <a:r>
              <a:rPr lang="en-US" dirty="0" err="1"/>
              <a:t>được</a:t>
            </a:r>
            <a:r>
              <a:rPr lang="en-US" dirty="0"/>
              <a:t> </a:t>
            </a:r>
            <a:r>
              <a:rPr lang="en-US" dirty="0" err="1"/>
              <a:t>tham</a:t>
            </a:r>
            <a:r>
              <a:rPr lang="en-US" dirty="0"/>
              <a:t> </a:t>
            </a:r>
            <a:r>
              <a:rPr lang="en-US" dirty="0" err="1"/>
              <a:t>chiếu</a:t>
            </a:r>
            <a:r>
              <a:rPr lang="en-US" dirty="0"/>
              <a:t> </a:t>
            </a:r>
            <a:r>
              <a:rPr lang="en-US" dirty="0" err="1"/>
              <a:t>trong</a:t>
            </a:r>
            <a:r>
              <a:rPr lang="en-US" dirty="0"/>
              <a:t> </a:t>
            </a:r>
            <a:r>
              <a:rPr lang="en-US" dirty="0" err="1"/>
              <a:t>phần</a:t>
            </a:r>
            <a:r>
              <a:rPr lang="en-US" dirty="0"/>
              <a:t> </a:t>
            </a:r>
            <a:r>
              <a:rPr lang="en-US" dirty="0" err="1"/>
              <a:t>thân</a:t>
            </a:r>
            <a:r>
              <a:rPr lang="en-US" dirty="0"/>
              <a:t> </a:t>
            </a:r>
            <a:r>
              <a:rPr lang="en-US" dirty="0" err="1"/>
              <a:t>thủ</a:t>
            </a:r>
            <a:r>
              <a:rPr lang="en-US" dirty="0"/>
              <a:t> </a:t>
            </a:r>
            <a:r>
              <a:rPr lang="en-US" dirty="0" err="1"/>
              <a:t>tục</a:t>
            </a:r>
            <a:r>
              <a:rPr lang="en-US" dirty="0"/>
              <a:t>. </a:t>
            </a:r>
            <a:r>
              <a:rPr lang="en-US" dirty="0" err="1"/>
              <a:t>Để</a:t>
            </a:r>
            <a:r>
              <a:rPr lang="en-US" dirty="0"/>
              <a:t> </a:t>
            </a:r>
            <a:r>
              <a:rPr lang="en-US" dirty="0" err="1"/>
              <a:t>tạo</a:t>
            </a:r>
            <a:r>
              <a:rPr lang="en-US" dirty="0"/>
              <a:t> </a:t>
            </a:r>
            <a:r>
              <a:rPr lang="en-US" dirty="0" err="1"/>
              <a:t>một</a:t>
            </a:r>
            <a:r>
              <a:rPr lang="en-US" dirty="0"/>
              <a:t> </a:t>
            </a:r>
            <a:r>
              <a:rPr lang="en-US" dirty="0" err="1"/>
              <a:t>thủ</a:t>
            </a:r>
            <a:r>
              <a:rPr lang="en-US" dirty="0"/>
              <a:t> </a:t>
            </a:r>
            <a:r>
              <a:rPr lang="en-US" dirty="0" err="1"/>
              <a:t>tục</a:t>
            </a:r>
            <a:r>
              <a:rPr lang="en-US" dirty="0"/>
              <a:t>, </a:t>
            </a:r>
            <a:r>
              <a:rPr lang="en-US" dirty="0" err="1"/>
              <a:t>bạn</a:t>
            </a:r>
            <a:r>
              <a:rPr lang="en-US" dirty="0"/>
              <a:t> </a:t>
            </a:r>
            <a:r>
              <a:rPr lang="en-US" dirty="0" err="1"/>
              <a:t>cần</a:t>
            </a:r>
            <a:r>
              <a:rPr lang="en-US" dirty="0"/>
              <a:t> </a:t>
            </a:r>
            <a:r>
              <a:rPr lang="en-US" dirty="0" err="1"/>
              <a:t>phải</a:t>
            </a:r>
            <a:r>
              <a:rPr lang="en-US" dirty="0"/>
              <a:t> </a:t>
            </a:r>
            <a:r>
              <a:rPr lang="en-US" dirty="0" err="1"/>
              <a:t>được</a:t>
            </a:r>
            <a:r>
              <a:rPr lang="en-US" dirty="0"/>
              <a:t> </a:t>
            </a:r>
            <a:r>
              <a:rPr lang="en-US" dirty="0" err="1"/>
              <a:t>cấp</a:t>
            </a:r>
            <a:r>
              <a:rPr lang="en-US" dirty="0"/>
              <a:t> </a:t>
            </a:r>
            <a:r>
              <a:rPr lang="en-US" dirty="0" err="1"/>
              <a:t>rõ</a:t>
            </a:r>
            <a:r>
              <a:rPr lang="en-US" dirty="0"/>
              <a:t> </a:t>
            </a:r>
            <a:r>
              <a:rPr lang="en-US" dirty="0" err="1"/>
              <a:t>ràng</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cần</a:t>
            </a:r>
            <a:r>
              <a:rPr lang="en-US" dirty="0"/>
              <a:t> </a:t>
            </a:r>
            <a:r>
              <a:rPr lang="en-US" dirty="0" err="1"/>
              <a:t>thiết</a:t>
            </a:r>
            <a:r>
              <a:rPr lang="en-US" dirty="0"/>
              <a:t> (</a:t>
            </a:r>
            <a:r>
              <a:rPr lang="en-US" dirty="0" err="1"/>
              <a:t>hệ</a:t>
            </a:r>
            <a:r>
              <a:rPr lang="en-US" dirty="0"/>
              <a:t> </a:t>
            </a:r>
            <a:r>
              <a:rPr lang="en-US" dirty="0" err="1"/>
              <a:t>thống</a:t>
            </a:r>
            <a:r>
              <a:rPr lang="en-US" dirty="0"/>
              <a:t> </a:t>
            </a:r>
            <a:r>
              <a:rPr lang="en-US" dirty="0" err="1"/>
              <a:t>hoặc</a:t>
            </a:r>
            <a:r>
              <a:rPr lang="en-US" dirty="0"/>
              <a:t> </a:t>
            </a:r>
            <a:r>
              <a:rPr lang="en-US" dirty="0" err="1"/>
              <a:t>đối</a:t>
            </a:r>
            <a:r>
              <a:rPr lang="en-US" dirty="0"/>
              <a:t> </a:t>
            </a:r>
            <a:r>
              <a:rPr lang="en-US" dirty="0" err="1"/>
              <a:t>tượng</a:t>
            </a:r>
            <a:r>
              <a:rPr lang="en-US" dirty="0"/>
              <a:t>) </a:t>
            </a:r>
            <a:r>
              <a:rPr lang="en-US" dirty="0" err="1"/>
              <a:t>trên</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được</a:t>
            </a:r>
            <a:r>
              <a:rPr lang="en-US" dirty="0"/>
              <a:t> </a:t>
            </a:r>
            <a:r>
              <a:rPr lang="en-US" dirty="0" err="1"/>
              <a:t>tham</a:t>
            </a:r>
            <a:r>
              <a:rPr lang="en-US" dirty="0"/>
              <a:t> </a:t>
            </a:r>
            <a:r>
              <a:rPr lang="en-US" dirty="0" err="1"/>
              <a:t>chiếu</a:t>
            </a:r>
            <a:r>
              <a:rPr lang="en-US" dirty="0"/>
              <a:t> </a:t>
            </a:r>
            <a:r>
              <a:rPr lang="en-US" dirty="0" err="1"/>
              <a:t>bởi</a:t>
            </a:r>
            <a:r>
              <a:rPr lang="en-US" dirty="0"/>
              <a:t> </a:t>
            </a:r>
            <a:r>
              <a:rPr lang="en-US" dirty="0" err="1"/>
              <a:t>thủ</a:t>
            </a:r>
            <a:r>
              <a:rPr lang="en-US" dirty="0"/>
              <a:t> </a:t>
            </a:r>
            <a:r>
              <a:rPr lang="en-US" dirty="0" err="1"/>
              <a:t>tục</a:t>
            </a:r>
            <a:r>
              <a:rPr lang="en-US" dirty="0"/>
              <a:t>. </a:t>
            </a:r>
            <a:r>
              <a:rPr lang="en-US" dirty="0" err="1"/>
              <a:t>Bạn</a:t>
            </a:r>
            <a:r>
              <a:rPr lang="en-US" dirty="0"/>
              <a:t> </a:t>
            </a:r>
            <a:r>
              <a:rPr lang="en-US" dirty="0" err="1"/>
              <a:t>không</a:t>
            </a:r>
            <a:r>
              <a:rPr lang="en-US" dirty="0"/>
              <a:t> </a:t>
            </a:r>
            <a:r>
              <a:rPr lang="en-US" dirty="0" err="1"/>
              <a:t>thể</a:t>
            </a:r>
            <a:r>
              <a:rPr lang="en-US" dirty="0"/>
              <a:t> </a:t>
            </a:r>
            <a:r>
              <a:rPr lang="en-US" dirty="0" err="1"/>
              <a:t>có</a:t>
            </a:r>
            <a:r>
              <a:rPr lang="en-US" dirty="0"/>
              <a:t> </a:t>
            </a:r>
            <a:r>
              <a:rPr lang="en-US" dirty="0" err="1"/>
              <a:t>được</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cần</a:t>
            </a:r>
            <a:r>
              <a:rPr lang="en-US" dirty="0"/>
              <a:t> </a:t>
            </a:r>
            <a:r>
              <a:rPr lang="en-US" dirty="0" err="1"/>
              <a:t>thiết</a:t>
            </a:r>
            <a:r>
              <a:rPr lang="en-US" dirty="0"/>
              <a:t> </a:t>
            </a:r>
            <a:r>
              <a:rPr lang="en-US" dirty="0" err="1"/>
              <a:t>thông</a:t>
            </a:r>
            <a:r>
              <a:rPr lang="en-US" dirty="0"/>
              <a:t> qua </a:t>
            </a:r>
            <a:r>
              <a:rPr lang="en-US" dirty="0" err="1"/>
              <a:t>các</a:t>
            </a:r>
            <a:r>
              <a:rPr lang="en-US" dirty="0"/>
              <a:t> </a:t>
            </a:r>
            <a:r>
              <a:rPr lang="en-US" dirty="0" err="1"/>
              <a:t>vai</a:t>
            </a:r>
            <a:r>
              <a:rPr lang="en-US" dirty="0"/>
              <a:t> </a:t>
            </a:r>
            <a:r>
              <a:rPr lang="en-US" dirty="0" err="1"/>
              <a:t>trò</a:t>
            </a:r>
            <a:r>
              <a:rPr lang="en-US" dirty="0"/>
              <a:t>. </a:t>
            </a:r>
            <a:r>
              <a:rPr lang="en-US" dirty="0" err="1"/>
              <a:t>Điều</a:t>
            </a:r>
            <a:r>
              <a:rPr lang="en-US" dirty="0"/>
              <a:t> </a:t>
            </a:r>
            <a:r>
              <a:rPr lang="en-US" dirty="0" err="1"/>
              <a:t>này</a:t>
            </a:r>
            <a:r>
              <a:rPr lang="en-US" dirty="0"/>
              <a:t> </a:t>
            </a:r>
            <a:r>
              <a:rPr lang="en-US" dirty="0" err="1"/>
              <a:t>bao</a:t>
            </a:r>
            <a:r>
              <a:rPr lang="en-US" dirty="0"/>
              <a:t> </a:t>
            </a:r>
            <a:r>
              <a:rPr lang="en-US" dirty="0" err="1"/>
              <a:t>gồm</a:t>
            </a:r>
            <a:r>
              <a:rPr lang="en-US" dirty="0"/>
              <a:t> </a:t>
            </a:r>
            <a:r>
              <a:rPr lang="en-US" dirty="0" err="1"/>
              <a:t>đặc</a:t>
            </a:r>
            <a:r>
              <a:rPr lang="en-US" dirty="0"/>
              <a:t> </a:t>
            </a:r>
            <a:r>
              <a:rPr lang="en-US" dirty="0" err="1"/>
              <a:t>quyền</a:t>
            </a:r>
            <a:r>
              <a:rPr lang="en-US" dirty="0"/>
              <a:t> EXECUTE </a:t>
            </a:r>
            <a:r>
              <a:rPr lang="en-US" dirty="0" err="1"/>
              <a:t>cho</a:t>
            </a:r>
            <a:r>
              <a:rPr lang="en-US" dirty="0"/>
              <a:t> </a:t>
            </a:r>
            <a:r>
              <a:rPr lang="en-US" dirty="0" err="1"/>
              <a:t>bất</a:t>
            </a:r>
            <a:r>
              <a:rPr lang="en-US" dirty="0"/>
              <a:t> </a:t>
            </a:r>
            <a:r>
              <a:rPr lang="en-US" dirty="0" err="1"/>
              <a:t>kỳ</a:t>
            </a:r>
            <a:r>
              <a:rPr lang="en-US" dirty="0"/>
              <a:t> </a:t>
            </a:r>
            <a:r>
              <a:rPr lang="en-US" dirty="0" err="1"/>
              <a:t>thủ</a:t>
            </a:r>
            <a:r>
              <a:rPr lang="en-US" dirty="0"/>
              <a:t> </a:t>
            </a:r>
            <a:r>
              <a:rPr lang="en-US" dirty="0" err="1"/>
              <a:t>tục</a:t>
            </a:r>
            <a:r>
              <a:rPr lang="en-US" dirty="0"/>
              <a:t> </a:t>
            </a:r>
            <a:r>
              <a:rPr lang="en-US" dirty="0" err="1"/>
              <a:t>nào</a:t>
            </a:r>
            <a:r>
              <a:rPr lang="en-US" dirty="0"/>
              <a:t> </a:t>
            </a:r>
            <a:r>
              <a:rPr lang="en-US" dirty="0" err="1"/>
              <a:t>được</a:t>
            </a:r>
            <a:r>
              <a:rPr lang="en-US" dirty="0"/>
              <a:t> </a:t>
            </a:r>
            <a:r>
              <a:rPr lang="en-US" dirty="0" err="1"/>
              <a:t>gọi</a:t>
            </a:r>
            <a:r>
              <a:rPr lang="en-US" dirty="0"/>
              <a:t> </a:t>
            </a:r>
            <a:r>
              <a:rPr lang="en-US" dirty="0" err="1"/>
              <a:t>bên</a:t>
            </a:r>
            <a:r>
              <a:rPr lang="en-US" dirty="0"/>
              <a:t> </a:t>
            </a:r>
            <a:r>
              <a:rPr lang="en-US" dirty="0" err="1"/>
              <a:t>trong</a:t>
            </a:r>
            <a:r>
              <a:rPr lang="en-US" dirty="0"/>
              <a:t> </a:t>
            </a:r>
            <a:r>
              <a:rPr lang="en-US" dirty="0" err="1"/>
              <a:t>thủ</a:t>
            </a:r>
            <a:r>
              <a:rPr lang="en-US" dirty="0"/>
              <a:t> </a:t>
            </a:r>
            <a:r>
              <a:rPr lang="en-US" dirty="0" err="1"/>
              <a:t>tục</a:t>
            </a:r>
            <a:r>
              <a:rPr lang="en-US" dirty="0"/>
              <a:t> </a:t>
            </a:r>
            <a:r>
              <a:rPr lang="en-US" dirty="0" err="1"/>
              <a:t>đang</a:t>
            </a:r>
            <a:r>
              <a:rPr lang="en-US" dirty="0"/>
              <a:t> </a:t>
            </a:r>
            <a:r>
              <a:rPr lang="en-US" dirty="0" err="1"/>
              <a:t>được</a:t>
            </a:r>
            <a:r>
              <a:rPr lang="en-US" dirty="0"/>
              <a:t> </a:t>
            </a:r>
            <a:r>
              <a:rPr lang="en-US" dirty="0" err="1"/>
              <a:t>tạo</a:t>
            </a:r>
            <a:r>
              <a:rPr lang="en-US" dirty="0"/>
              <a:t> </a:t>
            </a:r>
            <a:r>
              <a:rPr lang="en-US" dirty="0" err="1"/>
              <a:t>ra.</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64313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fr-FR" dirty="0" err="1" smtClean="0"/>
              <a:t>Cấp</a:t>
            </a:r>
            <a:r>
              <a:rPr lang="fr-FR" dirty="0" smtClean="0"/>
              <a:t> </a:t>
            </a:r>
            <a:r>
              <a:rPr lang="fr-FR" dirty="0" err="1" smtClean="0"/>
              <a:t>cho</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unlimited</a:t>
            </a:r>
            <a:r>
              <a:rPr lang="fr-FR" dirty="0" smtClean="0"/>
              <a:t> </a:t>
            </a:r>
            <a:r>
              <a:rPr lang="fr-FR" dirty="0" err="1" smtClean="0"/>
              <a:t>tablespace</a:t>
            </a:r>
            <a:r>
              <a:rPr lang="fr-FR" dirty="0" smtClean="0"/>
              <a:t> </a:t>
            </a:r>
            <a:r>
              <a:rPr lang="fr-FR" dirty="0" err="1" smtClean="0"/>
              <a:t>dưới</a:t>
            </a:r>
            <a:r>
              <a:rPr lang="fr-FR" dirty="0" smtClean="0"/>
              <a:t> </a:t>
            </a:r>
            <a:r>
              <a:rPr lang="fr-FR" dirty="0" err="1" smtClean="0"/>
              <a:t>quyền</a:t>
            </a:r>
            <a:r>
              <a:rPr lang="fr-FR" dirty="0" smtClean="0"/>
              <a:t> </a:t>
            </a:r>
            <a:r>
              <a:rPr lang="fr-FR" dirty="0" err="1" smtClean="0"/>
              <a:t>hệ</a:t>
            </a:r>
            <a:r>
              <a:rPr lang="fr-FR" dirty="0" smtClean="0"/>
              <a:t> </a:t>
            </a:r>
            <a:r>
              <a:rPr lang="fr-FR" dirty="0" err="1" smtClean="0"/>
              <a:t>thống</a:t>
            </a:r>
            <a:endParaRPr lang="fr-FR" dirty="0" smtClean="0"/>
          </a:p>
          <a:p>
            <a:pPr marL="0" indent="0">
              <a:buNone/>
            </a:pPr>
            <a:r>
              <a:rPr lang="fr-FR" dirty="0" err="1" smtClean="0"/>
              <a:t>Trước</a:t>
            </a:r>
            <a:r>
              <a:rPr lang="fr-FR" dirty="0" smtClean="0"/>
              <a:t> khi </a:t>
            </a:r>
            <a:r>
              <a:rPr lang="fr-FR" dirty="0" err="1" smtClean="0"/>
              <a:t>cấp</a:t>
            </a:r>
            <a:r>
              <a:rPr lang="fr-FR" dirty="0" smtClean="0"/>
              <a:t> </a:t>
            </a:r>
            <a:r>
              <a:rPr lang="fr-FR" dirty="0" err="1" smtClean="0"/>
              <a:t>quyền</a:t>
            </a:r>
            <a:r>
              <a:rPr lang="fr-FR" dirty="0" smtClean="0"/>
              <a:t> </a:t>
            </a:r>
            <a:r>
              <a:rPr lang="fr-FR" dirty="0" err="1" smtClean="0"/>
              <a:t>hệ</a:t>
            </a:r>
            <a:r>
              <a:rPr lang="fr-FR" dirty="0" smtClean="0"/>
              <a:t> </a:t>
            </a:r>
            <a:r>
              <a:rPr lang="fr-FR" dirty="0" err="1" smtClean="0"/>
              <a:t>thống</a:t>
            </a:r>
            <a:r>
              <a:rPr lang="fr-FR" dirty="0" smtClean="0"/>
              <a:t> </a:t>
            </a:r>
            <a:r>
              <a:rPr lang="fr-FR" dirty="0" err="1" smtClean="0"/>
              <a:t>này</a:t>
            </a:r>
            <a:r>
              <a:rPr lang="fr-FR" dirty="0" smtClean="0"/>
              <a:t>, </a:t>
            </a:r>
            <a:r>
              <a:rPr lang="fr-FR" dirty="0" err="1" smtClean="0"/>
              <a:t>cần</a:t>
            </a:r>
            <a:r>
              <a:rPr lang="fr-FR" dirty="0" smtClean="0"/>
              <a:t> </a:t>
            </a:r>
            <a:r>
              <a:rPr lang="fr-FR" dirty="0" err="1" smtClean="0"/>
              <a:t>phải</a:t>
            </a:r>
            <a:r>
              <a:rPr lang="fr-FR" dirty="0" smtClean="0"/>
              <a:t> </a:t>
            </a:r>
            <a:r>
              <a:rPr lang="fr-FR" dirty="0" err="1" smtClean="0"/>
              <a:t>xem</a:t>
            </a:r>
            <a:r>
              <a:rPr lang="fr-FR" dirty="0" smtClean="0"/>
              <a:t> </a:t>
            </a:r>
            <a:r>
              <a:rPr lang="fr-FR" dirty="0" err="1" smtClean="0"/>
              <a:t>xét</a:t>
            </a:r>
            <a:r>
              <a:rPr lang="fr-FR" dirty="0" smtClean="0"/>
              <a:t> </a:t>
            </a:r>
            <a:r>
              <a:rPr lang="fr-FR" dirty="0" err="1" smtClean="0"/>
              <a:t>các</a:t>
            </a:r>
            <a:r>
              <a:rPr lang="fr-FR" dirty="0" smtClean="0"/>
              <a:t> </a:t>
            </a:r>
            <a:r>
              <a:rPr lang="fr-FR" dirty="0" err="1" smtClean="0"/>
              <a:t>hệ</a:t>
            </a:r>
            <a:r>
              <a:rPr lang="fr-FR" dirty="0" smtClean="0"/>
              <a:t> </a:t>
            </a:r>
            <a:r>
              <a:rPr lang="fr-FR" dirty="0" err="1" smtClean="0"/>
              <a:t>quả</a:t>
            </a:r>
            <a:r>
              <a:rPr lang="fr-FR" dirty="0" smtClean="0"/>
              <a:t> </a:t>
            </a:r>
            <a:r>
              <a:rPr lang="fr-FR" dirty="0" err="1" smtClean="0"/>
              <a:t>như</a:t>
            </a:r>
            <a:r>
              <a:rPr lang="fr-FR" dirty="0" smtClean="0"/>
              <a:t> </a:t>
            </a:r>
            <a:r>
              <a:rPr lang="fr-FR" dirty="0" err="1" smtClean="0"/>
              <a:t>sau</a:t>
            </a:r>
            <a:r>
              <a:rPr lang="fr-FR" dirty="0" smtClean="0"/>
              <a:t>:</a:t>
            </a:r>
          </a:p>
          <a:p>
            <a:pPr lvl="1"/>
            <a:r>
              <a:rPr lang="fr-FR" dirty="0" err="1" smtClean="0"/>
              <a:t>Ưu</a:t>
            </a:r>
            <a:r>
              <a:rPr lang="fr-FR" dirty="0" smtClean="0"/>
              <a:t> </a:t>
            </a:r>
            <a:r>
              <a:rPr lang="fr-FR" dirty="0" err="1" smtClean="0"/>
              <a:t>điểm</a:t>
            </a:r>
            <a:r>
              <a:rPr lang="fr-FR" dirty="0" smtClean="0"/>
              <a:t>:</a:t>
            </a:r>
          </a:p>
          <a:p>
            <a:pPr lvl="2"/>
            <a:r>
              <a:rPr lang="fr-FR" dirty="0" err="1" smtClean="0"/>
              <a:t>Bạn</a:t>
            </a:r>
            <a:r>
              <a:rPr lang="fr-FR" dirty="0" smtClean="0"/>
              <a:t> </a:t>
            </a:r>
            <a:r>
              <a:rPr lang="fr-FR" dirty="0" err="1" smtClean="0"/>
              <a:t>làm</a:t>
            </a:r>
            <a:r>
              <a:rPr lang="fr-FR" dirty="0" smtClean="0"/>
              <a:t> </a:t>
            </a:r>
            <a:r>
              <a:rPr lang="fr-FR" dirty="0" err="1" smtClean="0"/>
              <a:t>việc</a:t>
            </a:r>
            <a:r>
              <a:rPr lang="fr-FR" dirty="0" smtClean="0"/>
              <a:t> </a:t>
            </a:r>
            <a:r>
              <a:rPr lang="fr-FR" dirty="0" err="1" smtClean="0"/>
              <a:t>này</a:t>
            </a:r>
            <a:r>
              <a:rPr lang="fr-FR" dirty="0" smtClean="0"/>
              <a:t> </a:t>
            </a:r>
            <a:r>
              <a:rPr lang="fr-FR" dirty="0" err="1" smtClean="0"/>
              <a:t>chỉ</a:t>
            </a:r>
            <a:r>
              <a:rPr lang="fr-FR" dirty="0" smtClean="0"/>
              <a:t> </a:t>
            </a:r>
            <a:r>
              <a:rPr lang="fr-FR" dirty="0" err="1" smtClean="0"/>
              <a:t>với</a:t>
            </a:r>
            <a:r>
              <a:rPr lang="fr-FR" dirty="0" smtClean="0"/>
              <a:t> </a:t>
            </a:r>
            <a:r>
              <a:rPr lang="fr-FR" dirty="0" err="1" smtClean="0"/>
              <a:t>một</a:t>
            </a:r>
            <a:r>
              <a:rPr lang="fr-FR" dirty="0" smtClean="0"/>
              <a:t> </a:t>
            </a:r>
            <a:r>
              <a:rPr lang="fr-FR" dirty="0" err="1" smtClean="0"/>
              <a:t>câu</a:t>
            </a:r>
            <a:r>
              <a:rPr lang="fr-FR" dirty="0" smtClean="0"/>
              <a:t> </a:t>
            </a:r>
            <a:r>
              <a:rPr lang="fr-FR" dirty="0" err="1" smtClean="0"/>
              <a:t>lệnh</a:t>
            </a:r>
            <a:r>
              <a:rPr lang="fr-FR" dirty="0" smtClean="0"/>
              <a:t> </a:t>
            </a:r>
            <a:r>
              <a:rPr lang="fr-FR" dirty="0" err="1" smtClean="0"/>
              <a:t>đơn</a:t>
            </a:r>
            <a:r>
              <a:rPr lang="fr-FR" dirty="0" smtClean="0"/>
              <a:t> </a:t>
            </a:r>
            <a:r>
              <a:rPr lang="fr-FR" dirty="0" err="1" smtClean="0"/>
              <a:t>giản</a:t>
            </a:r>
            <a:r>
              <a:rPr lang="fr-FR" dirty="0" smtClean="0"/>
              <a:t> (</a:t>
            </a:r>
            <a:r>
              <a:rPr lang="fr-FR" dirty="0" err="1" smtClean="0"/>
              <a:t>cấp</a:t>
            </a:r>
            <a:r>
              <a:rPr lang="fr-FR" dirty="0" smtClean="0"/>
              <a:t> </a:t>
            </a:r>
            <a:r>
              <a:rPr lang="fr-FR" dirty="0" err="1" smtClean="0"/>
              <a:t>cho</a:t>
            </a:r>
            <a:r>
              <a:rPr lang="fr-FR" dirty="0" smtClean="0"/>
              <a:t> </a:t>
            </a:r>
            <a:r>
              <a:rPr lang="fr-FR" dirty="0" err="1" smtClean="0"/>
              <a:t>tất</a:t>
            </a:r>
            <a:r>
              <a:rPr lang="fr-FR" dirty="0" smtClean="0"/>
              <a:t> </a:t>
            </a:r>
            <a:r>
              <a:rPr lang="fr-FR" dirty="0" err="1" smtClean="0"/>
              <a:t>cả</a:t>
            </a:r>
            <a:r>
              <a:rPr lang="fr-FR" dirty="0" smtClean="0"/>
              <a:t> </a:t>
            </a:r>
            <a:r>
              <a:rPr lang="fr-FR" dirty="0" err="1" smtClean="0"/>
              <a:t>tablespace</a:t>
            </a:r>
            <a:r>
              <a:rPr lang="fr-FR" dirty="0" smtClean="0"/>
              <a:t> </a:t>
            </a:r>
            <a:r>
              <a:rPr lang="fr-FR" dirty="0" err="1" smtClean="0"/>
              <a:t>của</a:t>
            </a:r>
            <a:r>
              <a:rPr lang="fr-FR" dirty="0" smtClean="0"/>
              <a:t> user)</a:t>
            </a:r>
          </a:p>
          <a:p>
            <a:pPr lvl="1"/>
            <a:r>
              <a:rPr lang="fr-FR" dirty="0" err="1" smtClean="0"/>
              <a:t>Nhược</a:t>
            </a:r>
            <a:r>
              <a:rPr lang="fr-FR" dirty="0" smtClean="0"/>
              <a:t> </a:t>
            </a:r>
            <a:r>
              <a:rPr lang="fr-FR" dirty="0" err="1" smtClean="0"/>
              <a:t>điểm</a:t>
            </a:r>
            <a:r>
              <a:rPr lang="fr-FR" dirty="0" smtClean="0"/>
              <a:t>:</a:t>
            </a:r>
          </a:p>
          <a:p>
            <a:pPr lvl="2"/>
            <a:r>
              <a:rPr lang="fr-FR" dirty="0" err="1" smtClean="0"/>
              <a:t>Quyền</a:t>
            </a:r>
            <a:r>
              <a:rPr lang="fr-FR" dirty="0" smtClean="0"/>
              <a:t> </a:t>
            </a:r>
            <a:r>
              <a:rPr lang="fr-FR" dirty="0" err="1" smtClean="0"/>
              <a:t>này</a:t>
            </a:r>
            <a:r>
              <a:rPr lang="fr-FR" dirty="0" smtClean="0"/>
              <a:t> </a:t>
            </a:r>
            <a:r>
              <a:rPr lang="fr-FR" dirty="0" err="1" smtClean="0"/>
              <a:t>sẽ</a:t>
            </a:r>
            <a:r>
              <a:rPr lang="fr-FR" dirty="0" smtClean="0"/>
              <a:t> </a:t>
            </a:r>
            <a:r>
              <a:rPr lang="fr-FR" dirty="0" err="1" smtClean="0"/>
              <a:t>ghi</a:t>
            </a:r>
            <a:r>
              <a:rPr lang="fr-FR" dirty="0" smtClean="0"/>
              <a:t> </a:t>
            </a:r>
            <a:r>
              <a:rPr lang="fr-FR" dirty="0" err="1" smtClean="0"/>
              <a:t>đè</a:t>
            </a:r>
            <a:r>
              <a:rPr lang="fr-FR" dirty="0" smtClean="0"/>
              <a:t> </a:t>
            </a:r>
            <a:r>
              <a:rPr lang="fr-FR" dirty="0" err="1" smtClean="0"/>
              <a:t>tất</a:t>
            </a:r>
            <a:r>
              <a:rPr lang="fr-FR" dirty="0" smtClean="0"/>
              <a:t> </a:t>
            </a:r>
            <a:r>
              <a:rPr lang="fr-FR" dirty="0" err="1" smtClean="0"/>
              <a:t>cả</a:t>
            </a:r>
            <a:r>
              <a:rPr lang="fr-FR" dirty="0" smtClean="0"/>
              <a:t> </a:t>
            </a:r>
            <a:r>
              <a:rPr lang="fr-FR" dirty="0" err="1" smtClean="0"/>
              <a:t>các</a:t>
            </a:r>
            <a:r>
              <a:rPr lang="fr-FR" dirty="0" smtClean="0"/>
              <a:t> quota </a:t>
            </a:r>
            <a:r>
              <a:rPr lang="fr-FR" dirty="0" err="1" smtClean="0"/>
              <a:t>đã</a:t>
            </a:r>
            <a:r>
              <a:rPr lang="fr-FR" dirty="0" smtClean="0"/>
              <a:t> </a:t>
            </a:r>
            <a:r>
              <a:rPr lang="fr-FR" dirty="0" err="1" smtClean="0"/>
              <a:t>thiết</a:t>
            </a:r>
            <a:r>
              <a:rPr lang="fr-FR" dirty="0" smtClean="0"/>
              <a:t> </a:t>
            </a:r>
            <a:r>
              <a:rPr lang="fr-FR" dirty="0" err="1" smtClean="0"/>
              <a:t>lập</a:t>
            </a:r>
            <a:r>
              <a:rPr lang="fr-FR" dirty="0" smtClean="0"/>
              <a:t> </a:t>
            </a:r>
            <a:r>
              <a:rPr lang="fr-FR" dirty="0" err="1" smtClean="0"/>
              <a:t>cho</a:t>
            </a:r>
            <a:r>
              <a:rPr lang="fr-FR" dirty="0" smtClean="0"/>
              <a:t> </a:t>
            </a:r>
            <a:r>
              <a:rPr lang="fr-FR" dirty="0" err="1" smtClean="0"/>
              <a:t>các</a:t>
            </a:r>
            <a:r>
              <a:rPr lang="fr-FR" dirty="0" smtClean="0"/>
              <a:t> </a:t>
            </a:r>
            <a:r>
              <a:rPr lang="fr-FR" dirty="0" err="1" smtClean="0"/>
              <a:t>tablespace</a:t>
            </a:r>
            <a:endParaRPr lang="fr-FR" dirty="0"/>
          </a:p>
          <a:p>
            <a:pPr lvl="2"/>
            <a:r>
              <a:rPr lang="en-US" dirty="0" smtClean="0"/>
              <a:t>You </a:t>
            </a:r>
            <a:r>
              <a:rPr lang="en-US" dirty="0"/>
              <a:t>cannot selectively revoke </a:t>
            </a:r>
            <a:r>
              <a:rPr lang="en-US" dirty="0" err="1"/>
              <a:t>tablespace</a:t>
            </a:r>
            <a:r>
              <a:rPr lang="en-US" dirty="0"/>
              <a:t> access from a user with the </a:t>
            </a:r>
            <a:r>
              <a:rPr lang="en-US" dirty="0" smtClean="0"/>
              <a:t>UNLIMITED TABLESPACE </a:t>
            </a:r>
            <a:r>
              <a:rPr lang="en-US" dirty="0"/>
              <a:t>privilege. You can grant selective or restricted access only after revoking the privilege.</a:t>
            </a:r>
            <a:endParaRPr lang="fr-FR" dirty="0" smtClean="0"/>
          </a:p>
          <a:p>
            <a:pPr marL="0" indent="0">
              <a:buNone/>
            </a:pPr>
            <a:r>
              <a:rPr lang="en-US" dirty="0"/>
              <a:t/>
            </a:r>
            <a:br>
              <a:rPr lang="en-US" dirty="0"/>
            </a:br>
            <a:endParaRPr lang="en-GB" dirty="0" smtClean="0"/>
          </a:p>
        </p:txBody>
      </p:sp>
    </p:spTree>
    <p:extLst>
      <p:ext uri="{BB962C8B-B14F-4D97-AF65-F5344CB8AC3E}">
        <p14:creationId xmlns:p14="http://schemas.microsoft.com/office/powerpoint/2010/main" val="258330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92500"/>
          </a:bodyPr>
          <a:lstStyle/>
          <a:p>
            <a:r>
              <a:rPr lang="en-US" dirty="0" smtClean="0"/>
              <a:t>System Privileges Required to Compile a Procedure</a:t>
            </a:r>
          </a:p>
          <a:p>
            <a:pPr marL="0" indent="0">
              <a:buNone/>
            </a:pPr>
            <a:r>
              <a:rPr lang="en-US" dirty="0" err="1" smtClean="0"/>
              <a:t>Để</a:t>
            </a:r>
            <a:r>
              <a:rPr lang="en-US" dirty="0" smtClean="0"/>
              <a:t> </a:t>
            </a:r>
            <a:r>
              <a:rPr lang="en-US" dirty="0" err="1" smtClean="0"/>
              <a:t>biên</a:t>
            </a:r>
            <a:r>
              <a:rPr lang="en-US" dirty="0" smtClean="0"/>
              <a:t> </a:t>
            </a:r>
            <a:r>
              <a:rPr lang="en-US" dirty="0" err="1" smtClean="0"/>
              <a:t>dịch</a:t>
            </a:r>
            <a:r>
              <a:rPr lang="en-US" dirty="0" smtClean="0"/>
              <a:t> </a:t>
            </a:r>
            <a:r>
              <a:rPr lang="en-US" dirty="0" err="1" smtClean="0"/>
              <a:t>một</a:t>
            </a:r>
            <a:r>
              <a:rPr lang="en-US" dirty="0" smtClean="0"/>
              <a:t> </a:t>
            </a:r>
            <a:r>
              <a:rPr lang="en-US" dirty="0" err="1" smtClean="0"/>
              <a:t>thủ</a:t>
            </a:r>
            <a:r>
              <a:rPr lang="en-US" dirty="0" smtClean="0"/>
              <a:t> </a:t>
            </a:r>
            <a:r>
              <a:rPr lang="en-US" dirty="0" err="1" smtClean="0"/>
              <a:t>tục</a:t>
            </a:r>
            <a:r>
              <a:rPr lang="en-US" dirty="0" smtClean="0"/>
              <a:t> </a:t>
            </a:r>
            <a:r>
              <a:rPr lang="en-US" dirty="0" err="1" smtClean="0"/>
              <a:t>độc</a:t>
            </a:r>
            <a:r>
              <a:rPr lang="en-US" dirty="0" smtClean="0"/>
              <a:t> </a:t>
            </a:r>
            <a:r>
              <a:rPr lang="en-US" dirty="0" err="1" smtClean="0"/>
              <a:t>lập</a:t>
            </a:r>
            <a:r>
              <a:rPr lang="en-US" dirty="0" smtClean="0"/>
              <a:t>, </a:t>
            </a:r>
            <a:r>
              <a:rPr lang="en-US" dirty="0" err="1" smtClean="0"/>
              <a:t>hãy</a:t>
            </a:r>
            <a:r>
              <a:rPr lang="en-US" dirty="0" smtClean="0"/>
              <a:t> </a:t>
            </a:r>
            <a:r>
              <a:rPr lang="en-US" dirty="0" err="1" smtClean="0"/>
              <a:t>chạy</a:t>
            </a:r>
            <a:r>
              <a:rPr lang="en-US" dirty="0" smtClean="0"/>
              <a:t> </a:t>
            </a:r>
            <a:r>
              <a:rPr lang="en-US" dirty="0" err="1" smtClean="0"/>
              <a:t>câu</a:t>
            </a:r>
            <a:r>
              <a:rPr lang="en-US" dirty="0" smtClean="0"/>
              <a:t> </a:t>
            </a:r>
            <a:r>
              <a:rPr lang="en-US" dirty="0" err="1" smtClean="0"/>
              <a:t>lệnh</a:t>
            </a:r>
            <a:r>
              <a:rPr lang="en-US" dirty="0" smtClean="0"/>
              <a:t> ALTER PROCEDURE </a:t>
            </a:r>
            <a:r>
              <a:rPr lang="en-US" dirty="0" err="1" smtClean="0"/>
              <a:t>với</a:t>
            </a:r>
            <a:r>
              <a:rPr lang="en-US" dirty="0" smtClean="0"/>
              <a:t> </a:t>
            </a:r>
            <a:r>
              <a:rPr lang="en-US" dirty="0" err="1" smtClean="0"/>
              <a:t>mệnh</a:t>
            </a:r>
            <a:r>
              <a:rPr lang="en-US" dirty="0" smtClean="0"/>
              <a:t> </a:t>
            </a:r>
            <a:r>
              <a:rPr lang="en-US" dirty="0" err="1" smtClean="0"/>
              <a:t>đề</a:t>
            </a:r>
            <a:r>
              <a:rPr lang="en-US" dirty="0" smtClean="0"/>
              <a:t> COMPILE. </a:t>
            </a:r>
            <a:r>
              <a:rPr lang="en-US" dirty="0" err="1" smtClean="0"/>
              <a:t>Để</a:t>
            </a:r>
            <a:r>
              <a:rPr lang="en-US" dirty="0" smtClean="0"/>
              <a:t> </a:t>
            </a:r>
            <a:r>
              <a:rPr lang="en-US" dirty="0" err="1" smtClean="0"/>
              <a:t>biên</a:t>
            </a:r>
            <a:r>
              <a:rPr lang="en-US" dirty="0" smtClean="0"/>
              <a:t> </a:t>
            </a:r>
            <a:r>
              <a:rPr lang="en-US" dirty="0" err="1" smtClean="0"/>
              <a:t>dịch</a:t>
            </a:r>
            <a:r>
              <a:rPr lang="en-US" dirty="0" smtClean="0"/>
              <a:t> </a:t>
            </a:r>
            <a:r>
              <a:rPr lang="en-US" dirty="0" err="1" smtClean="0"/>
              <a:t>một</a:t>
            </a:r>
            <a:r>
              <a:rPr lang="en-US" dirty="0" smtClean="0"/>
              <a:t> </a:t>
            </a:r>
            <a:r>
              <a:rPr lang="en-US" dirty="0" err="1" smtClean="0"/>
              <a:t>thủ</a:t>
            </a:r>
            <a:r>
              <a:rPr lang="en-US" dirty="0" smtClean="0"/>
              <a:t> </a:t>
            </a:r>
            <a:r>
              <a:rPr lang="en-US" dirty="0" err="1" smtClean="0"/>
              <a:t>tục</a:t>
            </a:r>
            <a:r>
              <a:rPr lang="en-US" dirty="0" smtClean="0"/>
              <a:t> </a:t>
            </a:r>
            <a:r>
              <a:rPr lang="en-US" dirty="0" err="1" smtClean="0"/>
              <a:t>là</a:t>
            </a:r>
            <a:r>
              <a:rPr lang="en-US" dirty="0" smtClean="0"/>
              <a:t> </a:t>
            </a:r>
            <a:r>
              <a:rPr lang="en-US" dirty="0" err="1" smtClean="0"/>
              <a:t>một</a:t>
            </a:r>
            <a:r>
              <a:rPr lang="en-US" dirty="0" smtClean="0"/>
              <a:t> </a:t>
            </a:r>
            <a:r>
              <a:rPr lang="en-US" dirty="0" err="1" smtClean="0"/>
              <a:t>phần</a:t>
            </a:r>
            <a:r>
              <a:rPr lang="en-US" dirty="0" smtClean="0"/>
              <a:t> </a:t>
            </a:r>
            <a:r>
              <a:rPr lang="en-US" dirty="0" err="1" smtClean="0"/>
              <a:t>của</a:t>
            </a:r>
            <a:r>
              <a:rPr lang="en-US" dirty="0" smtClean="0"/>
              <a:t> </a:t>
            </a:r>
            <a:r>
              <a:rPr lang="en-US" dirty="0" err="1" smtClean="0"/>
              <a:t>gói</a:t>
            </a:r>
            <a:r>
              <a:rPr lang="en-US" dirty="0" smtClean="0"/>
              <a:t>, </a:t>
            </a:r>
            <a:r>
              <a:rPr lang="en-US" dirty="0" err="1" smtClean="0"/>
              <a:t>hãy</a:t>
            </a:r>
            <a:r>
              <a:rPr lang="en-US" dirty="0" smtClean="0"/>
              <a:t> </a:t>
            </a:r>
            <a:r>
              <a:rPr lang="en-US" dirty="0" err="1" smtClean="0"/>
              <a:t>chạy</a:t>
            </a:r>
            <a:r>
              <a:rPr lang="en-US" dirty="0" smtClean="0"/>
              <a:t> </a:t>
            </a:r>
            <a:r>
              <a:rPr lang="en-US" dirty="0" err="1" smtClean="0"/>
              <a:t>câu</a:t>
            </a:r>
            <a:r>
              <a:rPr lang="en-US" dirty="0" smtClean="0"/>
              <a:t> </a:t>
            </a:r>
            <a:r>
              <a:rPr lang="en-US" dirty="0" err="1" smtClean="0"/>
              <a:t>lệnh</a:t>
            </a:r>
            <a:r>
              <a:rPr lang="en-US" dirty="0" smtClean="0"/>
              <a:t> ALTER PACKAGE.</a:t>
            </a:r>
          </a:p>
          <a:p>
            <a:pPr marL="0" indent="0">
              <a:buNone/>
            </a:pPr>
            <a:r>
              <a:rPr lang="en-US" dirty="0" err="1" smtClean="0"/>
              <a:t>Ví</a:t>
            </a:r>
            <a:r>
              <a:rPr lang="en-US" dirty="0" smtClean="0"/>
              <a:t> </a:t>
            </a:r>
            <a:r>
              <a:rPr lang="en-US" dirty="0" err="1" smtClean="0"/>
              <a:t>dụ</a:t>
            </a:r>
            <a:r>
              <a:rPr lang="en-US" dirty="0" smtClean="0"/>
              <a:t> </a:t>
            </a:r>
            <a:r>
              <a:rPr lang="en-US" dirty="0" err="1" smtClean="0"/>
              <a:t>sau</a:t>
            </a:r>
            <a:r>
              <a:rPr lang="en-US" dirty="0" smtClean="0"/>
              <a:t> </a:t>
            </a:r>
            <a:r>
              <a:rPr lang="en-US" dirty="0" err="1"/>
              <a:t>cho</a:t>
            </a:r>
            <a:r>
              <a:rPr lang="en-US" dirty="0"/>
              <a:t> </a:t>
            </a:r>
            <a:r>
              <a:rPr lang="en-US" dirty="0" err="1"/>
              <a:t>thấy</a:t>
            </a:r>
            <a:r>
              <a:rPr lang="en-US" dirty="0"/>
              <a:t> </a:t>
            </a:r>
            <a:r>
              <a:rPr lang="en-US" dirty="0" err="1"/>
              <a:t>cách</a:t>
            </a:r>
            <a:r>
              <a:rPr lang="en-US" dirty="0"/>
              <a:t> </a:t>
            </a:r>
            <a:r>
              <a:rPr lang="en-US" dirty="0" err="1"/>
              <a:t>biên</a:t>
            </a:r>
            <a:r>
              <a:rPr lang="en-US" dirty="0"/>
              <a:t> </a:t>
            </a:r>
            <a:r>
              <a:rPr lang="en-US" dirty="0" err="1"/>
              <a:t>dịch</a:t>
            </a:r>
            <a:r>
              <a:rPr lang="en-US" dirty="0"/>
              <a:t> </a:t>
            </a:r>
            <a:r>
              <a:rPr lang="en-US" dirty="0" err="1"/>
              <a:t>một</a:t>
            </a:r>
            <a:r>
              <a:rPr lang="en-US" dirty="0"/>
              <a:t> </a:t>
            </a:r>
            <a:r>
              <a:rPr lang="en-US" dirty="0" err="1"/>
              <a:t>thủ</a:t>
            </a:r>
            <a:r>
              <a:rPr lang="en-US" dirty="0"/>
              <a:t> </a:t>
            </a:r>
            <a:r>
              <a:rPr lang="en-US" dirty="0" err="1"/>
              <a:t>tục</a:t>
            </a:r>
            <a:r>
              <a:rPr lang="en-US" dirty="0"/>
              <a:t> </a:t>
            </a:r>
            <a:r>
              <a:rPr lang="en-US" dirty="0" err="1"/>
              <a:t>độc</a:t>
            </a:r>
            <a:r>
              <a:rPr lang="en-US" dirty="0"/>
              <a:t> </a:t>
            </a:r>
            <a:r>
              <a:rPr lang="en-US" dirty="0" err="1"/>
              <a:t>lập</a:t>
            </a:r>
            <a:r>
              <a:rPr lang="en-US" dirty="0" smtClean="0"/>
              <a:t>.</a:t>
            </a:r>
            <a:endParaRPr lang="en-US" dirty="0"/>
          </a:p>
          <a:p>
            <a:pPr marL="0" indent="0">
              <a:buNone/>
            </a:pPr>
            <a:r>
              <a:rPr lang="en-US" b="1" i="1" dirty="0" err="1"/>
              <a:t>Ví</a:t>
            </a:r>
            <a:r>
              <a:rPr lang="en-US" b="1" i="1" dirty="0"/>
              <a:t> </a:t>
            </a:r>
            <a:r>
              <a:rPr lang="en-US" b="1" i="1" dirty="0" err="1"/>
              <a:t>dụ</a:t>
            </a:r>
            <a:r>
              <a:rPr lang="en-US" b="1" i="1" dirty="0"/>
              <a:t> </a:t>
            </a:r>
            <a:r>
              <a:rPr lang="en-US" b="1" i="1" dirty="0" err="1" smtClean="0"/>
              <a:t>sau</a:t>
            </a:r>
            <a:r>
              <a:rPr lang="en-US" b="1" i="1" dirty="0" smtClean="0"/>
              <a:t> </a:t>
            </a:r>
            <a:r>
              <a:rPr lang="en-US" b="1" i="1" dirty="0" err="1"/>
              <a:t>Biên</a:t>
            </a:r>
            <a:r>
              <a:rPr lang="en-US" b="1" i="1" dirty="0"/>
              <a:t> </a:t>
            </a:r>
            <a:r>
              <a:rPr lang="en-US" b="1" i="1" dirty="0" err="1" smtClean="0"/>
              <a:t>dịch</a:t>
            </a:r>
            <a:r>
              <a:rPr lang="en-US" b="1" i="1" dirty="0" smtClean="0"/>
              <a:t> </a:t>
            </a:r>
            <a:r>
              <a:rPr lang="en-US" b="1" i="1" dirty="0" err="1"/>
              <a:t>một</a:t>
            </a:r>
            <a:r>
              <a:rPr lang="en-US" b="1" i="1" dirty="0"/>
              <a:t> </a:t>
            </a:r>
            <a:r>
              <a:rPr lang="en-US" b="1" i="1" dirty="0" err="1"/>
              <a:t>thủ</a:t>
            </a:r>
            <a:r>
              <a:rPr lang="en-US" b="1" i="1" dirty="0"/>
              <a:t> </a:t>
            </a:r>
            <a:r>
              <a:rPr lang="en-US" b="1" i="1" dirty="0" err="1"/>
              <a:t>tục</a:t>
            </a:r>
            <a:endParaRPr lang="en-US" dirty="0"/>
          </a:p>
          <a:p>
            <a:pPr marL="0" indent="0">
              <a:buNone/>
            </a:pPr>
            <a:r>
              <a:rPr lang="en-US" dirty="0"/>
              <a:t>ALTER PROCEDURE </a:t>
            </a:r>
            <a:r>
              <a:rPr lang="en-US" dirty="0" err="1"/>
              <a:t>psmith.remove_emp</a:t>
            </a:r>
            <a:r>
              <a:rPr lang="en-US" dirty="0"/>
              <a:t> COMPILE</a:t>
            </a:r>
            <a:r>
              <a:rPr lang="en-US" dirty="0" smtClean="0"/>
              <a:t>;</a:t>
            </a:r>
            <a:endParaRPr lang="en-US" dirty="0"/>
          </a:p>
          <a:p>
            <a:pPr marL="0" indent="0">
              <a:buNone/>
            </a:pPr>
            <a:r>
              <a:rPr lang="en-US" dirty="0" err="1"/>
              <a:t>Nếu</a:t>
            </a:r>
            <a:r>
              <a:rPr lang="en-US" dirty="0"/>
              <a:t> </a:t>
            </a:r>
            <a:r>
              <a:rPr lang="en-US" dirty="0" err="1"/>
              <a:t>thủ</a:t>
            </a:r>
            <a:r>
              <a:rPr lang="en-US" dirty="0"/>
              <a:t> </a:t>
            </a:r>
            <a:r>
              <a:rPr lang="en-US" dirty="0" err="1"/>
              <a:t>tục</a:t>
            </a:r>
            <a:r>
              <a:rPr lang="en-US" dirty="0"/>
              <a:t> </a:t>
            </a:r>
            <a:r>
              <a:rPr lang="en-US" dirty="0" err="1"/>
              <a:t>độc</a:t>
            </a:r>
            <a:r>
              <a:rPr lang="en-US" dirty="0"/>
              <a:t> </a:t>
            </a:r>
            <a:r>
              <a:rPr lang="en-US" dirty="0" err="1"/>
              <a:t>lập</a:t>
            </a:r>
            <a:r>
              <a:rPr lang="en-US" dirty="0"/>
              <a:t> </a:t>
            </a:r>
            <a:r>
              <a:rPr lang="en-US" dirty="0" err="1"/>
              <a:t>hoặc</a:t>
            </a:r>
            <a:r>
              <a:rPr lang="en-US" dirty="0"/>
              <a:t> </a:t>
            </a:r>
            <a:r>
              <a:rPr lang="en-US" dirty="0" err="1"/>
              <a:t>đóng</a:t>
            </a:r>
            <a:r>
              <a:rPr lang="en-US" dirty="0"/>
              <a:t> </a:t>
            </a:r>
            <a:r>
              <a:rPr lang="en-US" dirty="0" err="1"/>
              <a:t>gói</a:t>
            </a:r>
            <a:r>
              <a:rPr lang="en-US" dirty="0"/>
              <a:t> </a:t>
            </a:r>
            <a:r>
              <a:rPr lang="en-US" dirty="0" err="1"/>
              <a:t>nằm</a:t>
            </a:r>
            <a:r>
              <a:rPr lang="en-US" dirty="0"/>
              <a:t> </a:t>
            </a:r>
            <a:r>
              <a:rPr lang="en-US" dirty="0" err="1"/>
              <a:t>trong</a:t>
            </a:r>
            <a:r>
              <a:rPr lang="en-US" dirty="0"/>
              <a:t> </a:t>
            </a:r>
            <a:r>
              <a:rPr lang="en-US" dirty="0" err="1"/>
              <a:t>lược</a:t>
            </a:r>
            <a:r>
              <a:rPr lang="en-US" dirty="0"/>
              <a:t> </a:t>
            </a:r>
            <a:r>
              <a:rPr lang="en-US" dirty="0" err="1"/>
              <a:t>đồ</a:t>
            </a:r>
            <a:r>
              <a:rPr lang="en-US" dirty="0"/>
              <a:t> </a:t>
            </a:r>
            <a:r>
              <a:rPr lang="en-US" dirty="0" err="1"/>
              <a:t>của</a:t>
            </a:r>
            <a:r>
              <a:rPr lang="en-US" dirty="0"/>
              <a:t> </a:t>
            </a:r>
            <a:r>
              <a:rPr lang="en-US" dirty="0" err="1"/>
              <a:t>người</a:t>
            </a:r>
            <a:r>
              <a:rPr lang="en-US" dirty="0"/>
              <a:t> </a:t>
            </a:r>
            <a:r>
              <a:rPr lang="en-US" dirty="0" err="1"/>
              <a:t>dùng</a:t>
            </a:r>
            <a:r>
              <a:rPr lang="en-US" dirty="0"/>
              <a:t> </a:t>
            </a:r>
            <a:r>
              <a:rPr lang="en-US" dirty="0" err="1"/>
              <a:t>khác</a:t>
            </a:r>
            <a:r>
              <a:rPr lang="en-US" dirty="0"/>
              <a:t>, </a:t>
            </a:r>
            <a:r>
              <a:rPr lang="en-US" dirty="0" err="1"/>
              <a:t>bạn</a:t>
            </a:r>
            <a:r>
              <a:rPr lang="en-US" dirty="0"/>
              <a:t> </a:t>
            </a:r>
            <a:r>
              <a:rPr lang="en-US" dirty="0" err="1"/>
              <a:t>phải</a:t>
            </a:r>
            <a:r>
              <a:rPr lang="en-US" dirty="0"/>
              <a:t> </a:t>
            </a:r>
            <a:r>
              <a:rPr lang="en-US" dirty="0" err="1"/>
              <a:t>có</a:t>
            </a:r>
            <a:r>
              <a:rPr lang="en-US" dirty="0"/>
              <a:t> </a:t>
            </a:r>
            <a:r>
              <a:rPr lang="en-US" dirty="0" err="1"/>
              <a:t>đặc</a:t>
            </a:r>
            <a:r>
              <a:rPr lang="en-US" dirty="0"/>
              <a:t> </a:t>
            </a:r>
            <a:r>
              <a:rPr lang="en-US" dirty="0" err="1"/>
              <a:t>quyền</a:t>
            </a:r>
            <a:r>
              <a:rPr lang="en-US" dirty="0"/>
              <a:t> ALTER ANY PROCEDURE </a:t>
            </a:r>
            <a:r>
              <a:rPr lang="en-US" dirty="0" err="1"/>
              <a:t>để</a:t>
            </a:r>
            <a:r>
              <a:rPr lang="en-US" dirty="0"/>
              <a:t> </a:t>
            </a:r>
            <a:r>
              <a:rPr lang="en-US" dirty="0" err="1"/>
              <a:t>biên</a:t>
            </a:r>
            <a:r>
              <a:rPr lang="en-US" dirty="0"/>
              <a:t> </a:t>
            </a:r>
            <a:r>
              <a:rPr lang="en-US" dirty="0" err="1"/>
              <a:t>dịch</a:t>
            </a:r>
            <a:r>
              <a:rPr lang="en-US" dirty="0"/>
              <a:t> </a:t>
            </a:r>
            <a:r>
              <a:rPr lang="en-US" dirty="0" err="1"/>
              <a:t>lại</a:t>
            </a:r>
            <a:r>
              <a:rPr lang="en-US" dirty="0"/>
              <a:t> </a:t>
            </a:r>
            <a:r>
              <a:rPr lang="en-US" dirty="0" err="1"/>
              <a:t>nó</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biên</a:t>
            </a:r>
            <a:r>
              <a:rPr lang="en-US" dirty="0"/>
              <a:t> </a:t>
            </a:r>
            <a:r>
              <a:rPr lang="en-US" dirty="0" err="1"/>
              <a:t>dịch</a:t>
            </a:r>
            <a:r>
              <a:rPr lang="en-US" dirty="0"/>
              <a:t> </a:t>
            </a:r>
            <a:r>
              <a:rPr lang="en-US" dirty="0" err="1"/>
              <a:t>lại</a:t>
            </a:r>
            <a:r>
              <a:rPr lang="en-US" dirty="0"/>
              <a:t> </a:t>
            </a:r>
            <a:r>
              <a:rPr lang="en-US" dirty="0" err="1"/>
              <a:t>các</a:t>
            </a:r>
            <a:r>
              <a:rPr lang="en-US" dirty="0"/>
              <a:t> </a:t>
            </a:r>
            <a:r>
              <a:rPr lang="en-US" dirty="0" err="1"/>
              <a:t>thủ</a:t>
            </a:r>
            <a:r>
              <a:rPr lang="en-US" dirty="0"/>
              <a:t> </a:t>
            </a:r>
            <a:r>
              <a:rPr lang="en-US" dirty="0" err="1"/>
              <a:t>tục</a:t>
            </a:r>
            <a:r>
              <a:rPr lang="en-US" dirty="0"/>
              <a:t> </a:t>
            </a:r>
            <a:r>
              <a:rPr lang="en-US" dirty="0" err="1"/>
              <a:t>trong</a:t>
            </a:r>
            <a:r>
              <a:rPr lang="en-US" dirty="0"/>
              <a:t> </a:t>
            </a:r>
            <a:r>
              <a:rPr lang="en-US" dirty="0" err="1"/>
              <a:t>lược</a:t>
            </a:r>
            <a:r>
              <a:rPr lang="en-US" dirty="0"/>
              <a:t> </a:t>
            </a:r>
            <a:r>
              <a:rPr lang="en-US" dirty="0" err="1"/>
              <a:t>đồ</a:t>
            </a:r>
            <a:r>
              <a:rPr lang="en-US" dirty="0"/>
              <a:t> </a:t>
            </a:r>
            <a:r>
              <a:rPr lang="en-US" dirty="0" err="1"/>
              <a:t>của</a:t>
            </a:r>
            <a:r>
              <a:rPr lang="en-US" dirty="0"/>
              <a:t> </a:t>
            </a:r>
            <a:r>
              <a:rPr lang="en-US" dirty="0" err="1"/>
              <a:t>riêng</a:t>
            </a:r>
            <a:r>
              <a:rPr lang="en-US" dirty="0"/>
              <a:t> </a:t>
            </a:r>
            <a:r>
              <a:rPr lang="en-US" dirty="0" err="1"/>
              <a:t>bạn</a:t>
            </a:r>
            <a:r>
              <a:rPr lang="en-US" dirty="0"/>
              <a:t> </a:t>
            </a:r>
            <a:r>
              <a:rPr lang="en-US" dirty="0" err="1"/>
              <a:t>mà</a:t>
            </a:r>
            <a:r>
              <a:rPr lang="en-US" dirty="0"/>
              <a:t> </a:t>
            </a:r>
            <a:r>
              <a:rPr lang="en-US" dirty="0" err="1"/>
              <a:t>không</a:t>
            </a:r>
            <a:r>
              <a:rPr lang="en-US" dirty="0"/>
              <a:t> </a:t>
            </a:r>
            <a:r>
              <a:rPr lang="en-US" dirty="0" err="1"/>
              <a:t>có</a:t>
            </a:r>
            <a:r>
              <a:rPr lang="en-US" dirty="0"/>
              <a:t> </a:t>
            </a:r>
            <a:r>
              <a:rPr lang="en-US" dirty="0" err="1"/>
              <a:t>bất</a:t>
            </a:r>
            <a:r>
              <a:rPr lang="en-US" dirty="0"/>
              <a:t> </a:t>
            </a:r>
            <a:r>
              <a:rPr lang="en-US" dirty="0" err="1"/>
              <a:t>kỳ</a:t>
            </a:r>
            <a:r>
              <a:rPr lang="en-US" dirty="0"/>
              <a:t> </a:t>
            </a:r>
            <a:r>
              <a:rPr lang="en-US" dirty="0" err="1"/>
              <a:t>đặc</a:t>
            </a:r>
            <a:r>
              <a:rPr lang="en-US" dirty="0"/>
              <a:t> </a:t>
            </a:r>
            <a:r>
              <a:rPr lang="en-US" dirty="0" err="1"/>
              <a:t>quyền</a:t>
            </a:r>
            <a:r>
              <a:rPr lang="en-US" dirty="0"/>
              <a:t> </a:t>
            </a:r>
            <a:r>
              <a:rPr lang="en-US" dirty="0" err="1"/>
              <a:t>nào</a:t>
            </a:r>
            <a:r>
              <a:rPr lang="en-US"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4712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How Procedure Privileges Affect Packages and Package </a:t>
            </a:r>
            <a:r>
              <a:rPr lang="en-US" dirty="0" smtClean="0"/>
              <a:t>Objects</a:t>
            </a:r>
          </a:p>
          <a:p>
            <a:pPr marL="0" indent="0">
              <a:buNone/>
            </a:pPr>
            <a:r>
              <a:rPr lang="en-US" dirty="0" err="1" smtClean="0"/>
              <a:t>Người</a:t>
            </a:r>
            <a:r>
              <a:rPr lang="en-US" dirty="0" smtClean="0"/>
              <a:t> </a:t>
            </a:r>
            <a:r>
              <a:rPr lang="en-US" dirty="0" err="1" smtClean="0"/>
              <a:t>dùng</a:t>
            </a:r>
            <a:r>
              <a:rPr lang="en-US" dirty="0" smtClean="0"/>
              <a:t> </a:t>
            </a:r>
            <a:r>
              <a:rPr lang="en-US" dirty="0" err="1" smtClean="0"/>
              <a:t>với</a:t>
            </a:r>
            <a:r>
              <a:rPr lang="en-US" dirty="0" smtClean="0"/>
              <a:t> </a:t>
            </a:r>
            <a:r>
              <a:rPr lang="en-US" dirty="0" err="1" smtClean="0"/>
              <a:t>quyền</a:t>
            </a:r>
            <a:r>
              <a:rPr lang="en-US" dirty="0" smtClean="0"/>
              <a:t> </a:t>
            </a:r>
            <a:r>
              <a:rPr lang="en-US" dirty="0" err="1" smtClean="0"/>
              <a:t>đối</a:t>
            </a:r>
            <a:r>
              <a:rPr lang="en-US" dirty="0" smtClean="0"/>
              <a:t> </a:t>
            </a:r>
            <a:r>
              <a:rPr lang="en-US" dirty="0" err="1" smtClean="0"/>
              <a:t>tượng</a:t>
            </a:r>
            <a:r>
              <a:rPr lang="en-US" dirty="0" smtClean="0"/>
              <a:t> EXECUTE </a:t>
            </a:r>
            <a:r>
              <a:rPr lang="en-US" dirty="0" err="1" smtClean="0"/>
              <a:t>đối</a:t>
            </a:r>
            <a:r>
              <a:rPr lang="en-US" dirty="0" smtClean="0"/>
              <a:t> </a:t>
            </a:r>
            <a:r>
              <a:rPr lang="en-US" dirty="0" err="1" smtClean="0"/>
              <a:t>với</a:t>
            </a:r>
            <a:r>
              <a:rPr lang="en-US" dirty="0" smtClean="0"/>
              <a:t> package </a:t>
            </a:r>
            <a:r>
              <a:rPr lang="en-US" dirty="0" err="1" smtClean="0"/>
              <a:t>có</a:t>
            </a:r>
            <a:r>
              <a:rPr lang="en-US" dirty="0" smtClean="0"/>
              <a:t> </a:t>
            </a:r>
            <a:r>
              <a:rPr lang="en-US" dirty="0" err="1" smtClean="0"/>
              <a:t>thể</a:t>
            </a:r>
            <a:r>
              <a:rPr lang="en-US" dirty="0" smtClean="0"/>
              <a:t> </a:t>
            </a:r>
            <a:r>
              <a:rPr lang="en-US" dirty="0" err="1" smtClean="0"/>
              <a:t>thực</a:t>
            </a:r>
            <a:r>
              <a:rPr lang="en-US" dirty="0" smtClean="0"/>
              <a:t> </a:t>
            </a:r>
            <a:r>
              <a:rPr lang="en-US" dirty="0" err="1" smtClean="0"/>
              <a:t>thi</a:t>
            </a:r>
            <a:r>
              <a:rPr lang="en-US" dirty="0" smtClean="0"/>
              <a:t> </a:t>
            </a:r>
            <a:r>
              <a:rPr lang="en-US" dirty="0" err="1" smtClean="0"/>
              <a:t>bất</a:t>
            </a:r>
            <a:r>
              <a:rPr lang="en-US" dirty="0" smtClean="0"/>
              <a:t> </a:t>
            </a:r>
            <a:r>
              <a:rPr lang="en-US" dirty="0" err="1" smtClean="0"/>
              <a:t>kỳ</a:t>
            </a:r>
            <a:r>
              <a:rPr lang="en-US" dirty="0" smtClean="0"/>
              <a:t> </a:t>
            </a:r>
            <a:r>
              <a:rPr lang="en-US" dirty="0" err="1" smtClean="0"/>
              <a:t>các</a:t>
            </a:r>
            <a:r>
              <a:rPr lang="en-US" dirty="0" smtClean="0"/>
              <a:t> </a:t>
            </a:r>
            <a:r>
              <a:rPr lang="en-US" dirty="0" err="1" smtClean="0"/>
              <a:t>thủ</a:t>
            </a:r>
            <a:r>
              <a:rPr lang="en-US" dirty="0" smtClean="0"/>
              <a:t> </a:t>
            </a:r>
            <a:r>
              <a:rPr lang="en-US" dirty="0" err="1" smtClean="0"/>
              <a:t>tục</a:t>
            </a:r>
            <a:r>
              <a:rPr lang="en-US" dirty="0" smtClean="0"/>
              <a:t> </a:t>
            </a:r>
            <a:r>
              <a:rPr lang="en-US" dirty="0" err="1" smtClean="0"/>
              <a:t>hoặc</a:t>
            </a:r>
            <a:r>
              <a:rPr lang="en-US" dirty="0" smtClean="0"/>
              <a:t> </a:t>
            </a:r>
            <a:r>
              <a:rPr lang="en-US" dirty="0" err="1" smtClean="0"/>
              <a:t>hàm</a:t>
            </a:r>
            <a:r>
              <a:rPr lang="en-US" dirty="0" smtClean="0"/>
              <a:t> </a:t>
            </a:r>
            <a:r>
              <a:rPr lang="en-US" dirty="0" err="1" smtClean="0"/>
              <a:t>công</a:t>
            </a:r>
            <a:r>
              <a:rPr lang="en-US" dirty="0" smtClean="0"/>
              <a:t> </a:t>
            </a:r>
            <a:r>
              <a:rPr lang="en-US" dirty="0" err="1" smtClean="0"/>
              <a:t>khai</a:t>
            </a:r>
            <a:r>
              <a:rPr lang="en-US" dirty="0" smtClean="0"/>
              <a:t> </a:t>
            </a:r>
            <a:r>
              <a:rPr lang="en-US" dirty="0" err="1" smtClean="0"/>
              <a:t>trong</a:t>
            </a:r>
            <a:r>
              <a:rPr lang="en-US" dirty="0" smtClean="0"/>
              <a:t> </a:t>
            </a:r>
            <a:r>
              <a:rPr lang="en-US" dirty="0" err="1" smtClean="0"/>
              <a:t>gói</a:t>
            </a:r>
            <a:r>
              <a:rPr lang="en-US" dirty="0" smtClean="0"/>
              <a:t>, </a:t>
            </a:r>
            <a:r>
              <a:rPr lang="en-US" dirty="0" err="1" smtClean="0"/>
              <a:t>và</a:t>
            </a:r>
            <a:r>
              <a:rPr lang="en-US" dirty="0" smtClean="0"/>
              <a:t> </a:t>
            </a:r>
            <a:r>
              <a:rPr lang="en-US" dirty="0" err="1" smtClean="0"/>
              <a:t>có</a:t>
            </a:r>
            <a:r>
              <a:rPr lang="en-US" dirty="0" smtClean="0"/>
              <a:t> </a:t>
            </a:r>
            <a:r>
              <a:rPr lang="en-US" dirty="0" err="1" smtClean="0"/>
              <a:t>thể</a:t>
            </a:r>
            <a:r>
              <a:rPr lang="en-US" dirty="0" smtClean="0"/>
              <a:t> </a:t>
            </a:r>
            <a:r>
              <a:rPr lang="en-US" dirty="0" err="1" smtClean="0"/>
              <a:t>truy</a:t>
            </a:r>
            <a:r>
              <a:rPr lang="en-US" dirty="0" smtClean="0"/>
              <a:t> </a:t>
            </a:r>
            <a:r>
              <a:rPr lang="en-US" dirty="0" err="1" smtClean="0"/>
              <a:t>xuất</a:t>
            </a:r>
            <a:r>
              <a:rPr lang="en-US" dirty="0" smtClean="0"/>
              <a:t> </a:t>
            </a:r>
            <a:r>
              <a:rPr lang="en-US" dirty="0" err="1" smtClean="0"/>
              <a:t>và</a:t>
            </a:r>
            <a:r>
              <a:rPr lang="en-US" dirty="0" smtClean="0"/>
              <a:t> </a:t>
            </a:r>
            <a:r>
              <a:rPr lang="en-US" dirty="0" err="1" smtClean="0"/>
              <a:t>sửa</a:t>
            </a:r>
            <a:r>
              <a:rPr lang="en-US" dirty="0" smtClean="0"/>
              <a:t> </a:t>
            </a:r>
            <a:r>
              <a:rPr lang="en-US" dirty="0" err="1" smtClean="0"/>
              <a:t>đổi</a:t>
            </a:r>
            <a:r>
              <a:rPr lang="en-US" dirty="0" smtClean="0"/>
              <a:t> </a:t>
            </a:r>
            <a:r>
              <a:rPr lang="en-US" dirty="0" err="1" smtClean="0"/>
              <a:t>các</a:t>
            </a:r>
            <a:r>
              <a:rPr lang="en-US" dirty="0" smtClean="0"/>
              <a:t> </a:t>
            </a:r>
            <a:r>
              <a:rPr lang="en-US" dirty="0" err="1" smtClean="0"/>
              <a:t>giá</a:t>
            </a:r>
            <a:r>
              <a:rPr lang="en-US" dirty="0" smtClean="0"/>
              <a:t> </a:t>
            </a:r>
            <a:r>
              <a:rPr lang="en-US" dirty="0" err="1" smtClean="0"/>
              <a:t>trị</a:t>
            </a:r>
            <a:r>
              <a:rPr lang="en-US" dirty="0" smtClean="0"/>
              <a:t> </a:t>
            </a:r>
            <a:r>
              <a:rPr lang="en-US" dirty="0" err="1" smtClean="0"/>
              <a:t>của</a:t>
            </a:r>
            <a:r>
              <a:rPr lang="en-US" dirty="0" smtClean="0"/>
              <a:t> </a:t>
            </a:r>
            <a:r>
              <a:rPr lang="en-US" dirty="0" err="1" smtClean="0"/>
              <a:t>bất</a:t>
            </a:r>
            <a:r>
              <a:rPr lang="en-US" dirty="0" smtClean="0"/>
              <a:t> </a:t>
            </a:r>
            <a:r>
              <a:rPr lang="en-US" dirty="0" err="1" smtClean="0"/>
              <a:t>kỳ</a:t>
            </a:r>
            <a:r>
              <a:rPr lang="en-US" dirty="0" smtClean="0"/>
              <a:t> </a:t>
            </a:r>
            <a:r>
              <a:rPr lang="en-US" dirty="0" err="1" smtClean="0"/>
              <a:t>biến</a:t>
            </a:r>
            <a:r>
              <a:rPr lang="en-US" dirty="0" smtClean="0"/>
              <a:t> </a:t>
            </a:r>
            <a:r>
              <a:rPr lang="en-US" dirty="0" err="1" smtClean="0"/>
              <a:t>công</a:t>
            </a:r>
            <a:r>
              <a:rPr lang="en-US" dirty="0" smtClean="0"/>
              <a:t> </a:t>
            </a:r>
            <a:r>
              <a:rPr lang="en-US" dirty="0" err="1" smtClean="0"/>
              <a:t>khai</a:t>
            </a:r>
            <a:r>
              <a:rPr lang="en-US" dirty="0" smtClean="0"/>
              <a:t> </a:t>
            </a:r>
            <a:r>
              <a:rPr lang="en-US" dirty="0" err="1" smtClean="0"/>
              <a:t>trong</a:t>
            </a:r>
            <a:r>
              <a:rPr lang="en-US" dirty="0" smtClean="0"/>
              <a:t> package. </a:t>
            </a:r>
            <a:r>
              <a:rPr lang="en-US" dirty="0" err="1" smtClean="0"/>
              <a:t>Bạn</a:t>
            </a:r>
            <a:r>
              <a:rPr lang="en-US" dirty="0" smtClean="0"/>
              <a:t> </a:t>
            </a:r>
            <a:r>
              <a:rPr lang="en-US" dirty="0" err="1" smtClean="0"/>
              <a:t>không</a:t>
            </a:r>
            <a:r>
              <a:rPr lang="en-US" dirty="0" smtClean="0"/>
              <a:t> </a:t>
            </a:r>
            <a:r>
              <a:rPr lang="en-US" dirty="0" err="1" smtClean="0"/>
              <a:t>thể</a:t>
            </a:r>
            <a:r>
              <a:rPr lang="en-US" dirty="0" smtClean="0"/>
              <a:t> </a:t>
            </a:r>
            <a:r>
              <a:rPr lang="en-US" dirty="0" err="1" smtClean="0"/>
              <a:t>cấp</a:t>
            </a:r>
            <a:r>
              <a:rPr lang="en-US" dirty="0" smtClean="0"/>
              <a:t> </a:t>
            </a:r>
            <a:r>
              <a:rPr lang="en-US" dirty="0" err="1" smtClean="0"/>
              <a:t>quyền</a:t>
            </a:r>
            <a:r>
              <a:rPr lang="en-US" dirty="0" smtClean="0"/>
              <a:t> EXECUTE </a:t>
            </a:r>
            <a:r>
              <a:rPr lang="en-US" dirty="0" err="1" smtClean="0"/>
              <a:t>cho</a:t>
            </a:r>
            <a:r>
              <a:rPr lang="en-US" dirty="0" smtClean="0"/>
              <a:t> </a:t>
            </a:r>
            <a:r>
              <a:rPr lang="en-US" dirty="0" err="1" smtClean="0"/>
              <a:t>từng</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riêng</a:t>
            </a:r>
            <a:r>
              <a:rPr lang="en-US" dirty="0" smtClean="0"/>
              <a:t> </a:t>
            </a:r>
            <a:r>
              <a:rPr lang="en-US" dirty="0" err="1" smtClean="0"/>
              <a:t>lẻ</a:t>
            </a:r>
            <a:r>
              <a:rPr lang="en-US" dirty="0" smtClean="0"/>
              <a:t> </a:t>
            </a:r>
            <a:r>
              <a:rPr lang="en-US" dirty="0" err="1" smtClean="0"/>
              <a:t>trong</a:t>
            </a:r>
            <a:r>
              <a:rPr lang="en-US" dirty="0" smtClean="0"/>
              <a:t> </a:t>
            </a:r>
            <a:r>
              <a:rPr lang="en-US" dirty="0" err="1" smtClean="0"/>
              <a:t>một</a:t>
            </a:r>
            <a:r>
              <a:rPr lang="en-US" dirty="0" smtClean="0"/>
              <a:t> package. Do </a:t>
            </a:r>
            <a:r>
              <a:rPr lang="en-US" dirty="0" err="1" smtClean="0"/>
              <a:t>đó</a:t>
            </a:r>
            <a:r>
              <a:rPr lang="en-US" dirty="0" smtClean="0"/>
              <a:t>, </a:t>
            </a: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thấy</a:t>
            </a:r>
            <a:r>
              <a:rPr lang="en-US" dirty="0" smtClean="0"/>
              <a:t> </a:t>
            </a:r>
            <a:r>
              <a:rPr lang="en-US" dirty="0" err="1" smtClean="0"/>
              <a:t>hữu</a:t>
            </a:r>
            <a:r>
              <a:rPr lang="en-US" dirty="0" smtClean="0"/>
              <a:t> </a:t>
            </a:r>
            <a:r>
              <a:rPr lang="en-US" dirty="0" err="1" smtClean="0"/>
              <a:t>ít</a:t>
            </a:r>
            <a:r>
              <a:rPr lang="en-US" dirty="0" smtClean="0"/>
              <a:t> </a:t>
            </a:r>
            <a:r>
              <a:rPr lang="en-US" dirty="0" err="1" smtClean="0"/>
              <a:t>để</a:t>
            </a:r>
            <a:r>
              <a:rPr lang="en-US" dirty="0" smtClean="0"/>
              <a:t> </a:t>
            </a:r>
            <a:r>
              <a:rPr lang="en-US" dirty="0" err="1" smtClean="0"/>
              <a:t>xem</a:t>
            </a:r>
            <a:r>
              <a:rPr lang="en-US" dirty="0" smtClean="0"/>
              <a:t> </a:t>
            </a:r>
            <a:r>
              <a:rPr lang="en-US" dirty="0" err="1" smtClean="0"/>
              <a:t>xét</a:t>
            </a:r>
            <a:r>
              <a:rPr lang="en-US" dirty="0" smtClean="0"/>
              <a:t> 2 </a:t>
            </a:r>
            <a:r>
              <a:rPr lang="en-US" dirty="0" err="1" smtClean="0"/>
              <a:t>phương</a:t>
            </a:r>
            <a:r>
              <a:rPr lang="en-US" dirty="0" smtClean="0"/>
              <a:t> </a:t>
            </a:r>
            <a:r>
              <a:rPr lang="en-US" dirty="0" err="1" smtClean="0"/>
              <a:t>pháp</a:t>
            </a:r>
            <a:r>
              <a:rPr lang="en-US" dirty="0" smtClean="0"/>
              <a:t> </a:t>
            </a:r>
            <a:r>
              <a:rPr lang="en-US" dirty="0" err="1" smtClean="0"/>
              <a:t>thay</a:t>
            </a:r>
            <a:r>
              <a:rPr lang="en-US" dirty="0" smtClean="0"/>
              <a:t> </a:t>
            </a:r>
            <a:r>
              <a:rPr lang="en-US" dirty="0" err="1" smtClean="0"/>
              <a:t>thế</a:t>
            </a:r>
            <a:r>
              <a:rPr lang="en-US" dirty="0" smtClean="0"/>
              <a:t> </a:t>
            </a:r>
            <a:r>
              <a:rPr lang="en-US" dirty="0" err="1" smtClean="0"/>
              <a:t>để</a:t>
            </a:r>
            <a:r>
              <a:rPr lang="en-US" dirty="0" smtClean="0"/>
              <a:t> </a:t>
            </a:r>
            <a:r>
              <a:rPr lang="en-US" dirty="0" err="1" smtClean="0"/>
              <a:t>thiết</a:t>
            </a:r>
            <a:r>
              <a:rPr lang="en-US" dirty="0" smtClean="0"/>
              <a:t> </a:t>
            </a:r>
            <a:r>
              <a:rPr lang="en-US" dirty="0" err="1" smtClean="0"/>
              <a:t>lập</a:t>
            </a:r>
            <a:r>
              <a:rPr lang="en-US" dirty="0" smtClean="0"/>
              <a:t> </a:t>
            </a:r>
            <a:r>
              <a:rPr lang="en-US" dirty="0" err="1" smtClean="0"/>
              <a:t>bảo</a:t>
            </a:r>
            <a:r>
              <a:rPr lang="en-US" dirty="0" smtClean="0"/>
              <a:t> </a:t>
            </a:r>
            <a:r>
              <a:rPr lang="en-US" dirty="0" err="1" smtClean="0"/>
              <a:t>mật</a:t>
            </a:r>
            <a:r>
              <a:rPr lang="en-US" dirty="0" smtClean="0"/>
              <a:t> </a:t>
            </a:r>
            <a:r>
              <a:rPr lang="en-US" dirty="0" err="1" smtClean="0"/>
              <a:t>khi</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thủ</a:t>
            </a:r>
            <a:r>
              <a:rPr lang="en-US" dirty="0" smtClean="0"/>
              <a:t> </a:t>
            </a:r>
            <a:r>
              <a:rPr lang="en-US" dirty="0" err="1" smtClean="0"/>
              <a:t>tục</a:t>
            </a:r>
            <a:r>
              <a:rPr lang="en-US" dirty="0" smtClean="0"/>
              <a:t>, </a:t>
            </a:r>
            <a:r>
              <a:rPr lang="en-US" dirty="0" err="1" smtClean="0"/>
              <a:t>hàm</a:t>
            </a:r>
            <a:r>
              <a:rPr lang="en-US" dirty="0" smtClean="0"/>
              <a:t> </a:t>
            </a:r>
            <a:r>
              <a:rPr lang="en-US" dirty="0" err="1" smtClean="0"/>
              <a:t>và</a:t>
            </a:r>
            <a:r>
              <a:rPr lang="en-US" dirty="0" smtClean="0"/>
              <a:t> package </a:t>
            </a:r>
            <a:r>
              <a:rPr lang="en-US" dirty="0" err="1" smtClean="0"/>
              <a:t>cho</a:t>
            </a:r>
            <a:r>
              <a:rPr lang="en-US" dirty="0" smtClean="0"/>
              <a:t> </a:t>
            </a:r>
            <a:r>
              <a:rPr lang="en-US" dirty="0" err="1" smtClean="0"/>
              <a:t>một</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csdl.Các</a:t>
            </a:r>
            <a:r>
              <a:rPr lang="en-US" dirty="0" smtClean="0"/>
              <a:t> </a:t>
            </a:r>
            <a:r>
              <a:rPr lang="en-US" dirty="0" err="1" smtClean="0"/>
              <a:t>ví</a:t>
            </a:r>
            <a:r>
              <a:rPr lang="en-US" dirty="0" smtClean="0"/>
              <a:t> </a:t>
            </a:r>
            <a:r>
              <a:rPr lang="en-US" dirty="0" err="1" smtClean="0"/>
              <a:t>dụ</a:t>
            </a:r>
            <a:r>
              <a:rPr lang="en-US" dirty="0" smtClean="0"/>
              <a:t> </a:t>
            </a:r>
            <a:r>
              <a:rPr lang="en-US" dirty="0" err="1" smtClean="0"/>
              <a:t>sau</a:t>
            </a:r>
            <a:r>
              <a:rPr lang="en-US" dirty="0" smtClean="0"/>
              <a:t> </a:t>
            </a:r>
            <a:r>
              <a:rPr lang="en-US" dirty="0" err="1" smtClean="0"/>
              <a:t>sẽ</a:t>
            </a:r>
            <a:r>
              <a:rPr lang="en-US" dirty="0" smtClean="0"/>
              <a:t> </a:t>
            </a:r>
            <a:r>
              <a:rPr lang="en-US" dirty="0" err="1" smtClean="0"/>
              <a:t>mô</a:t>
            </a:r>
            <a:r>
              <a:rPr lang="en-US" dirty="0" smtClean="0"/>
              <a:t> </a:t>
            </a:r>
            <a:r>
              <a:rPr lang="en-US" dirty="0" err="1" smtClean="0"/>
              <a:t>tả</a:t>
            </a:r>
            <a:r>
              <a:rPr lang="en-US" dirty="0" smtClean="0"/>
              <a:t> </a:t>
            </a:r>
            <a:r>
              <a:rPr lang="en-US" dirty="0" err="1" smtClean="0"/>
              <a:t>các</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thay</a:t>
            </a:r>
            <a:r>
              <a:rPr lang="en-US" dirty="0" smtClean="0"/>
              <a:t> </a:t>
            </a:r>
            <a:r>
              <a:rPr lang="en-US" dirty="0" err="1" smtClean="0"/>
              <a:t>thế</a:t>
            </a:r>
            <a:r>
              <a:rPr lang="en-US" dirty="0" smtClean="0"/>
              <a:t> </a:t>
            </a:r>
            <a:r>
              <a:rPr lang="en-US" dirty="0" err="1" smtClean="0"/>
              <a:t>này</a:t>
            </a:r>
            <a:r>
              <a:rPr lang="en-US" dirty="0" smtClean="0"/>
              <a:t>.	</a:t>
            </a:r>
          </a:p>
        </p:txBody>
      </p:sp>
    </p:spTree>
    <p:extLst>
      <p:ext uri="{BB962C8B-B14F-4D97-AF65-F5344CB8AC3E}">
        <p14:creationId xmlns:p14="http://schemas.microsoft.com/office/powerpoint/2010/main" val="195002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80010" y="0"/>
            <a:ext cx="1227201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a:t>Procedure Privileges and Packages and Package Objects: Example </a:t>
            </a:r>
            <a:r>
              <a:rPr lang="en-US" dirty="0" smtClean="0"/>
              <a:t>1</a:t>
            </a:r>
          </a:p>
          <a:p>
            <a:pPr marL="0" indent="0">
              <a:buNone/>
            </a:pPr>
            <a:r>
              <a:rPr lang="en-US" dirty="0" err="1"/>
              <a:t>Ví</a:t>
            </a:r>
            <a:r>
              <a:rPr lang="en-US" dirty="0"/>
              <a:t> </a:t>
            </a:r>
            <a:r>
              <a:rPr lang="en-US" dirty="0" err="1"/>
              <a:t>dụ</a:t>
            </a:r>
            <a:r>
              <a:rPr lang="en-US" dirty="0"/>
              <a:t> </a:t>
            </a:r>
            <a:r>
              <a:rPr lang="en-US" dirty="0" err="1" smtClean="0"/>
              <a:t>sau</a:t>
            </a:r>
            <a:r>
              <a:rPr lang="en-US" dirty="0" smtClean="0"/>
              <a:t> </a:t>
            </a:r>
            <a:r>
              <a:rPr lang="en-US" dirty="0" err="1"/>
              <a:t>cho</a:t>
            </a:r>
            <a:r>
              <a:rPr lang="en-US" dirty="0"/>
              <a:t> </a:t>
            </a:r>
            <a:r>
              <a:rPr lang="en-US" dirty="0" err="1"/>
              <a:t>thấy</a:t>
            </a:r>
            <a:r>
              <a:rPr lang="en-US" dirty="0"/>
              <a:t> </a:t>
            </a:r>
            <a:r>
              <a:rPr lang="en-US" dirty="0" err="1"/>
              <a:t>bốn</a:t>
            </a:r>
            <a:r>
              <a:rPr lang="en-US" dirty="0"/>
              <a:t> </a:t>
            </a:r>
            <a:r>
              <a:rPr lang="en-US" dirty="0" err="1"/>
              <a:t>thủ</a:t>
            </a:r>
            <a:r>
              <a:rPr lang="en-US" dirty="0"/>
              <a:t> </a:t>
            </a:r>
            <a:r>
              <a:rPr lang="en-US" dirty="0" err="1"/>
              <a:t>tục</a:t>
            </a:r>
            <a:r>
              <a:rPr lang="en-US" dirty="0"/>
              <a:t> </a:t>
            </a:r>
            <a:r>
              <a:rPr lang="en-US" dirty="0" err="1"/>
              <a:t>được</a:t>
            </a:r>
            <a:r>
              <a:rPr lang="en-US" dirty="0"/>
              <a:t> </a:t>
            </a:r>
            <a:r>
              <a:rPr lang="en-US" dirty="0" err="1"/>
              <a:t>tạo</a:t>
            </a:r>
            <a:r>
              <a:rPr lang="en-US" dirty="0"/>
              <a:t> </a:t>
            </a:r>
            <a:r>
              <a:rPr lang="en-US" dirty="0" err="1"/>
              <a:t>ra</a:t>
            </a:r>
            <a:r>
              <a:rPr lang="en-US" dirty="0"/>
              <a:t> </a:t>
            </a:r>
            <a:r>
              <a:rPr lang="en-US" dirty="0" err="1"/>
              <a:t>trong</a:t>
            </a:r>
            <a:r>
              <a:rPr lang="en-US" dirty="0"/>
              <a:t> </a:t>
            </a:r>
            <a:r>
              <a:rPr lang="en-US" dirty="0" err="1"/>
              <a:t>cơ</a:t>
            </a:r>
            <a:r>
              <a:rPr lang="en-US" dirty="0"/>
              <a:t> </a:t>
            </a:r>
            <a:r>
              <a:rPr lang="en-US" dirty="0" err="1"/>
              <a:t>thể</a:t>
            </a:r>
            <a:r>
              <a:rPr lang="en-US" dirty="0"/>
              <a:t> </a:t>
            </a:r>
            <a:r>
              <a:rPr lang="en-US" dirty="0" err="1"/>
              <a:t>của</a:t>
            </a:r>
            <a:r>
              <a:rPr lang="en-US" dirty="0"/>
              <a:t> </a:t>
            </a:r>
            <a:r>
              <a:rPr lang="en-US" dirty="0" err="1"/>
              <a:t>hai</a:t>
            </a:r>
            <a:r>
              <a:rPr lang="en-US" dirty="0"/>
              <a:t> </a:t>
            </a:r>
            <a:r>
              <a:rPr lang="en-US" dirty="0" err="1"/>
              <a:t>gói</a:t>
            </a:r>
            <a:r>
              <a:rPr lang="en-US" dirty="0"/>
              <a:t>.</a:t>
            </a:r>
          </a:p>
          <a:p>
            <a:pPr marL="0" indent="0">
              <a:buNone/>
            </a:pPr>
            <a:r>
              <a:rPr lang="en-US" b="1" i="1" dirty="0" err="1" smtClean="0"/>
              <a:t>Ví</a:t>
            </a:r>
            <a:r>
              <a:rPr lang="en-US" b="1" i="1" dirty="0" smtClean="0"/>
              <a:t> </a:t>
            </a:r>
            <a:r>
              <a:rPr lang="en-US" b="1" i="1" dirty="0" err="1"/>
              <a:t>dụ</a:t>
            </a:r>
            <a:r>
              <a:rPr lang="en-US" b="1" i="1" dirty="0"/>
              <a:t> </a:t>
            </a:r>
            <a:r>
              <a:rPr lang="en-US" b="1" i="1" dirty="0" err="1" smtClean="0"/>
              <a:t>sau</a:t>
            </a:r>
            <a:r>
              <a:rPr lang="en-US" b="1" i="1" dirty="0" smtClean="0"/>
              <a:t> </a:t>
            </a:r>
            <a:r>
              <a:rPr lang="en-US" b="1" i="1" dirty="0" err="1"/>
              <a:t>Các</a:t>
            </a:r>
            <a:r>
              <a:rPr lang="en-US" b="1" i="1" dirty="0"/>
              <a:t> </a:t>
            </a:r>
            <a:r>
              <a:rPr lang="en-US" b="1" i="1" dirty="0" err="1"/>
              <a:t>đối</a:t>
            </a:r>
            <a:r>
              <a:rPr lang="en-US" b="1" i="1" dirty="0"/>
              <a:t> </a:t>
            </a:r>
            <a:r>
              <a:rPr lang="en-US" b="1" i="1" dirty="0" err="1"/>
              <a:t>tượng</a:t>
            </a:r>
            <a:r>
              <a:rPr lang="en-US" b="1" i="1" dirty="0"/>
              <a:t> </a:t>
            </a:r>
            <a:r>
              <a:rPr lang="en-US" b="1" i="1" dirty="0" err="1"/>
              <a:t>gói</a:t>
            </a:r>
            <a:r>
              <a:rPr lang="en-US" b="1" i="1" dirty="0"/>
              <a:t> </a:t>
            </a:r>
            <a:r>
              <a:rPr lang="en-US" b="1" i="1" dirty="0" err="1"/>
              <a:t>bị</a:t>
            </a:r>
            <a:r>
              <a:rPr lang="en-US" b="1" i="1" dirty="0"/>
              <a:t> </a:t>
            </a:r>
            <a:r>
              <a:rPr lang="en-US" b="1" i="1" dirty="0" err="1"/>
              <a:t>ảnh</a:t>
            </a:r>
            <a:r>
              <a:rPr lang="en-US" b="1" i="1" dirty="0"/>
              <a:t> </a:t>
            </a:r>
            <a:r>
              <a:rPr lang="en-US" b="1" i="1" dirty="0" err="1"/>
              <a:t>hưởng</a:t>
            </a:r>
            <a:r>
              <a:rPr lang="en-US" b="1" i="1" dirty="0"/>
              <a:t> </a:t>
            </a:r>
            <a:r>
              <a:rPr lang="en-US" b="1" i="1" dirty="0" err="1"/>
              <a:t>bởi</a:t>
            </a:r>
            <a:r>
              <a:rPr lang="en-US" b="1" i="1" dirty="0"/>
              <a:t> </a:t>
            </a:r>
            <a:r>
              <a:rPr lang="en-US" b="1" i="1" dirty="0" err="1"/>
              <a:t>các</a:t>
            </a:r>
            <a:r>
              <a:rPr lang="en-US" b="1" i="1" dirty="0"/>
              <a:t> </a:t>
            </a:r>
            <a:r>
              <a:rPr lang="en-US" b="1" i="1" dirty="0" err="1"/>
              <a:t>đặc</a:t>
            </a:r>
            <a:r>
              <a:rPr lang="en-US" b="1" i="1" dirty="0"/>
              <a:t> </a:t>
            </a:r>
            <a:r>
              <a:rPr lang="en-US" b="1" i="1" dirty="0" err="1"/>
              <a:t>quyền</a:t>
            </a:r>
            <a:r>
              <a:rPr lang="en-US" b="1" i="1" dirty="0"/>
              <a:t> </a:t>
            </a:r>
            <a:r>
              <a:rPr lang="en-US" b="1" i="1" dirty="0" err="1"/>
              <a:t>thủ</a:t>
            </a:r>
            <a:r>
              <a:rPr lang="en-US" b="1" i="1" dirty="0"/>
              <a:t> </a:t>
            </a:r>
            <a:r>
              <a:rPr lang="en-US" b="1" i="1" dirty="0" err="1"/>
              <a:t>tục</a:t>
            </a:r>
            <a:endParaRPr lang="en-US" dirty="0"/>
          </a:p>
        </p:txBody>
      </p:sp>
      <p:pic>
        <p:nvPicPr>
          <p:cNvPr id="3" name="Picture 2"/>
          <p:cNvPicPr>
            <a:picLocks noChangeAspect="1"/>
          </p:cNvPicPr>
          <p:nvPr/>
        </p:nvPicPr>
        <p:blipFill>
          <a:blip r:embed="rId2"/>
          <a:stretch>
            <a:fillRect/>
          </a:stretch>
        </p:blipFill>
        <p:spPr>
          <a:xfrm>
            <a:off x="8347710" y="0"/>
            <a:ext cx="3924300" cy="4810125"/>
          </a:xfrm>
          <a:prstGeom prst="rect">
            <a:avLst/>
          </a:prstGeom>
        </p:spPr>
      </p:pic>
      <p:pic>
        <p:nvPicPr>
          <p:cNvPr id="4" name="Picture 3"/>
          <p:cNvPicPr>
            <a:picLocks noChangeAspect="1"/>
          </p:cNvPicPr>
          <p:nvPr/>
        </p:nvPicPr>
        <p:blipFill>
          <a:blip r:embed="rId3"/>
          <a:stretch>
            <a:fillRect/>
          </a:stretch>
        </p:blipFill>
        <p:spPr>
          <a:xfrm>
            <a:off x="0" y="3899534"/>
            <a:ext cx="8181975" cy="2762250"/>
          </a:xfrm>
          <a:prstGeom prst="rect">
            <a:avLst/>
          </a:prstGeom>
        </p:spPr>
      </p:pic>
    </p:spTree>
    <p:extLst>
      <p:ext uri="{BB962C8B-B14F-4D97-AF65-F5344CB8AC3E}">
        <p14:creationId xmlns:p14="http://schemas.microsoft.com/office/powerpoint/2010/main" val="416053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80010" y="0"/>
            <a:ext cx="745236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a:t>Procedure Privileges and Packages and Package Objects: </a:t>
            </a:r>
            <a:r>
              <a:rPr lang="en-US" dirty="0" smtClean="0"/>
              <a:t>Example 2</a:t>
            </a:r>
          </a:p>
          <a:p>
            <a:pPr marL="0" indent="0">
              <a:buNone/>
            </a:pPr>
            <a:r>
              <a:rPr lang="en-US" dirty="0" err="1" smtClean="0"/>
              <a:t>Ví</a:t>
            </a:r>
            <a:r>
              <a:rPr lang="en-US" dirty="0" smtClean="0"/>
              <a:t> </a:t>
            </a:r>
            <a:r>
              <a:rPr lang="en-US" dirty="0" err="1" smtClean="0"/>
              <a:t>dạy</a:t>
            </a:r>
            <a:r>
              <a:rPr lang="en-US" dirty="0" smtClean="0"/>
              <a:t> </a:t>
            </a:r>
            <a:r>
              <a:rPr lang="en-US" dirty="0" err="1" smtClean="0"/>
              <a:t>này</a:t>
            </a:r>
            <a:r>
              <a:rPr lang="en-US" dirty="0" smtClean="0"/>
              <a:t> </a:t>
            </a:r>
            <a:r>
              <a:rPr lang="en-US" dirty="0" err="1" smtClean="0"/>
              <a:t>cho</a:t>
            </a:r>
            <a:r>
              <a:rPr lang="en-US" dirty="0" smtClean="0"/>
              <a:t> </a:t>
            </a:r>
            <a:r>
              <a:rPr lang="en-US" dirty="0" err="1" smtClean="0"/>
              <a:t>thấy</a:t>
            </a:r>
            <a:r>
              <a:rPr lang="en-US" dirty="0" smtClean="0"/>
              <a:t> </a:t>
            </a:r>
            <a:r>
              <a:rPr lang="en-US" dirty="0" err="1" smtClean="0"/>
              <a:t>bốn</a:t>
            </a:r>
            <a:r>
              <a:rPr lang="en-US" dirty="0" smtClean="0"/>
              <a:t> </a:t>
            </a:r>
            <a:r>
              <a:rPr lang="en-US" dirty="0" err="1" smtClean="0"/>
              <a:t>thủ</a:t>
            </a:r>
            <a:r>
              <a:rPr lang="en-US" dirty="0" smtClean="0"/>
              <a:t> </a:t>
            </a:r>
            <a:r>
              <a:rPr lang="en-US" dirty="0" err="1" smtClean="0"/>
              <a:t>tục</a:t>
            </a:r>
            <a:r>
              <a:rPr lang="en-US" dirty="0" smtClean="0"/>
              <a:t> </a:t>
            </a:r>
            <a:r>
              <a:rPr lang="en-US" dirty="0" err="1" smtClean="0"/>
              <a:t>được</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bên</a:t>
            </a:r>
            <a:r>
              <a:rPr lang="en-US" dirty="0" smtClean="0"/>
              <a:t> </a:t>
            </a:r>
            <a:r>
              <a:rPr lang="en-US" dirty="0" err="1" smtClean="0"/>
              <a:t>trong</a:t>
            </a:r>
            <a:r>
              <a:rPr lang="en-US" dirty="0" smtClean="0"/>
              <a:t> </a:t>
            </a:r>
            <a:r>
              <a:rPr lang="en-US" dirty="0" err="1" smtClean="0"/>
              <a:t>một</a:t>
            </a:r>
            <a:r>
              <a:rPr lang="en-US" dirty="0" smtClean="0"/>
              <a:t> package. Hai </a:t>
            </a:r>
            <a:r>
              <a:rPr lang="en-US" dirty="0" err="1" smtClean="0"/>
              <a:t>thủ</a:t>
            </a:r>
            <a:r>
              <a:rPr lang="en-US" dirty="0" smtClean="0"/>
              <a:t> </a:t>
            </a:r>
            <a:r>
              <a:rPr lang="en-US" dirty="0" err="1" smtClean="0"/>
              <a:t>tục</a:t>
            </a:r>
            <a:r>
              <a:rPr lang="en-US" dirty="0" smtClean="0"/>
              <a:t> </a:t>
            </a:r>
            <a:r>
              <a:rPr lang="en-US" dirty="0" err="1" smtClean="0"/>
              <a:t>độc</a:t>
            </a:r>
            <a:r>
              <a:rPr lang="en-US" dirty="0" smtClean="0"/>
              <a:t> </a:t>
            </a:r>
            <a:r>
              <a:rPr lang="en-US" dirty="0" err="1" smtClean="0"/>
              <a:t>lập</a:t>
            </a:r>
            <a:r>
              <a:rPr lang="en-US" dirty="0" smtClean="0"/>
              <a:t> </a:t>
            </a:r>
            <a:r>
              <a:rPr lang="en-US" dirty="0" err="1" smtClean="0"/>
              <a:t>được</a:t>
            </a:r>
            <a:r>
              <a:rPr lang="en-US" dirty="0" smtClean="0"/>
              <a:t> </a:t>
            </a:r>
            <a:r>
              <a:rPr lang="en-US" dirty="0" err="1" smtClean="0"/>
              <a:t>thêm</a:t>
            </a:r>
            <a:r>
              <a:rPr lang="en-US" dirty="0" smtClean="0"/>
              <a:t> </a:t>
            </a:r>
            <a:r>
              <a:rPr lang="en-US" dirty="0" err="1" smtClean="0"/>
              <a:t>vào</a:t>
            </a:r>
            <a:r>
              <a:rPr lang="en-US" dirty="0" smtClean="0"/>
              <a:t> </a:t>
            </a:r>
            <a:r>
              <a:rPr lang="en-US" dirty="0" err="1" smtClean="0"/>
              <a:t>và</a:t>
            </a:r>
            <a:r>
              <a:rPr lang="en-US" dirty="0" smtClean="0"/>
              <a:t> </a:t>
            </a:r>
            <a:r>
              <a:rPr lang="en-US" dirty="0" err="1" smtClean="0"/>
              <a:t>một</a:t>
            </a:r>
            <a:r>
              <a:rPr lang="en-US" dirty="0" smtClean="0"/>
              <a:t> package </a:t>
            </a:r>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cụ</a:t>
            </a:r>
            <a:r>
              <a:rPr lang="en-US" dirty="0" smtClean="0"/>
              <a:t> </a:t>
            </a:r>
            <a:r>
              <a:rPr lang="en-US" dirty="0" err="1" smtClean="0"/>
              <a:t>thể</a:t>
            </a:r>
            <a:r>
              <a:rPr lang="en-US" dirty="0" smtClean="0"/>
              <a:t> </a:t>
            </a:r>
            <a:r>
              <a:rPr lang="en-US" dirty="0" err="1" smtClean="0"/>
              <a:t>để</a:t>
            </a:r>
            <a:r>
              <a:rPr lang="en-US" dirty="0" smtClean="0"/>
              <a:t> </a:t>
            </a:r>
            <a:r>
              <a:rPr lang="en-US" dirty="0" err="1" smtClean="0"/>
              <a:t>cung</a:t>
            </a:r>
            <a:r>
              <a:rPr lang="en-US" dirty="0" smtClean="0"/>
              <a:t> </a:t>
            </a:r>
            <a:r>
              <a:rPr lang="en-US" dirty="0" err="1" smtClean="0"/>
              <a:t>cấp</a:t>
            </a:r>
            <a:r>
              <a:rPr lang="en-US" dirty="0" smtClean="0"/>
              <a:t> </a:t>
            </a:r>
            <a:r>
              <a:rPr lang="en-US" dirty="0" err="1" smtClean="0"/>
              <a:t>truy</a:t>
            </a:r>
            <a:r>
              <a:rPr lang="en-US" dirty="0" smtClean="0"/>
              <a:t> </a:t>
            </a:r>
            <a:r>
              <a:rPr lang="en-US" dirty="0" err="1" smtClean="0"/>
              <a:t>xuất</a:t>
            </a:r>
            <a:r>
              <a:rPr lang="en-US" dirty="0" smtClean="0"/>
              <a:t> </a:t>
            </a:r>
            <a:r>
              <a:rPr lang="en-US" dirty="0" err="1" smtClean="0"/>
              <a:t>đến</a:t>
            </a:r>
            <a:r>
              <a:rPr lang="en-US" dirty="0" smtClean="0"/>
              <a:t> </a:t>
            </a:r>
            <a:r>
              <a:rPr lang="en-US" dirty="0" err="1" smtClean="0"/>
              <a:t>các</a:t>
            </a:r>
            <a:r>
              <a:rPr lang="en-US" dirty="0" smtClean="0"/>
              <a:t> </a:t>
            </a:r>
            <a:r>
              <a:rPr lang="en-US" dirty="0" err="1" smtClean="0"/>
              <a:t>thủ</a:t>
            </a:r>
            <a:r>
              <a:rPr lang="en-US" dirty="0" smtClean="0"/>
              <a:t> </a:t>
            </a:r>
            <a:r>
              <a:rPr lang="en-US" dirty="0" err="1" smtClean="0"/>
              <a:t>tục</a:t>
            </a:r>
            <a:r>
              <a:rPr lang="en-US" dirty="0" smtClean="0"/>
              <a:t> </a:t>
            </a:r>
            <a:r>
              <a:rPr lang="en-US" dirty="0" err="1" smtClean="0"/>
              <a:t>được</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trong</a:t>
            </a:r>
            <a:r>
              <a:rPr lang="en-US" dirty="0" smtClean="0"/>
              <a:t> package </a:t>
            </a:r>
            <a:r>
              <a:rPr lang="en-US" dirty="0" err="1" smtClean="0"/>
              <a:t>chính</a:t>
            </a:r>
            <a:endParaRPr lang="en-US" dirty="0" smtClean="0"/>
          </a:p>
          <a:p>
            <a:pPr marL="0" indent="0">
              <a:buNone/>
            </a:pPr>
            <a:r>
              <a:rPr lang="en-US" dirty="0" err="1" smtClean="0"/>
              <a:t>Sử</a:t>
            </a:r>
            <a:r>
              <a:rPr lang="en-US" dirty="0" smtClean="0"/>
              <a:t> </a:t>
            </a:r>
            <a:r>
              <a:rPr lang="en-US" dirty="0" err="1" smtClean="0"/>
              <a:t>dụng</a:t>
            </a:r>
            <a:r>
              <a:rPr lang="en-US" dirty="0" smtClean="0"/>
              <a:t> </a:t>
            </a:r>
            <a:r>
              <a:rPr lang="en-US" dirty="0" err="1" smtClean="0"/>
              <a:t>phương</a:t>
            </a:r>
            <a:r>
              <a:rPr lang="en-US" dirty="0" smtClean="0"/>
              <a:t> </a:t>
            </a:r>
            <a:r>
              <a:rPr lang="en-US" dirty="0" err="1" smtClean="0"/>
              <a:t>thức</a:t>
            </a:r>
            <a:r>
              <a:rPr lang="en-US" dirty="0" smtClean="0"/>
              <a:t> </a:t>
            </a:r>
            <a:r>
              <a:rPr lang="en-US" dirty="0" err="1" smtClean="0"/>
              <a:t>này</a:t>
            </a:r>
            <a:r>
              <a:rPr lang="en-US" dirty="0" smtClean="0"/>
              <a:t>, </a:t>
            </a:r>
            <a:r>
              <a:rPr lang="en-US" dirty="0" err="1" smtClean="0"/>
              <a:t>Các</a:t>
            </a:r>
            <a:r>
              <a:rPr lang="en-US" dirty="0" smtClean="0"/>
              <a:t> </a:t>
            </a:r>
            <a:r>
              <a:rPr lang="en-US" dirty="0" err="1" smtClean="0"/>
              <a:t>thủ</a:t>
            </a:r>
            <a:r>
              <a:rPr lang="en-US" dirty="0" smtClean="0"/>
              <a:t> </a:t>
            </a:r>
            <a:r>
              <a:rPr lang="en-US" dirty="0" err="1" smtClean="0"/>
              <a:t>tục</a:t>
            </a:r>
            <a:r>
              <a:rPr lang="en-US" dirty="0" smtClean="0"/>
              <a:t> </a:t>
            </a:r>
            <a:r>
              <a:rPr lang="en-US" dirty="0" err="1" smtClean="0"/>
              <a:t>thực</a:t>
            </a:r>
            <a:r>
              <a:rPr lang="en-US" dirty="0" smtClean="0"/>
              <a:t> </a:t>
            </a:r>
            <a:r>
              <a:rPr lang="en-US" dirty="0" err="1" smtClean="0"/>
              <a:t>sự</a:t>
            </a:r>
            <a:r>
              <a:rPr lang="en-US" dirty="0" smtClean="0"/>
              <a:t> </a:t>
            </a:r>
            <a:r>
              <a:rPr lang="en-US" dirty="0" err="1" smtClean="0"/>
              <a:t>làm</a:t>
            </a:r>
            <a:r>
              <a:rPr lang="en-US" dirty="0" smtClean="0"/>
              <a:t> </a:t>
            </a:r>
            <a:r>
              <a:rPr lang="en-US" dirty="0" err="1" smtClean="0"/>
              <a:t>công</a:t>
            </a:r>
            <a:r>
              <a:rPr lang="en-US" dirty="0" smtClean="0"/>
              <a:t> </a:t>
            </a:r>
            <a:r>
              <a:rPr lang="en-US" dirty="0" err="1" smtClean="0"/>
              <a:t>việc</a:t>
            </a:r>
            <a:r>
              <a:rPr lang="en-US" dirty="0" smtClean="0"/>
              <a:t> </a:t>
            </a:r>
            <a:r>
              <a:rPr lang="en-US" dirty="0" err="1" smtClean="0"/>
              <a:t>nằm</a:t>
            </a:r>
            <a:r>
              <a:rPr lang="en-US" dirty="0" smtClean="0"/>
              <a:t> ở </a:t>
            </a:r>
            <a:r>
              <a:rPr lang="en-US" dirty="0" err="1" smtClean="0"/>
              <a:t>trong</a:t>
            </a:r>
            <a:r>
              <a:rPr lang="en-US" dirty="0" smtClean="0"/>
              <a:t> </a:t>
            </a:r>
            <a:r>
              <a:rPr lang="en-US" dirty="0" err="1" smtClean="0"/>
              <a:t>gói</a:t>
            </a:r>
            <a:r>
              <a:rPr lang="en-US" dirty="0" smtClean="0"/>
              <a:t> package </a:t>
            </a:r>
            <a:r>
              <a:rPr lang="en-US" dirty="0" err="1" smtClean="0"/>
              <a:t>chính</a:t>
            </a:r>
            <a:r>
              <a:rPr lang="en-US" dirty="0" smtClean="0"/>
              <a:t> (</a:t>
            </a:r>
            <a:r>
              <a:rPr lang="en-US" dirty="0" err="1" smtClean="0"/>
              <a:t>employee_changes</a:t>
            </a:r>
            <a:r>
              <a:rPr lang="en-US" dirty="0" smtClean="0"/>
              <a:t>) </a:t>
            </a:r>
            <a:r>
              <a:rPr lang="en-US" dirty="0" err="1" smtClean="0"/>
              <a:t>được</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trong</a:t>
            </a:r>
            <a:r>
              <a:rPr lang="en-US" dirty="0" smtClean="0"/>
              <a:t> </a:t>
            </a:r>
            <a:r>
              <a:rPr lang="en-US" dirty="0" err="1" smtClean="0"/>
              <a:t>một</a:t>
            </a:r>
            <a:r>
              <a:rPr lang="en-US" dirty="0" smtClean="0"/>
              <a:t> package </a:t>
            </a:r>
            <a:r>
              <a:rPr lang="en-US" dirty="0" err="1" smtClean="0"/>
              <a:t>duy</a:t>
            </a:r>
            <a:r>
              <a:rPr lang="en-US" dirty="0" smtClean="0"/>
              <a:t> </a:t>
            </a:r>
            <a:r>
              <a:rPr lang="en-US" dirty="0" err="1" smtClean="0"/>
              <a:t>nhất</a:t>
            </a:r>
            <a:r>
              <a:rPr lang="en-US" dirty="0" smtClean="0"/>
              <a:t> </a:t>
            </a:r>
            <a:r>
              <a:rPr lang="en-US" dirty="0" err="1" smtClean="0"/>
              <a:t>và</a:t>
            </a:r>
            <a:r>
              <a:rPr lang="en-US" dirty="0" smtClean="0"/>
              <a:t> </a:t>
            </a:r>
            <a:r>
              <a:rPr lang="en-US" dirty="0" err="1" smtClean="0"/>
              <a:t>có</a:t>
            </a:r>
            <a:r>
              <a:rPr lang="en-US" dirty="0" smtClean="0"/>
              <a:t> </a:t>
            </a:r>
            <a:r>
              <a:rPr lang="en-US" dirty="0" err="1" smtClean="0"/>
              <a:t>thể</a:t>
            </a:r>
            <a:r>
              <a:rPr lang="en-US" dirty="0" smtClean="0"/>
              <a:t> chia </a:t>
            </a:r>
            <a:r>
              <a:rPr lang="en-US" dirty="0" err="1" smtClean="0"/>
              <a:t>sẻ</a:t>
            </a:r>
            <a:r>
              <a:rPr lang="en-US" dirty="0" smtClean="0"/>
              <a:t>  </a:t>
            </a:r>
            <a:r>
              <a:rPr lang="en-US" dirty="0" err="1" smtClean="0"/>
              <a:t>như</a:t>
            </a:r>
            <a:r>
              <a:rPr lang="en-US" dirty="0" smtClean="0"/>
              <a:t> </a:t>
            </a:r>
            <a:r>
              <a:rPr lang="en-US" dirty="0" err="1" smtClean="0"/>
              <a:t>các</a:t>
            </a:r>
            <a:r>
              <a:rPr lang="en-US" dirty="0" smtClean="0"/>
              <a:t> </a:t>
            </a:r>
            <a:r>
              <a:rPr lang="en-US" dirty="0" err="1" smtClean="0"/>
              <a:t>biến</a:t>
            </a:r>
            <a:r>
              <a:rPr lang="en-US" dirty="0" smtClean="0"/>
              <a:t> </a:t>
            </a:r>
            <a:r>
              <a:rPr lang="en-US" dirty="0" err="1" smtClean="0"/>
              <a:t>toàn</a:t>
            </a:r>
            <a:r>
              <a:rPr lang="en-US" dirty="0" smtClean="0"/>
              <a:t> </a:t>
            </a:r>
            <a:r>
              <a:rPr lang="en-US" dirty="0" err="1" smtClean="0"/>
              <a:t>cục</a:t>
            </a:r>
            <a:r>
              <a:rPr lang="en-US" dirty="0" smtClean="0"/>
              <a:t>, con </a:t>
            </a:r>
            <a:r>
              <a:rPr lang="en-US" dirty="0" err="1" smtClean="0"/>
              <a:t>trỏ</a:t>
            </a:r>
            <a:r>
              <a:rPr lang="en-US" dirty="0" smtClean="0"/>
              <a:t>, </a:t>
            </a:r>
            <a:r>
              <a:rPr lang="en-US" dirty="0" err="1" smtClean="0"/>
              <a:t>và</a:t>
            </a:r>
            <a:r>
              <a:rPr lang="en-US" dirty="0" smtClean="0"/>
              <a:t> </a:t>
            </a:r>
            <a:r>
              <a:rPr lang="en-US" dirty="0" err="1" smtClean="0"/>
              <a:t>nhiều</a:t>
            </a:r>
            <a:r>
              <a:rPr lang="en-US" dirty="0" smtClean="0"/>
              <a:t> </a:t>
            </a:r>
            <a:r>
              <a:rPr lang="en-US" dirty="0" err="1" smtClean="0"/>
              <a:t>hơn</a:t>
            </a:r>
            <a:r>
              <a:rPr lang="en-US" dirty="0" smtClean="0"/>
              <a:t> </a:t>
            </a:r>
            <a:r>
              <a:rPr lang="en-US" dirty="0" err="1" smtClean="0"/>
              <a:t>nữa.Bằng</a:t>
            </a:r>
            <a:r>
              <a:rPr lang="en-US" dirty="0" smtClean="0"/>
              <a:t> </a:t>
            </a:r>
            <a:r>
              <a:rPr lang="en-US" dirty="0" err="1" smtClean="0"/>
              <a:t>cách</a:t>
            </a:r>
            <a:r>
              <a:rPr lang="en-US" dirty="0" smtClean="0"/>
              <a:t> </a:t>
            </a:r>
            <a:r>
              <a:rPr lang="en-US" dirty="0" err="1" smtClean="0"/>
              <a:t>khai</a:t>
            </a:r>
            <a:r>
              <a:rPr lang="en-US" dirty="0" smtClean="0"/>
              <a:t> </a:t>
            </a:r>
            <a:r>
              <a:rPr lang="en-US" dirty="0" err="1" smtClean="0"/>
              <a:t>báo</a:t>
            </a:r>
            <a:r>
              <a:rPr lang="en-US" dirty="0"/>
              <a:t> </a:t>
            </a:r>
            <a:r>
              <a:rPr lang="en-US" dirty="0" err="1" smtClean="0"/>
              <a:t>các</a:t>
            </a:r>
            <a:r>
              <a:rPr lang="en-US" dirty="0" smtClean="0"/>
              <a:t> </a:t>
            </a:r>
            <a:r>
              <a:rPr lang="en-US" dirty="0" err="1" smtClean="0"/>
              <a:t>thủ</a:t>
            </a:r>
            <a:r>
              <a:rPr lang="en-US" dirty="0" smtClean="0"/>
              <a:t> </a:t>
            </a:r>
            <a:r>
              <a:rPr lang="en-US" dirty="0" err="1" smtClean="0"/>
              <a:t>tục</a:t>
            </a:r>
            <a:r>
              <a:rPr lang="en-US" dirty="0" smtClean="0"/>
              <a:t> ở </a:t>
            </a:r>
            <a:r>
              <a:rPr lang="en-US" dirty="0" err="1" smtClean="0"/>
              <a:t>mức</a:t>
            </a:r>
            <a:r>
              <a:rPr lang="en-US" dirty="0" smtClean="0"/>
              <a:t> </a:t>
            </a:r>
            <a:r>
              <a:rPr lang="en-US" dirty="0" err="1" smtClean="0"/>
              <a:t>cao</a:t>
            </a:r>
            <a:r>
              <a:rPr lang="en-US" dirty="0" smtClean="0"/>
              <a:t>, hire </a:t>
            </a:r>
            <a:r>
              <a:rPr lang="en-US" dirty="0" err="1" smtClean="0"/>
              <a:t>và</a:t>
            </a:r>
            <a:r>
              <a:rPr lang="en-US" dirty="0" smtClean="0"/>
              <a:t> fire, </a:t>
            </a:r>
            <a:r>
              <a:rPr lang="en-US" dirty="0" err="1" smtClean="0"/>
              <a:t>và</a:t>
            </a:r>
            <a:r>
              <a:rPr lang="en-US" dirty="0" smtClean="0"/>
              <a:t> </a:t>
            </a:r>
            <a:r>
              <a:rPr lang="en-US" dirty="0" err="1" smtClean="0"/>
              <a:t>một</a:t>
            </a:r>
            <a:r>
              <a:rPr lang="en-US" dirty="0" smtClean="0"/>
              <a:t> package </a:t>
            </a:r>
            <a:r>
              <a:rPr lang="en-US" dirty="0" err="1" smtClean="0"/>
              <a:t>thêm</a:t>
            </a:r>
            <a:r>
              <a:rPr lang="en-US" dirty="0" smtClean="0"/>
              <a:t> </a:t>
            </a:r>
            <a:r>
              <a:rPr lang="en-US" dirty="0" err="1" smtClean="0"/>
              <a:t>mới</a:t>
            </a:r>
            <a:r>
              <a:rPr lang="en-US" dirty="0" smtClean="0"/>
              <a:t>, </a:t>
            </a:r>
            <a:r>
              <a:rPr lang="en-US" dirty="0" err="1" smtClean="0"/>
              <a:t>raise_bonus</a:t>
            </a:r>
            <a:r>
              <a:rPr lang="en-US" dirty="0" smtClean="0"/>
              <a:t>, </a:t>
            </a: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cấp</a:t>
            </a:r>
            <a:r>
              <a:rPr lang="en-US" dirty="0" smtClean="0"/>
              <a:t> </a:t>
            </a:r>
            <a:r>
              <a:rPr lang="en-US" dirty="0" err="1" smtClean="0"/>
              <a:t>quyền</a:t>
            </a:r>
            <a:r>
              <a:rPr lang="en-US" dirty="0" smtClean="0"/>
              <a:t> EXCUTE </a:t>
            </a:r>
            <a:r>
              <a:rPr lang="en-US" dirty="0" err="1" smtClean="0"/>
              <a:t>một</a:t>
            </a:r>
            <a:r>
              <a:rPr lang="en-US" dirty="0" smtClean="0"/>
              <a:t> </a:t>
            </a:r>
            <a:r>
              <a:rPr lang="en-US" dirty="0" err="1" smtClean="0"/>
              <a:t>cách</a:t>
            </a:r>
            <a:r>
              <a:rPr lang="en-US" dirty="0" smtClean="0"/>
              <a:t> </a:t>
            </a:r>
            <a:r>
              <a:rPr lang="en-US" dirty="0" err="1" smtClean="0"/>
              <a:t>chọn</a:t>
            </a:r>
            <a:r>
              <a:rPr lang="en-US" dirty="0" smtClean="0"/>
              <a:t> </a:t>
            </a:r>
            <a:r>
              <a:rPr lang="en-US" dirty="0" err="1" smtClean="0"/>
              <a:t>lọc</a:t>
            </a:r>
            <a:r>
              <a:rPr lang="en-US" dirty="0" smtClean="0"/>
              <a:t> </a:t>
            </a:r>
            <a:r>
              <a:rPr lang="en-US" dirty="0" err="1" smtClean="0"/>
              <a:t>trên</a:t>
            </a:r>
            <a:r>
              <a:rPr lang="en-US" dirty="0" smtClean="0"/>
              <a:t> </a:t>
            </a:r>
            <a:r>
              <a:rPr lang="en-US" dirty="0" err="1" smtClean="0"/>
              <a:t>các</a:t>
            </a:r>
            <a:r>
              <a:rPr lang="en-US" dirty="0" smtClean="0"/>
              <a:t> </a:t>
            </a:r>
            <a:r>
              <a:rPr lang="en-US" dirty="0" err="1" smtClean="0"/>
              <a:t>thủ</a:t>
            </a:r>
            <a:r>
              <a:rPr lang="en-US" dirty="0" smtClean="0"/>
              <a:t> </a:t>
            </a:r>
            <a:r>
              <a:rPr lang="en-US" dirty="0" err="1" smtClean="0"/>
              <a:t>tục</a:t>
            </a:r>
            <a:r>
              <a:rPr lang="en-US" dirty="0" smtClean="0"/>
              <a:t> </a:t>
            </a:r>
            <a:r>
              <a:rPr lang="en-US" dirty="0" err="1" smtClean="0"/>
              <a:t>trong</a:t>
            </a:r>
            <a:r>
              <a:rPr lang="en-US" dirty="0" smtClean="0"/>
              <a:t> package </a:t>
            </a:r>
            <a:r>
              <a:rPr lang="en-US" dirty="0" err="1" smtClean="0"/>
              <a:t>chính</a:t>
            </a:r>
            <a:r>
              <a:rPr lang="en-US" dirty="0" smtClean="0"/>
              <a:t>:</a:t>
            </a:r>
          </a:p>
          <a:p>
            <a:pPr lvl="1"/>
            <a:r>
              <a:rPr lang="en-US" dirty="0"/>
              <a:t>GRANT EXECUTE ON hire, fire TO </a:t>
            </a:r>
            <a:r>
              <a:rPr lang="en-US" dirty="0" err="1"/>
              <a:t>big_bosses</a:t>
            </a:r>
            <a:r>
              <a:rPr lang="en-US" dirty="0"/>
              <a:t>; </a:t>
            </a:r>
          </a:p>
          <a:p>
            <a:pPr lvl="1"/>
            <a:r>
              <a:rPr lang="en-US" dirty="0"/>
              <a:t>GRANT EXECUTE ON </a:t>
            </a:r>
            <a:r>
              <a:rPr lang="en-US" dirty="0" err="1"/>
              <a:t>raise_bonus</a:t>
            </a:r>
            <a:r>
              <a:rPr lang="en-US" dirty="0"/>
              <a:t> TO </a:t>
            </a:r>
            <a:r>
              <a:rPr lang="en-US" dirty="0" err="1"/>
              <a:t>little_bosses</a:t>
            </a:r>
            <a:r>
              <a:rPr lang="en-US" dirty="0" smtClean="0"/>
              <a:t>;</a:t>
            </a:r>
            <a:endParaRPr lang="en-US" dirty="0"/>
          </a:p>
          <a:p>
            <a:pPr marL="0" indent="0">
              <a:buNone/>
            </a:pPr>
            <a:endParaRPr lang="en-US" dirty="0"/>
          </a:p>
          <a:p>
            <a:endParaRPr lang="en-US" dirty="0"/>
          </a:p>
          <a:p>
            <a:endParaRPr lang="en-US" dirty="0"/>
          </a:p>
          <a:p>
            <a:pPr marL="0" indent="0">
              <a:buNone/>
            </a:pPr>
            <a:endParaRPr lang="en-US" dirty="0"/>
          </a:p>
          <a:p>
            <a:pPr marL="0" indent="0">
              <a:buNone/>
            </a:pPr>
            <a:endParaRPr lang="en-US" dirty="0"/>
          </a:p>
        </p:txBody>
      </p:sp>
      <p:pic>
        <p:nvPicPr>
          <p:cNvPr id="5" name="Picture 4"/>
          <p:cNvPicPr>
            <a:picLocks noChangeAspect="1"/>
          </p:cNvPicPr>
          <p:nvPr/>
        </p:nvPicPr>
        <p:blipFill>
          <a:blip r:embed="rId3"/>
          <a:stretch>
            <a:fillRect/>
          </a:stretch>
        </p:blipFill>
        <p:spPr>
          <a:xfrm>
            <a:off x="7693341" y="-22027"/>
            <a:ext cx="4498659" cy="3451026"/>
          </a:xfrm>
          <a:prstGeom prst="rect">
            <a:avLst/>
          </a:prstGeom>
        </p:spPr>
      </p:pic>
      <p:pic>
        <p:nvPicPr>
          <p:cNvPr id="6" name="Picture 5"/>
          <p:cNvPicPr>
            <a:picLocks noChangeAspect="1"/>
          </p:cNvPicPr>
          <p:nvPr/>
        </p:nvPicPr>
        <p:blipFill>
          <a:blip r:embed="rId4"/>
          <a:stretch>
            <a:fillRect/>
          </a:stretch>
        </p:blipFill>
        <p:spPr>
          <a:xfrm>
            <a:off x="7693341" y="3675816"/>
            <a:ext cx="4095750" cy="2562225"/>
          </a:xfrm>
          <a:prstGeom prst="rect">
            <a:avLst/>
          </a:prstGeom>
        </p:spPr>
      </p:pic>
    </p:spTree>
    <p:extLst>
      <p:ext uri="{BB962C8B-B14F-4D97-AF65-F5344CB8AC3E}">
        <p14:creationId xmlns:p14="http://schemas.microsoft.com/office/powerpoint/2010/main" val="199164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lnSpcReduction="10000"/>
          </a:bodyPr>
          <a:lstStyle/>
          <a:p>
            <a:r>
              <a:rPr lang="en-US" dirty="0"/>
              <a:t>Managing Type </a:t>
            </a:r>
            <a:r>
              <a:rPr lang="en-US" dirty="0" smtClean="0"/>
              <a:t>Privileges</a:t>
            </a:r>
          </a:p>
          <a:p>
            <a:pPr marL="0" indent="0">
              <a:buNone/>
            </a:pP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kiểm</a:t>
            </a:r>
            <a:r>
              <a:rPr lang="en-US" dirty="0" smtClean="0"/>
              <a:t> </a:t>
            </a:r>
            <a:r>
              <a:rPr lang="en-US" dirty="0" err="1" smtClean="0"/>
              <a:t>soát</a:t>
            </a:r>
            <a:r>
              <a:rPr lang="en-US" dirty="0" smtClean="0"/>
              <a:t> </a:t>
            </a:r>
            <a:r>
              <a:rPr lang="en-US" dirty="0" err="1" smtClean="0"/>
              <a:t>các</a:t>
            </a:r>
            <a:r>
              <a:rPr lang="en-US" dirty="0" smtClean="0"/>
              <a:t> </a:t>
            </a:r>
            <a:r>
              <a:rPr lang="en-US" dirty="0" err="1" smtClean="0"/>
              <a:t>quyền</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và</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đối</a:t>
            </a:r>
            <a:r>
              <a:rPr lang="en-US" dirty="0" smtClean="0"/>
              <a:t> </a:t>
            </a:r>
            <a:r>
              <a:rPr lang="en-US" dirty="0" err="1" smtClean="0"/>
              <a:t>với</a:t>
            </a:r>
            <a:r>
              <a:rPr lang="en-US" dirty="0" smtClean="0"/>
              <a:t> </a:t>
            </a:r>
            <a:r>
              <a:rPr lang="en-US" dirty="0" err="1" smtClean="0"/>
              <a:t>type,method</a:t>
            </a:r>
            <a:r>
              <a:rPr lang="en-US" dirty="0" smtClean="0"/>
              <a:t> </a:t>
            </a:r>
            <a:r>
              <a:rPr lang="en-US" dirty="0" err="1" smtClean="0"/>
              <a:t>và</a:t>
            </a:r>
            <a:r>
              <a:rPr lang="en-US" dirty="0" smtClean="0"/>
              <a:t> object</a:t>
            </a:r>
          </a:p>
          <a:p>
            <a:pPr marL="0" indent="0">
              <a:buNone/>
            </a:pPr>
            <a:r>
              <a:rPr lang="en-US" dirty="0"/>
              <a:t>Topics</a:t>
            </a:r>
            <a:r>
              <a:rPr lang="en-US" dirty="0" smtClean="0"/>
              <a:t>:</a:t>
            </a:r>
            <a:endParaRPr lang="en-US" dirty="0"/>
          </a:p>
          <a:p>
            <a:pPr lvl="1"/>
            <a:r>
              <a:rPr lang="en-US" dirty="0"/>
              <a:t>System Privileges for Named </a:t>
            </a:r>
            <a:r>
              <a:rPr lang="en-US" dirty="0" smtClean="0"/>
              <a:t>Types</a:t>
            </a:r>
            <a:endParaRPr lang="en-US" dirty="0"/>
          </a:p>
          <a:p>
            <a:pPr lvl="1"/>
            <a:r>
              <a:rPr lang="en-US" dirty="0"/>
              <a:t>Object Privileges for Named </a:t>
            </a:r>
            <a:r>
              <a:rPr lang="en-US" dirty="0" smtClean="0"/>
              <a:t>Types</a:t>
            </a:r>
            <a:endParaRPr lang="en-US" dirty="0"/>
          </a:p>
          <a:p>
            <a:pPr lvl="1"/>
            <a:r>
              <a:rPr lang="en-US" dirty="0"/>
              <a:t>Method Execution Model for Named </a:t>
            </a:r>
            <a:r>
              <a:rPr lang="en-US" dirty="0" smtClean="0"/>
              <a:t>Types</a:t>
            </a:r>
            <a:endParaRPr lang="en-US" dirty="0"/>
          </a:p>
          <a:p>
            <a:pPr lvl="1"/>
            <a:r>
              <a:rPr lang="en-US" dirty="0"/>
              <a:t>Privileges Required to Create Types and Tables Using </a:t>
            </a:r>
            <a:r>
              <a:rPr lang="en-US" dirty="0" smtClean="0"/>
              <a:t>Types</a:t>
            </a:r>
            <a:endParaRPr lang="en-US" dirty="0"/>
          </a:p>
          <a:p>
            <a:pPr lvl="1"/>
            <a:r>
              <a:rPr lang="en-US" dirty="0" smtClean="0"/>
              <a:t>Example</a:t>
            </a:r>
            <a:r>
              <a:rPr lang="en-US" dirty="0"/>
              <a:t>: Privileges for Creating Types and Tables Using </a:t>
            </a:r>
            <a:r>
              <a:rPr lang="en-US" dirty="0" smtClean="0"/>
              <a:t>Types</a:t>
            </a:r>
            <a:endParaRPr lang="en-US" dirty="0"/>
          </a:p>
          <a:p>
            <a:pPr lvl="1"/>
            <a:r>
              <a:rPr lang="en-US" dirty="0" smtClean="0"/>
              <a:t>Privileges on Type Access </a:t>
            </a:r>
            <a:r>
              <a:rPr lang="en-US" dirty="0"/>
              <a:t>and Object </a:t>
            </a:r>
            <a:r>
              <a:rPr lang="en-US" dirty="0" smtClean="0"/>
              <a:t>Access</a:t>
            </a:r>
            <a:endParaRPr lang="en-US" dirty="0"/>
          </a:p>
          <a:p>
            <a:pPr lvl="1"/>
            <a:r>
              <a:rPr lang="en-US" dirty="0"/>
              <a:t>Type </a:t>
            </a:r>
            <a:r>
              <a:rPr lang="en-US" dirty="0" smtClean="0"/>
              <a:t>Dependencies</a:t>
            </a:r>
          </a:p>
        </p:txBody>
      </p:sp>
    </p:spTree>
    <p:extLst>
      <p:ext uri="{BB962C8B-B14F-4D97-AF65-F5344CB8AC3E}">
        <p14:creationId xmlns:p14="http://schemas.microsoft.com/office/powerpoint/2010/main" val="408270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System Privileges for Named </a:t>
            </a:r>
            <a:r>
              <a:rPr lang="en-US" dirty="0" smtClean="0"/>
              <a:t>Types</a:t>
            </a:r>
            <a:endParaRPr lang="en-US" dirty="0"/>
          </a:p>
          <a:p>
            <a:pPr marL="0" indent="0">
              <a:buNone/>
            </a:pPr>
            <a:r>
              <a:rPr lang="en-US" dirty="0" err="1" smtClean="0"/>
              <a:t>Các</a:t>
            </a:r>
            <a:r>
              <a:rPr lang="en-US" dirty="0" smtClean="0"/>
              <a:t> </a:t>
            </a:r>
            <a:r>
              <a:rPr lang="en-US" dirty="0" err="1" smtClean="0"/>
              <a:t>quyền</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cho</a:t>
            </a:r>
            <a:r>
              <a:rPr lang="en-US" dirty="0" smtClean="0"/>
              <a:t> </a:t>
            </a:r>
            <a:r>
              <a:rPr lang="en-US" dirty="0" err="1" smtClean="0"/>
              <a:t>các</a:t>
            </a:r>
            <a:r>
              <a:rPr lang="en-US" dirty="0" smtClean="0"/>
              <a:t> Type </a:t>
            </a:r>
            <a:r>
              <a:rPr lang="en-US" dirty="0" err="1" smtClean="0"/>
              <a:t>được</a:t>
            </a:r>
            <a:r>
              <a:rPr lang="en-US" dirty="0" smtClean="0"/>
              <a:t> </a:t>
            </a:r>
            <a:r>
              <a:rPr lang="en-US" dirty="0" err="1" smtClean="0"/>
              <a:t>đặt</a:t>
            </a:r>
            <a:r>
              <a:rPr lang="en-US" dirty="0" smtClean="0"/>
              <a:t> </a:t>
            </a:r>
            <a:r>
              <a:rPr lang="en-US" dirty="0" err="1" smtClean="0"/>
              <a:t>tên</a:t>
            </a:r>
            <a:r>
              <a:rPr lang="en-US" dirty="0" smtClean="0"/>
              <a:t> </a:t>
            </a:r>
            <a:r>
              <a:rPr lang="en-US" dirty="0" err="1" smtClean="0"/>
              <a:t>có</a:t>
            </a:r>
            <a:r>
              <a:rPr lang="en-US" dirty="0" smtClean="0"/>
              <a:t> </a:t>
            </a:r>
            <a:r>
              <a:rPr lang="en-US" dirty="0" err="1" smtClean="0"/>
              <a:t>thể</a:t>
            </a:r>
            <a:r>
              <a:rPr lang="en-US" dirty="0" smtClean="0"/>
              <a:t> </a:t>
            </a:r>
            <a:r>
              <a:rPr lang="en-US" dirty="0" err="1" smtClean="0"/>
              <a:t>cho</a:t>
            </a:r>
            <a:r>
              <a:rPr lang="en-US" dirty="0" smtClean="0"/>
              <a:t> </a:t>
            </a:r>
            <a:r>
              <a:rPr lang="en-US" dirty="0" err="1" smtClean="0"/>
              <a:t>phép</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các</a:t>
            </a:r>
            <a:r>
              <a:rPr lang="en-US" dirty="0" smtClean="0"/>
              <a:t> </a:t>
            </a:r>
            <a:r>
              <a:rPr lang="en-US" dirty="0" err="1" smtClean="0"/>
              <a:t>thao</a:t>
            </a:r>
            <a:r>
              <a:rPr lang="en-US" dirty="0" smtClean="0"/>
              <a:t> </a:t>
            </a:r>
            <a:r>
              <a:rPr lang="en-US" dirty="0" err="1" smtClean="0"/>
              <a:t>tác</a:t>
            </a:r>
            <a:r>
              <a:rPr lang="en-US" dirty="0" smtClean="0"/>
              <a:t> </a:t>
            </a:r>
            <a:r>
              <a:rPr lang="en-US" dirty="0" err="1" smtClean="0"/>
              <a:t>như</a:t>
            </a:r>
            <a:r>
              <a:rPr lang="en-US" dirty="0" smtClean="0"/>
              <a:t> </a:t>
            </a:r>
            <a:r>
              <a:rPr lang="en-US" dirty="0" err="1" smtClean="0"/>
              <a:t>tạo</a:t>
            </a:r>
            <a:r>
              <a:rPr lang="en-US" dirty="0" smtClean="0"/>
              <a:t> </a:t>
            </a:r>
            <a:r>
              <a:rPr lang="en-US" dirty="0" err="1" smtClean="0"/>
              <a:t>các</a:t>
            </a:r>
            <a:r>
              <a:rPr lang="en-US" dirty="0" smtClean="0"/>
              <a:t> Type </a:t>
            </a:r>
            <a:r>
              <a:rPr lang="en-US" dirty="0" err="1" smtClean="0"/>
              <a:t>được</a:t>
            </a:r>
            <a:r>
              <a:rPr lang="en-US" dirty="0" smtClean="0"/>
              <a:t> </a:t>
            </a:r>
            <a:r>
              <a:rPr lang="en-US" dirty="0" err="1" smtClean="0"/>
              <a:t>đặt</a:t>
            </a:r>
            <a:r>
              <a:rPr lang="en-US" dirty="0" smtClean="0"/>
              <a:t> </a:t>
            </a:r>
            <a:r>
              <a:rPr lang="en-US" dirty="0" err="1" smtClean="0"/>
              <a:t>tên</a:t>
            </a:r>
            <a:r>
              <a:rPr lang="en-US" dirty="0" smtClean="0"/>
              <a:t> </a:t>
            </a:r>
            <a:r>
              <a:rPr lang="en-US" dirty="0" err="1" smtClean="0"/>
              <a:t>trong</a:t>
            </a:r>
            <a:r>
              <a:rPr lang="en-US" dirty="0" smtClean="0"/>
              <a:t> schema </a:t>
            </a:r>
            <a:r>
              <a:rPr lang="en-US" dirty="0" err="1" smtClean="0"/>
              <a:t>của</a:t>
            </a:r>
            <a:r>
              <a:rPr lang="en-US" dirty="0" smtClean="0"/>
              <a:t> </a:t>
            </a:r>
            <a:r>
              <a:rPr lang="en-US" dirty="0" err="1" smtClean="0"/>
              <a:t>họ</a:t>
            </a:r>
            <a:endParaRPr lang="en-US" dirty="0"/>
          </a:p>
        </p:txBody>
      </p:sp>
      <p:pic>
        <p:nvPicPr>
          <p:cNvPr id="2" name="Picture 1"/>
          <p:cNvPicPr>
            <a:picLocks noChangeAspect="1"/>
          </p:cNvPicPr>
          <p:nvPr/>
        </p:nvPicPr>
        <p:blipFill>
          <a:blip r:embed="rId3"/>
          <a:stretch>
            <a:fillRect/>
          </a:stretch>
        </p:blipFill>
        <p:spPr>
          <a:xfrm>
            <a:off x="2738437" y="3576459"/>
            <a:ext cx="6279833" cy="3281541"/>
          </a:xfrm>
          <a:prstGeom prst="rect">
            <a:avLst/>
          </a:prstGeom>
        </p:spPr>
      </p:pic>
    </p:spTree>
    <p:extLst>
      <p:ext uri="{BB962C8B-B14F-4D97-AF65-F5344CB8AC3E}">
        <p14:creationId xmlns:p14="http://schemas.microsoft.com/office/powerpoint/2010/main" val="409373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Object Privileges for Named </a:t>
            </a:r>
            <a:r>
              <a:rPr lang="en-US" dirty="0" smtClean="0"/>
              <a:t>Types</a:t>
            </a:r>
          </a:p>
          <a:p>
            <a:pPr marL="0" indent="0">
              <a:buNone/>
            </a:pPr>
            <a:r>
              <a:rPr lang="en-US" dirty="0" err="1" smtClean="0"/>
              <a:t>Quyền</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duy</a:t>
            </a:r>
            <a:r>
              <a:rPr lang="en-US" dirty="0" smtClean="0"/>
              <a:t> </a:t>
            </a:r>
            <a:r>
              <a:rPr lang="en-US" dirty="0" err="1" smtClean="0"/>
              <a:t>nhất</a:t>
            </a:r>
            <a:r>
              <a:rPr lang="en-US" dirty="0" smtClean="0"/>
              <a:t> </a:t>
            </a:r>
            <a:r>
              <a:rPr lang="en-US" dirty="0" err="1" smtClean="0"/>
              <a:t>áp</a:t>
            </a:r>
            <a:r>
              <a:rPr lang="en-US" dirty="0" smtClean="0"/>
              <a:t> </a:t>
            </a:r>
            <a:r>
              <a:rPr lang="en-US" dirty="0" err="1" smtClean="0"/>
              <a:t>dụng</a:t>
            </a:r>
            <a:r>
              <a:rPr lang="en-US" dirty="0" smtClean="0"/>
              <a:t> </a:t>
            </a:r>
            <a:r>
              <a:rPr lang="en-US" dirty="0" err="1" smtClean="0"/>
              <a:t>cho</a:t>
            </a:r>
            <a:r>
              <a:rPr lang="en-US" dirty="0" smtClean="0"/>
              <a:t> </a:t>
            </a:r>
            <a:r>
              <a:rPr lang="en-US" dirty="0" err="1" smtClean="0"/>
              <a:t>các</a:t>
            </a:r>
            <a:r>
              <a:rPr lang="en-US" dirty="0" smtClean="0"/>
              <a:t> Type </a:t>
            </a:r>
            <a:r>
              <a:rPr lang="en-US" dirty="0" err="1" smtClean="0"/>
              <a:t>được</a:t>
            </a:r>
            <a:r>
              <a:rPr lang="en-US" dirty="0" smtClean="0"/>
              <a:t> </a:t>
            </a:r>
            <a:r>
              <a:rPr lang="en-US" dirty="0" err="1" smtClean="0"/>
              <a:t>đặt</a:t>
            </a:r>
            <a:r>
              <a:rPr lang="en-US" dirty="0" smtClean="0"/>
              <a:t> </a:t>
            </a:r>
            <a:r>
              <a:rPr lang="en-US" dirty="0" err="1" smtClean="0"/>
              <a:t>tên</a:t>
            </a:r>
            <a:r>
              <a:rPr lang="en-US" dirty="0" smtClean="0"/>
              <a:t> </a:t>
            </a:r>
            <a:r>
              <a:rPr lang="en-US" dirty="0" err="1" smtClean="0"/>
              <a:t>là</a:t>
            </a:r>
            <a:r>
              <a:rPr lang="en-US" dirty="0" smtClean="0"/>
              <a:t> EXECUTE</a:t>
            </a:r>
          </a:p>
          <a:p>
            <a:pPr marL="0" indent="0">
              <a:buNone/>
            </a:pPr>
            <a:r>
              <a:rPr lang="en-US" dirty="0" err="1" smtClean="0"/>
              <a:t>Nếu</a:t>
            </a:r>
            <a:r>
              <a:rPr lang="en-US" dirty="0" smtClean="0"/>
              <a:t> </a:t>
            </a:r>
            <a:r>
              <a:rPr lang="en-US" dirty="0" err="1" smtClean="0"/>
              <a:t>quyền</a:t>
            </a:r>
            <a:r>
              <a:rPr lang="en-US" dirty="0" smtClean="0"/>
              <a:t> </a:t>
            </a:r>
            <a:r>
              <a:rPr lang="en-US" dirty="0" err="1" smtClean="0"/>
              <a:t>này</a:t>
            </a:r>
            <a:r>
              <a:rPr lang="en-US" dirty="0" smtClean="0"/>
              <a:t> </a:t>
            </a:r>
            <a:r>
              <a:rPr lang="en-US" dirty="0" err="1" smtClean="0"/>
              <a:t>tồn</a:t>
            </a:r>
            <a:r>
              <a:rPr lang="en-US" dirty="0" smtClean="0"/>
              <a:t> </a:t>
            </a:r>
            <a:r>
              <a:rPr lang="en-US" dirty="0" err="1" smtClean="0"/>
              <a:t>tại</a:t>
            </a:r>
            <a:r>
              <a:rPr lang="en-US" dirty="0" smtClean="0"/>
              <a:t> </a:t>
            </a:r>
            <a:r>
              <a:rPr lang="en-US" dirty="0" err="1" smtClean="0"/>
              <a:t>trên</a:t>
            </a:r>
            <a:r>
              <a:rPr lang="en-US" dirty="0" smtClean="0"/>
              <a:t> </a:t>
            </a:r>
            <a:r>
              <a:rPr lang="en-US" dirty="0" err="1" smtClean="0"/>
              <a:t>một</a:t>
            </a:r>
            <a:r>
              <a:rPr lang="en-US" dirty="0" smtClean="0"/>
              <a:t> Type </a:t>
            </a:r>
            <a:r>
              <a:rPr lang="en-US" dirty="0" err="1" smtClean="0"/>
              <a:t>được</a:t>
            </a:r>
            <a:r>
              <a:rPr lang="en-US" dirty="0" smtClean="0"/>
              <a:t> </a:t>
            </a:r>
            <a:r>
              <a:rPr lang="en-US" dirty="0" err="1" smtClean="0"/>
              <a:t>đặt</a:t>
            </a:r>
            <a:r>
              <a:rPr lang="en-US" dirty="0" smtClean="0"/>
              <a:t> </a:t>
            </a:r>
            <a:r>
              <a:rPr lang="en-US" dirty="0" err="1" smtClean="0"/>
              <a:t>tên</a:t>
            </a:r>
            <a:r>
              <a:rPr lang="en-US" dirty="0" smtClean="0"/>
              <a:t>, </a:t>
            </a:r>
            <a:r>
              <a:rPr lang="en-US" dirty="0" err="1" smtClean="0"/>
              <a:t>thì</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có</a:t>
            </a:r>
            <a:r>
              <a:rPr lang="en-US" dirty="0" smtClean="0"/>
              <a:t> </a:t>
            </a:r>
            <a:r>
              <a:rPr lang="en-US" dirty="0" err="1" smtClean="0"/>
              <a:t>thể</a:t>
            </a:r>
            <a:r>
              <a:rPr lang="en-US" dirty="0" smtClean="0"/>
              <a:t> </a:t>
            </a:r>
            <a:r>
              <a:rPr lang="en-US" dirty="0" err="1" smtClean="0"/>
              <a:t>sử</a:t>
            </a:r>
            <a:r>
              <a:rPr lang="en-US" dirty="0" smtClean="0"/>
              <a:t> </a:t>
            </a:r>
            <a:r>
              <a:rPr lang="en-US" dirty="0" err="1" smtClean="0"/>
              <a:t>dụng</a:t>
            </a:r>
            <a:r>
              <a:rPr lang="en-US" dirty="0" smtClean="0"/>
              <a:t> Type </a:t>
            </a:r>
            <a:r>
              <a:rPr lang="en-US" dirty="0" err="1" smtClean="0"/>
              <a:t>đó</a:t>
            </a:r>
            <a:r>
              <a:rPr lang="en-US" dirty="0" smtClean="0"/>
              <a:t> </a:t>
            </a:r>
            <a:r>
              <a:rPr lang="en-US" dirty="0" err="1" smtClean="0"/>
              <a:t>để</a:t>
            </a:r>
            <a:r>
              <a:rPr lang="en-US" dirty="0" smtClean="0"/>
              <a:t>:</a:t>
            </a:r>
          </a:p>
          <a:p>
            <a:pPr lvl="1"/>
            <a:r>
              <a:rPr lang="en-US" dirty="0" err="1"/>
              <a:t>Định</a:t>
            </a:r>
            <a:r>
              <a:rPr lang="en-US" dirty="0"/>
              <a:t> </a:t>
            </a:r>
            <a:r>
              <a:rPr lang="en-US" dirty="0" err="1"/>
              <a:t>nghĩa</a:t>
            </a:r>
            <a:r>
              <a:rPr lang="en-US" dirty="0"/>
              <a:t> </a:t>
            </a:r>
            <a:r>
              <a:rPr lang="en-US" dirty="0" err="1"/>
              <a:t>bảng</a:t>
            </a:r>
            <a:endParaRPr lang="en-US" dirty="0"/>
          </a:p>
          <a:p>
            <a:pPr lvl="1"/>
            <a:r>
              <a:rPr lang="en-US" dirty="0" err="1"/>
              <a:t>Định</a:t>
            </a:r>
            <a:r>
              <a:rPr lang="en-US" dirty="0"/>
              <a:t> </a:t>
            </a:r>
            <a:r>
              <a:rPr lang="en-US" dirty="0" err="1"/>
              <a:t>nghĩa</a:t>
            </a:r>
            <a:r>
              <a:rPr lang="en-US" dirty="0"/>
              <a:t> </a:t>
            </a:r>
            <a:r>
              <a:rPr lang="en-US" dirty="0" err="1"/>
              <a:t>cột</a:t>
            </a:r>
            <a:r>
              <a:rPr lang="en-US" dirty="0"/>
              <a:t> </a:t>
            </a:r>
            <a:r>
              <a:rPr lang="en-US" dirty="0" err="1"/>
              <a:t>trong</a:t>
            </a:r>
            <a:r>
              <a:rPr lang="en-US" dirty="0"/>
              <a:t> </a:t>
            </a:r>
            <a:r>
              <a:rPr lang="en-US" dirty="0" err="1"/>
              <a:t>bảng</a:t>
            </a:r>
            <a:r>
              <a:rPr lang="en-US" dirty="0"/>
              <a:t> </a:t>
            </a:r>
            <a:r>
              <a:rPr lang="en-US" dirty="0" err="1"/>
              <a:t>quan</a:t>
            </a:r>
            <a:r>
              <a:rPr lang="en-US" dirty="0"/>
              <a:t> </a:t>
            </a:r>
            <a:r>
              <a:rPr lang="en-US" dirty="0" err="1"/>
              <a:t>hệ</a:t>
            </a:r>
            <a:endParaRPr lang="en-US" dirty="0"/>
          </a:p>
          <a:p>
            <a:pPr lvl="1"/>
            <a:r>
              <a:rPr lang="en-US" dirty="0" err="1"/>
              <a:t>Khai</a:t>
            </a:r>
            <a:r>
              <a:rPr lang="en-US" dirty="0"/>
              <a:t> </a:t>
            </a:r>
            <a:r>
              <a:rPr lang="en-US" dirty="0" err="1"/>
              <a:t>báo</a:t>
            </a:r>
            <a:r>
              <a:rPr lang="en-US" dirty="0"/>
              <a:t> </a:t>
            </a:r>
            <a:r>
              <a:rPr lang="en-US" dirty="0" err="1"/>
              <a:t>một</a:t>
            </a:r>
            <a:r>
              <a:rPr lang="en-US" dirty="0"/>
              <a:t> </a:t>
            </a:r>
            <a:r>
              <a:rPr lang="en-US" dirty="0" err="1"/>
              <a:t>biến</a:t>
            </a:r>
            <a:r>
              <a:rPr lang="en-US" dirty="0"/>
              <a:t> </a:t>
            </a:r>
            <a:r>
              <a:rPr lang="en-US" dirty="0" err="1"/>
              <a:t>hoặc</a:t>
            </a:r>
            <a:r>
              <a:rPr lang="en-US" dirty="0"/>
              <a:t> </a:t>
            </a:r>
            <a:r>
              <a:rPr lang="en-US" dirty="0" err="1"/>
              <a:t>tham</a:t>
            </a:r>
            <a:r>
              <a:rPr lang="en-US" dirty="0"/>
              <a:t> </a:t>
            </a:r>
            <a:r>
              <a:rPr lang="en-US" dirty="0" err="1"/>
              <a:t>số</a:t>
            </a:r>
            <a:r>
              <a:rPr lang="en-US" dirty="0"/>
              <a:t> </a:t>
            </a:r>
            <a:r>
              <a:rPr lang="en-US" dirty="0" err="1"/>
              <a:t>trên</a:t>
            </a:r>
            <a:r>
              <a:rPr lang="en-US" dirty="0"/>
              <a:t> type </a:t>
            </a:r>
            <a:r>
              <a:rPr lang="en-US" dirty="0" err="1"/>
              <a:t>đó</a:t>
            </a:r>
            <a:endParaRPr lang="en-US" dirty="0"/>
          </a:p>
          <a:p>
            <a:pPr marL="0" indent="0">
              <a:buNone/>
            </a:pPr>
            <a:r>
              <a:rPr lang="en-US" dirty="0" err="1" smtClean="0"/>
              <a:t>Quyền</a:t>
            </a:r>
            <a:r>
              <a:rPr lang="en-US" dirty="0" smtClean="0"/>
              <a:t> EXECUTE </a:t>
            </a:r>
            <a:r>
              <a:rPr lang="en-US" dirty="0" err="1" smtClean="0"/>
              <a:t>cho</a:t>
            </a:r>
            <a:r>
              <a:rPr lang="en-US" dirty="0" smtClean="0"/>
              <a:t> </a:t>
            </a:r>
            <a:r>
              <a:rPr lang="en-US" dirty="0" err="1" smtClean="0"/>
              <a:t>phép</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gọi</a:t>
            </a:r>
            <a:r>
              <a:rPr lang="en-US" dirty="0" smtClean="0"/>
              <a:t> </a:t>
            </a:r>
            <a:r>
              <a:rPr lang="en-US" dirty="0" err="1" smtClean="0"/>
              <a:t>các</a:t>
            </a:r>
            <a:r>
              <a:rPr lang="en-US" dirty="0" smtClean="0"/>
              <a:t> </a:t>
            </a:r>
            <a:r>
              <a:rPr lang="en-US" dirty="0" err="1" smtClean="0"/>
              <a:t>phương</a:t>
            </a:r>
            <a:r>
              <a:rPr lang="en-US" dirty="0" smtClean="0"/>
              <a:t> </a:t>
            </a:r>
            <a:r>
              <a:rPr lang="en-US" dirty="0" err="1" smtClean="0"/>
              <a:t>thức</a:t>
            </a:r>
            <a:r>
              <a:rPr lang="en-US" dirty="0" smtClean="0"/>
              <a:t> </a:t>
            </a:r>
            <a:r>
              <a:rPr lang="en-US" dirty="0" err="1" smtClean="0"/>
              <a:t>trong</a:t>
            </a:r>
            <a:r>
              <a:rPr lang="en-US" dirty="0" smtClean="0"/>
              <a:t> type, </a:t>
            </a:r>
            <a:r>
              <a:rPr lang="en-US" dirty="0" err="1" smtClean="0"/>
              <a:t>bao</a:t>
            </a:r>
            <a:r>
              <a:rPr lang="en-US" dirty="0" smtClean="0"/>
              <a:t> </a:t>
            </a:r>
            <a:r>
              <a:rPr lang="en-US" dirty="0" err="1" smtClean="0"/>
              <a:t>gồm</a:t>
            </a:r>
            <a:r>
              <a:rPr lang="en-US" dirty="0" smtClean="0"/>
              <a:t> type constructor. </a:t>
            </a:r>
            <a:r>
              <a:rPr lang="en-US" dirty="0" err="1" smtClean="0"/>
              <a:t>Điều</a:t>
            </a:r>
            <a:r>
              <a:rPr lang="en-US" dirty="0" smtClean="0"/>
              <a:t> </a:t>
            </a:r>
            <a:r>
              <a:rPr lang="en-US" dirty="0" err="1" smtClean="0"/>
              <a:t>này</a:t>
            </a:r>
            <a:r>
              <a:rPr lang="en-US" dirty="0" smtClean="0"/>
              <a:t> </a:t>
            </a:r>
            <a:r>
              <a:rPr lang="en-US" dirty="0" err="1" smtClean="0"/>
              <a:t>tương</a:t>
            </a:r>
            <a:r>
              <a:rPr lang="en-US" dirty="0" smtClean="0"/>
              <a:t> </a:t>
            </a:r>
            <a:r>
              <a:rPr lang="en-US" dirty="0" err="1" smtClean="0"/>
              <a:t>tự</a:t>
            </a:r>
            <a:r>
              <a:rPr lang="en-US" dirty="0" smtClean="0"/>
              <a:t> </a:t>
            </a:r>
            <a:r>
              <a:rPr lang="en-US" dirty="0" err="1" smtClean="0"/>
              <a:t>như</a:t>
            </a:r>
            <a:r>
              <a:rPr lang="en-US" dirty="0" smtClean="0"/>
              <a:t> </a:t>
            </a:r>
            <a:r>
              <a:rPr lang="en-US" dirty="0" err="1" smtClean="0"/>
              <a:t>các</a:t>
            </a:r>
            <a:r>
              <a:rPr lang="en-US" dirty="0" smtClean="0"/>
              <a:t> </a:t>
            </a:r>
            <a:r>
              <a:rPr lang="en-US" dirty="0" err="1" smtClean="0"/>
              <a:t>thủ</a:t>
            </a:r>
            <a:r>
              <a:rPr lang="en-US" dirty="0" smtClean="0"/>
              <a:t> </a:t>
            </a:r>
            <a:r>
              <a:rPr lang="en-US" dirty="0" err="1" smtClean="0"/>
              <a:t>tục</a:t>
            </a:r>
            <a:r>
              <a:rPr lang="en-US" dirty="0" smtClean="0"/>
              <a:t> </a:t>
            </a:r>
            <a:r>
              <a:rPr lang="en-US" dirty="0" err="1" smtClean="0"/>
              <a:t>lưu</a:t>
            </a:r>
            <a:r>
              <a:rPr lang="en-US" dirty="0" smtClean="0"/>
              <a:t> </a:t>
            </a:r>
            <a:r>
              <a:rPr lang="en-US" dirty="0" err="1" smtClean="0"/>
              <a:t>trú</a:t>
            </a:r>
            <a:endParaRPr lang="en-US" dirty="0"/>
          </a:p>
          <a:p>
            <a:pPr marL="0" indent="0">
              <a:buNone/>
            </a:pPr>
            <a:endParaRPr lang="en-US" dirty="0" smtClean="0"/>
          </a:p>
        </p:txBody>
      </p:sp>
    </p:spTree>
    <p:extLst>
      <p:ext uri="{BB962C8B-B14F-4D97-AF65-F5344CB8AC3E}">
        <p14:creationId xmlns:p14="http://schemas.microsoft.com/office/powerpoint/2010/main" val="360928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85000" lnSpcReduction="10000"/>
          </a:bodyPr>
          <a:lstStyle/>
          <a:p>
            <a:r>
              <a:rPr lang="en-US" dirty="0"/>
              <a:t>Method Execution Model for Named </a:t>
            </a:r>
            <a:r>
              <a:rPr lang="en-US" dirty="0" smtClean="0"/>
              <a:t>Types</a:t>
            </a:r>
          </a:p>
          <a:p>
            <a:pPr marL="0" indent="0">
              <a:buNone/>
            </a:pPr>
            <a:r>
              <a:rPr lang="vi-VN" dirty="0"/>
              <a:t>Thực thi phương thức cũng giống như bất kỳ thủ tục PL / SQL được lưu trữ nào khác</a:t>
            </a:r>
            <a:r>
              <a:rPr lang="vi-VN" dirty="0" smtClean="0"/>
              <a:t>.</a:t>
            </a:r>
            <a:endParaRPr lang="en-US" dirty="0" smtClean="0"/>
          </a:p>
          <a:p>
            <a:pPr marL="0" indent="0">
              <a:buNone/>
            </a:pPr>
            <a:r>
              <a:rPr lang="vi-VN" dirty="0">
                <a:latin typeface="Calibri (Body)"/>
              </a:rPr>
              <a:t>Người dùng phải được cấp các quyền thích hợp cho việc sử dụng Type được đặt tên, như là queyèn EXECUTE. Khi các quyền đã được cấp, chỉ cấp các quyền này cho các người dùng đáng tin tưởng. Bạn có thể tìm các quyền mà một người được được cấp bởi việc truy vấn khung nhìn từ điển dữ liệu </a:t>
            </a:r>
            <a:r>
              <a:rPr lang="vi-VN" dirty="0" smtClean="0">
                <a:latin typeface="Calibri (Body)"/>
              </a:rPr>
              <a:t>DBA_SYS_PRIVS</a:t>
            </a:r>
            <a:endParaRPr lang="en-US" dirty="0" smtClean="0">
              <a:latin typeface="Calibri (Body)"/>
            </a:endParaRPr>
          </a:p>
          <a:p>
            <a:r>
              <a:rPr lang="en-US" dirty="0" smtClean="0"/>
              <a:t>Privileges </a:t>
            </a:r>
            <a:r>
              <a:rPr lang="en-US" dirty="0"/>
              <a:t>Required to Create Types and Tables Using </a:t>
            </a:r>
            <a:r>
              <a:rPr lang="en-US" dirty="0" smtClean="0"/>
              <a:t>Types</a:t>
            </a:r>
          </a:p>
          <a:p>
            <a:pPr marL="0" indent="0">
              <a:buNone/>
            </a:pPr>
            <a:r>
              <a:rPr lang="en-US" dirty="0" err="1"/>
              <a:t>Để</a:t>
            </a:r>
            <a:r>
              <a:rPr lang="en-US" dirty="0"/>
              <a:t> </a:t>
            </a:r>
            <a:r>
              <a:rPr lang="en-US" dirty="0" err="1"/>
              <a:t>tạo</a:t>
            </a:r>
            <a:r>
              <a:rPr lang="en-US" dirty="0"/>
              <a:t> </a:t>
            </a:r>
            <a:r>
              <a:rPr lang="en-US" dirty="0" err="1"/>
              <a:t>một</a:t>
            </a:r>
            <a:r>
              <a:rPr lang="en-US" dirty="0"/>
              <a:t> </a:t>
            </a:r>
            <a:r>
              <a:rPr lang="en-US" dirty="0" smtClean="0"/>
              <a:t>Type, </a:t>
            </a:r>
            <a:r>
              <a:rPr lang="en-US" dirty="0" err="1"/>
              <a:t>bạn</a:t>
            </a:r>
            <a:r>
              <a:rPr lang="en-US" dirty="0"/>
              <a:t> </a:t>
            </a:r>
            <a:r>
              <a:rPr lang="en-US" dirty="0" err="1"/>
              <a:t>phải</a:t>
            </a:r>
            <a:r>
              <a:rPr lang="en-US" dirty="0"/>
              <a:t> </a:t>
            </a:r>
            <a:r>
              <a:rPr lang="en-US" dirty="0" err="1"/>
              <a:t>đáp</a:t>
            </a:r>
            <a:r>
              <a:rPr lang="en-US" dirty="0"/>
              <a:t> </a:t>
            </a:r>
            <a:r>
              <a:rPr lang="en-US" dirty="0" err="1"/>
              <a:t>ứng</a:t>
            </a:r>
            <a:r>
              <a:rPr lang="en-US" dirty="0"/>
              <a:t> </a:t>
            </a:r>
            <a:r>
              <a:rPr lang="en-US" dirty="0" err="1"/>
              <a:t>các</a:t>
            </a:r>
            <a:r>
              <a:rPr lang="en-US" dirty="0"/>
              <a:t> </a:t>
            </a:r>
            <a:r>
              <a:rPr lang="en-US" dirty="0" err="1"/>
              <a:t>yêu</a:t>
            </a:r>
            <a:r>
              <a:rPr lang="en-US" dirty="0"/>
              <a:t> </a:t>
            </a:r>
            <a:r>
              <a:rPr lang="en-US" dirty="0" err="1"/>
              <a:t>cầu</a:t>
            </a:r>
            <a:r>
              <a:rPr lang="en-US" dirty="0"/>
              <a:t> </a:t>
            </a:r>
            <a:r>
              <a:rPr lang="en-US" dirty="0" err="1"/>
              <a:t>sau</a:t>
            </a:r>
            <a:r>
              <a:rPr lang="en-US" dirty="0"/>
              <a:t>:</a:t>
            </a:r>
          </a:p>
          <a:p>
            <a:pPr lvl="1"/>
            <a:r>
              <a:rPr lang="en-US" dirty="0" err="1"/>
              <a:t>Bạn</a:t>
            </a:r>
            <a:r>
              <a:rPr lang="en-US" dirty="0"/>
              <a:t> </a:t>
            </a:r>
            <a:r>
              <a:rPr lang="en-US" dirty="0" err="1"/>
              <a:t>phải</a:t>
            </a:r>
            <a:r>
              <a:rPr lang="en-US" dirty="0"/>
              <a:t> </a:t>
            </a:r>
            <a:r>
              <a:rPr lang="en-US" dirty="0" err="1"/>
              <a:t>có</a:t>
            </a:r>
            <a:r>
              <a:rPr lang="en-US" dirty="0"/>
              <a:t> </a:t>
            </a:r>
            <a:r>
              <a:rPr lang="en-US" dirty="0" err="1"/>
              <a:t>đặc</a:t>
            </a:r>
            <a:r>
              <a:rPr lang="en-US" dirty="0"/>
              <a:t> </a:t>
            </a:r>
            <a:r>
              <a:rPr lang="en-US" dirty="0" err="1"/>
              <a:t>quyền</a:t>
            </a:r>
            <a:r>
              <a:rPr lang="en-US" dirty="0"/>
              <a:t> </a:t>
            </a:r>
            <a:r>
              <a:rPr lang="en-US" dirty="0" err="1"/>
              <a:t>hệ</a:t>
            </a:r>
            <a:r>
              <a:rPr lang="en-US" dirty="0"/>
              <a:t> </a:t>
            </a:r>
            <a:r>
              <a:rPr lang="en-US" dirty="0" err="1"/>
              <a:t>thống</a:t>
            </a:r>
            <a:r>
              <a:rPr lang="en-US" dirty="0"/>
              <a:t> CREATE TYPE </a:t>
            </a:r>
            <a:r>
              <a:rPr lang="en-US" dirty="0" err="1"/>
              <a:t>để</a:t>
            </a:r>
            <a:r>
              <a:rPr lang="en-US" dirty="0"/>
              <a:t> </a:t>
            </a:r>
            <a:r>
              <a:rPr lang="en-US" dirty="0" err="1"/>
              <a:t>tạo</a:t>
            </a:r>
            <a:r>
              <a:rPr lang="en-US" dirty="0"/>
              <a:t> </a:t>
            </a:r>
            <a:r>
              <a:rPr lang="en-US" dirty="0" err="1"/>
              <a:t>một</a:t>
            </a:r>
            <a:r>
              <a:rPr lang="en-US" dirty="0"/>
              <a:t> </a:t>
            </a:r>
            <a:r>
              <a:rPr lang="en-US" dirty="0" err="1"/>
              <a:t>kiểu</a:t>
            </a:r>
            <a:r>
              <a:rPr lang="en-US" dirty="0"/>
              <a:t> </a:t>
            </a:r>
            <a:r>
              <a:rPr lang="en-US" dirty="0" err="1"/>
              <a:t>trong</a:t>
            </a:r>
            <a:r>
              <a:rPr lang="en-US" dirty="0"/>
              <a:t> </a:t>
            </a:r>
            <a:r>
              <a:rPr lang="en-US" dirty="0" err="1"/>
              <a:t>lược</a:t>
            </a:r>
            <a:r>
              <a:rPr lang="en-US" dirty="0"/>
              <a:t> </a:t>
            </a:r>
            <a:r>
              <a:rPr lang="en-US" dirty="0" err="1"/>
              <a:t>đồ</a:t>
            </a:r>
            <a:r>
              <a:rPr lang="en-US" dirty="0"/>
              <a:t> </a:t>
            </a:r>
            <a:r>
              <a:rPr lang="en-US" dirty="0" err="1"/>
              <a:t>của</a:t>
            </a:r>
            <a:r>
              <a:rPr lang="en-US" dirty="0"/>
              <a:t> </a:t>
            </a:r>
            <a:r>
              <a:rPr lang="en-US" dirty="0" err="1"/>
              <a:t>bạn</a:t>
            </a:r>
            <a:r>
              <a:rPr lang="en-US" dirty="0"/>
              <a:t> </a:t>
            </a:r>
            <a:r>
              <a:rPr lang="en-US" dirty="0" err="1"/>
              <a:t>hoặc</a:t>
            </a:r>
            <a:r>
              <a:rPr lang="en-US" dirty="0"/>
              <a:t> </a:t>
            </a:r>
            <a:r>
              <a:rPr lang="en-US" dirty="0" err="1"/>
              <a:t>đặc</a:t>
            </a:r>
            <a:r>
              <a:rPr lang="en-US" dirty="0"/>
              <a:t> </a:t>
            </a:r>
            <a:r>
              <a:rPr lang="en-US" dirty="0" err="1"/>
              <a:t>quyền</a:t>
            </a:r>
            <a:r>
              <a:rPr lang="en-US" dirty="0"/>
              <a:t> </a:t>
            </a:r>
            <a:r>
              <a:rPr lang="en-US" dirty="0" err="1"/>
              <a:t>hệ</a:t>
            </a:r>
            <a:r>
              <a:rPr lang="en-US" dirty="0"/>
              <a:t> </a:t>
            </a:r>
            <a:r>
              <a:rPr lang="en-US" dirty="0" err="1"/>
              <a:t>thống</a:t>
            </a:r>
            <a:r>
              <a:rPr lang="en-US" dirty="0"/>
              <a:t> CREATE ANY TYPE </a:t>
            </a:r>
            <a:r>
              <a:rPr lang="en-US" dirty="0" err="1"/>
              <a:t>để</a:t>
            </a:r>
            <a:r>
              <a:rPr lang="en-US" dirty="0"/>
              <a:t> </a:t>
            </a:r>
            <a:r>
              <a:rPr lang="en-US" dirty="0" err="1"/>
              <a:t>tạo</a:t>
            </a:r>
            <a:r>
              <a:rPr lang="en-US" dirty="0"/>
              <a:t> </a:t>
            </a:r>
            <a:r>
              <a:rPr lang="en-US" dirty="0" err="1"/>
              <a:t>một</a:t>
            </a:r>
            <a:r>
              <a:rPr lang="en-US" dirty="0"/>
              <a:t> </a:t>
            </a:r>
            <a:r>
              <a:rPr lang="en-US" dirty="0" err="1"/>
              <a:t>kiểu</a:t>
            </a:r>
            <a:r>
              <a:rPr lang="en-US" dirty="0"/>
              <a:t> </a:t>
            </a:r>
            <a:r>
              <a:rPr lang="en-US" dirty="0" err="1"/>
              <a:t>trong</a:t>
            </a:r>
            <a:r>
              <a:rPr lang="en-US" dirty="0"/>
              <a:t> </a:t>
            </a:r>
            <a:r>
              <a:rPr lang="en-US" dirty="0" err="1"/>
              <a:t>lược</a:t>
            </a:r>
            <a:r>
              <a:rPr lang="en-US" dirty="0"/>
              <a:t> </a:t>
            </a:r>
            <a:r>
              <a:rPr lang="en-US" dirty="0" err="1"/>
              <a:t>đồ</a:t>
            </a:r>
            <a:r>
              <a:rPr lang="en-US" dirty="0"/>
              <a:t> </a:t>
            </a:r>
            <a:r>
              <a:rPr lang="en-US" dirty="0" err="1"/>
              <a:t>của</a:t>
            </a:r>
            <a:r>
              <a:rPr lang="en-US" dirty="0"/>
              <a:t> </a:t>
            </a:r>
            <a:r>
              <a:rPr lang="en-US" dirty="0" err="1"/>
              <a:t>một</a:t>
            </a:r>
            <a:r>
              <a:rPr lang="en-US" dirty="0"/>
              <a:t> </a:t>
            </a:r>
            <a:r>
              <a:rPr lang="en-US" dirty="0" err="1"/>
              <a:t>người</a:t>
            </a:r>
            <a:r>
              <a:rPr lang="en-US" dirty="0"/>
              <a:t> </a:t>
            </a:r>
            <a:r>
              <a:rPr lang="en-US" dirty="0" err="1"/>
              <a:t>dùng</a:t>
            </a:r>
            <a:r>
              <a:rPr lang="en-US" dirty="0"/>
              <a:t> </a:t>
            </a:r>
            <a:r>
              <a:rPr lang="en-US" dirty="0" err="1"/>
              <a:t>khác</a:t>
            </a:r>
            <a:r>
              <a:rPr lang="en-US" dirty="0"/>
              <a:t>. </a:t>
            </a:r>
            <a:r>
              <a:rPr lang="en-US" dirty="0" err="1"/>
              <a:t>Những</a:t>
            </a:r>
            <a:r>
              <a:rPr lang="en-US" dirty="0"/>
              <a:t> </a:t>
            </a:r>
            <a:r>
              <a:rPr lang="en-US" dirty="0" err="1"/>
              <a:t>đặc</a:t>
            </a:r>
            <a:r>
              <a:rPr lang="en-US" dirty="0"/>
              <a:t> </a:t>
            </a:r>
            <a:r>
              <a:rPr lang="en-US" dirty="0" err="1"/>
              <a:t>quyền</a:t>
            </a:r>
            <a:r>
              <a:rPr lang="en-US" dirty="0"/>
              <a:t> </a:t>
            </a:r>
            <a:r>
              <a:rPr lang="en-US" dirty="0" err="1"/>
              <a:t>này</a:t>
            </a:r>
            <a:r>
              <a:rPr lang="en-US" dirty="0"/>
              <a:t> </a:t>
            </a:r>
            <a:r>
              <a:rPr lang="en-US" dirty="0" err="1"/>
              <a:t>có</a:t>
            </a:r>
            <a:r>
              <a:rPr lang="en-US" dirty="0"/>
              <a:t> </a:t>
            </a:r>
            <a:r>
              <a:rPr lang="en-US" dirty="0" err="1"/>
              <a:t>thể</a:t>
            </a:r>
            <a:r>
              <a:rPr lang="en-US" dirty="0"/>
              <a:t> </a:t>
            </a:r>
            <a:r>
              <a:rPr lang="en-US" dirty="0" smtClean="0"/>
              <a:t> </a:t>
            </a:r>
            <a:r>
              <a:rPr lang="en-US" dirty="0" err="1" smtClean="0"/>
              <a:t>được</a:t>
            </a:r>
            <a:r>
              <a:rPr lang="en-US" dirty="0" smtClean="0"/>
              <a:t> </a:t>
            </a:r>
            <a:r>
              <a:rPr lang="en-US" dirty="0" err="1" smtClean="0"/>
              <a:t>cấp</a:t>
            </a:r>
            <a:r>
              <a:rPr lang="en-US" dirty="0" smtClean="0"/>
              <a:t> </a:t>
            </a:r>
            <a:r>
              <a:rPr lang="en-US" dirty="0" err="1" smtClean="0"/>
              <a:t>một</a:t>
            </a:r>
            <a:r>
              <a:rPr lang="en-US" dirty="0" smtClean="0"/>
              <a:t> </a:t>
            </a:r>
            <a:r>
              <a:rPr lang="en-US" dirty="0" err="1"/>
              <a:t>cách</a:t>
            </a:r>
            <a:r>
              <a:rPr lang="en-US" dirty="0"/>
              <a:t> </a:t>
            </a:r>
            <a:r>
              <a:rPr lang="en-US" dirty="0" err="1" smtClean="0"/>
              <a:t>tường</a:t>
            </a:r>
            <a:r>
              <a:rPr lang="en-US" dirty="0" smtClean="0"/>
              <a:t> minh </a:t>
            </a:r>
            <a:r>
              <a:rPr lang="en-US" dirty="0" err="1"/>
              <a:t>hoặc</a:t>
            </a:r>
            <a:r>
              <a:rPr lang="en-US" dirty="0"/>
              <a:t> </a:t>
            </a:r>
            <a:r>
              <a:rPr lang="en-US" dirty="0" err="1"/>
              <a:t>thông</a:t>
            </a:r>
            <a:r>
              <a:rPr lang="en-US" dirty="0"/>
              <a:t> qua </a:t>
            </a:r>
            <a:r>
              <a:rPr lang="en-US" dirty="0" err="1"/>
              <a:t>một</a:t>
            </a:r>
            <a:r>
              <a:rPr lang="en-US" dirty="0"/>
              <a:t> </a:t>
            </a:r>
            <a:r>
              <a:rPr lang="en-US" dirty="0" err="1"/>
              <a:t>vai</a:t>
            </a:r>
            <a:r>
              <a:rPr lang="en-US" dirty="0"/>
              <a:t> </a:t>
            </a:r>
            <a:r>
              <a:rPr lang="en-US" dirty="0" err="1"/>
              <a:t>trò</a:t>
            </a:r>
            <a:r>
              <a:rPr lang="en-US" dirty="0"/>
              <a:t>.</a:t>
            </a:r>
          </a:p>
          <a:p>
            <a:pPr marL="0" indent="0">
              <a:buNone/>
            </a:pPr>
            <a:endParaRPr lang="en-US" dirty="0"/>
          </a:p>
        </p:txBody>
      </p:sp>
    </p:spTree>
    <p:extLst>
      <p:ext uri="{BB962C8B-B14F-4D97-AF65-F5344CB8AC3E}">
        <p14:creationId xmlns:p14="http://schemas.microsoft.com/office/powerpoint/2010/main" val="133458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lvl="1"/>
            <a:r>
              <a:rPr lang="en-US" dirty="0" err="1" smtClean="0"/>
              <a:t>Người</a:t>
            </a:r>
            <a:r>
              <a:rPr lang="en-US" dirty="0" smtClean="0"/>
              <a:t> </a:t>
            </a:r>
            <a:r>
              <a:rPr lang="en-US" dirty="0" err="1" smtClean="0"/>
              <a:t>sở</a:t>
            </a:r>
            <a:r>
              <a:rPr lang="en-US" dirty="0" smtClean="0"/>
              <a:t> </a:t>
            </a:r>
            <a:r>
              <a:rPr lang="en-US" dirty="0" err="1" smtClean="0"/>
              <a:t>hữu</a:t>
            </a:r>
            <a:r>
              <a:rPr lang="en-US" dirty="0" smtClean="0"/>
              <a:t> Type </a:t>
            </a:r>
            <a:r>
              <a:rPr lang="en-US" dirty="0" err="1" smtClean="0"/>
              <a:t>phải</a:t>
            </a:r>
            <a:r>
              <a:rPr lang="en-US" dirty="0" smtClean="0"/>
              <a:t> </a:t>
            </a:r>
            <a:r>
              <a:rPr lang="en-US" dirty="0" err="1" smtClean="0"/>
              <a:t>được</a:t>
            </a:r>
            <a:r>
              <a:rPr lang="en-US" dirty="0" smtClean="0"/>
              <a:t> </a:t>
            </a:r>
            <a:r>
              <a:rPr lang="en-US" dirty="0" err="1" smtClean="0"/>
              <a:t>cấp</a:t>
            </a:r>
            <a:r>
              <a:rPr lang="en-US" dirty="0" smtClean="0"/>
              <a:t> </a:t>
            </a:r>
            <a:r>
              <a:rPr lang="en-US" dirty="0" err="1" smtClean="0"/>
              <a:t>quyền</a:t>
            </a:r>
            <a:r>
              <a:rPr lang="en-US" dirty="0" smtClean="0"/>
              <a:t> </a:t>
            </a:r>
            <a:r>
              <a:rPr lang="en-US" dirty="0" err="1" smtClean="0"/>
              <a:t>đối</a:t>
            </a:r>
            <a:r>
              <a:rPr lang="en-US" dirty="0" smtClean="0"/>
              <a:t> </a:t>
            </a:r>
            <a:r>
              <a:rPr lang="en-US" dirty="0" err="1" smtClean="0"/>
              <a:t>tượng</a:t>
            </a:r>
            <a:r>
              <a:rPr lang="en-US" dirty="0" smtClean="0"/>
              <a:t> EXECUTE </a:t>
            </a:r>
            <a:r>
              <a:rPr lang="en-US" dirty="0" err="1" smtClean="0"/>
              <a:t>tường</a:t>
            </a:r>
            <a:r>
              <a:rPr lang="en-US" dirty="0" smtClean="0"/>
              <a:t> minh </a:t>
            </a:r>
            <a:r>
              <a:rPr lang="en-US" dirty="0" err="1" smtClean="0"/>
              <a:t>để</a:t>
            </a:r>
            <a:r>
              <a:rPr lang="en-US" dirty="0" smtClean="0"/>
              <a:t> </a:t>
            </a:r>
            <a:r>
              <a:rPr lang="en-US" dirty="0" err="1" smtClean="0"/>
              <a:t>truy</a:t>
            </a:r>
            <a:r>
              <a:rPr lang="en-US" dirty="0" smtClean="0"/>
              <a:t> </a:t>
            </a:r>
            <a:r>
              <a:rPr lang="en-US" dirty="0" err="1" smtClean="0"/>
              <a:t>xuất</a:t>
            </a:r>
            <a:r>
              <a:rPr lang="en-US" dirty="0" smtClean="0"/>
              <a:t> </a:t>
            </a:r>
            <a:r>
              <a:rPr lang="en-US" dirty="0" err="1" smtClean="0"/>
              <a:t>tất</a:t>
            </a:r>
            <a:r>
              <a:rPr lang="en-US" dirty="0" smtClean="0"/>
              <a:t> </a:t>
            </a:r>
            <a:r>
              <a:rPr lang="en-US" dirty="0" err="1" smtClean="0"/>
              <a:t>các</a:t>
            </a:r>
            <a:r>
              <a:rPr lang="en-US" dirty="0" smtClean="0"/>
              <a:t> </a:t>
            </a:r>
            <a:r>
              <a:rPr lang="en-US" dirty="0" err="1" smtClean="0"/>
              <a:t>các</a:t>
            </a:r>
            <a:r>
              <a:rPr lang="en-US" dirty="0" smtClean="0"/>
              <a:t> Type </a:t>
            </a:r>
            <a:r>
              <a:rPr lang="en-US" dirty="0" err="1" smtClean="0"/>
              <a:t>khác</a:t>
            </a:r>
            <a:r>
              <a:rPr lang="en-US" dirty="0" smtClean="0"/>
              <a:t> </a:t>
            </a:r>
            <a:r>
              <a:rPr lang="en-US" dirty="0" err="1" smtClean="0"/>
              <a:t>được</a:t>
            </a:r>
            <a:r>
              <a:rPr lang="en-US" dirty="0" smtClean="0"/>
              <a:t> </a:t>
            </a:r>
            <a:r>
              <a:rPr lang="en-US" dirty="0" err="1" smtClean="0"/>
              <a:t>tham</a:t>
            </a:r>
            <a:r>
              <a:rPr lang="en-US" dirty="0" smtClean="0"/>
              <a:t> </a:t>
            </a:r>
            <a:r>
              <a:rPr lang="en-US" dirty="0" err="1" smtClean="0"/>
              <a:t>chiếu</a:t>
            </a:r>
            <a:r>
              <a:rPr lang="en-US" dirty="0" smtClean="0"/>
              <a:t> </a:t>
            </a:r>
            <a:r>
              <a:rPr lang="en-US" dirty="0" err="1" smtClean="0"/>
              <a:t>đến</a:t>
            </a:r>
            <a:r>
              <a:rPr lang="en-US" dirty="0" smtClean="0"/>
              <a:t> </a:t>
            </a:r>
            <a:r>
              <a:rPr lang="en-US" dirty="0" err="1" smtClean="0"/>
              <a:t>nằm</a:t>
            </a:r>
            <a:r>
              <a:rPr lang="en-US" dirty="0" smtClean="0"/>
              <a:t> </a:t>
            </a:r>
            <a:r>
              <a:rPr lang="en-US" dirty="0" err="1" smtClean="0"/>
              <a:t>trong</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của</a:t>
            </a:r>
            <a:r>
              <a:rPr lang="en-US" dirty="0" smtClean="0"/>
              <a:t> Type, </a:t>
            </a:r>
            <a:r>
              <a:rPr lang="en-US" dirty="0" err="1" smtClean="0"/>
              <a:t>hoặc</a:t>
            </a:r>
            <a:r>
              <a:rPr lang="en-US" dirty="0" smtClean="0"/>
              <a:t> </a:t>
            </a:r>
            <a:r>
              <a:rPr lang="en-US" dirty="0" err="1" smtClean="0"/>
              <a:t>được</a:t>
            </a:r>
            <a:r>
              <a:rPr lang="en-US" dirty="0" smtClean="0"/>
              <a:t> </a:t>
            </a:r>
            <a:r>
              <a:rPr lang="en-US" dirty="0" err="1" smtClean="0"/>
              <a:t>cấp</a:t>
            </a:r>
            <a:r>
              <a:rPr lang="en-US" dirty="0" smtClean="0"/>
              <a:t> </a:t>
            </a:r>
            <a:r>
              <a:rPr lang="en-US" dirty="0" err="1" smtClean="0"/>
              <a:t>quyền</a:t>
            </a:r>
            <a:r>
              <a:rPr lang="en-US" dirty="0" smtClean="0"/>
              <a:t> </a:t>
            </a:r>
            <a:r>
              <a:rPr lang="en-US" dirty="0" err="1" smtClean="0"/>
              <a:t>hệ</a:t>
            </a:r>
            <a:r>
              <a:rPr lang="en-US" dirty="0" smtClean="0"/>
              <a:t> </a:t>
            </a:r>
            <a:r>
              <a:rPr lang="en-US" dirty="0" err="1" smtClean="0"/>
              <a:t>thống</a:t>
            </a:r>
            <a:r>
              <a:rPr lang="en-US" dirty="0" smtClean="0"/>
              <a:t> EXECUTE ANY TYPE. </a:t>
            </a:r>
            <a:r>
              <a:rPr lang="en-US" dirty="0" err="1" smtClean="0"/>
              <a:t>Người</a:t>
            </a:r>
            <a:r>
              <a:rPr lang="en-US" dirty="0" smtClean="0"/>
              <a:t> </a:t>
            </a:r>
            <a:r>
              <a:rPr lang="en-US" dirty="0" err="1" smtClean="0"/>
              <a:t>sở</a:t>
            </a:r>
            <a:r>
              <a:rPr lang="en-US" dirty="0" smtClean="0"/>
              <a:t> </a:t>
            </a:r>
            <a:r>
              <a:rPr lang="en-US" dirty="0" err="1" smtClean="0"/>
              <a:t>hữu</a:t>
            </a:r>
            <a:r>
              <a:rPr lang="en-US" dirty="0" smtClean="0"/>
              <a:t> </a:t>
            </a:r>
            <a:r>
              <a:rPr lang="en-US" dirty="0" err="1" smtClean="0"/>
              <a:t>không</a:t>
            </a:r>
            <a:r>
              <a:rPr lang="en-US" dirty="0" smtClean="0"/>
              <a:t> </a:t>
            </a:r>
            <a:r>
              <a:rPr lang="en-US" dirty="0" err="1" smtClean="0"/>
              <a:t>thể</a:t>
            </a:r>
            <a:r>
              <a:rPr lang="en-US" dirty="0" smtClean="0"/>
              <a:t> </a:t>
            </a:r>
            <a:r>
              <a:rPr lang="en-US" dirty="0" err="1" smtClean="0"/>
              <a:t>đạt</a:t>
            </a:r>
            <a:r>
              <a:rPr lang="en-US" dirty="0" smtClean="0"/>
              <a:t> </a:t>
            </a:r>
            <a:r>
              <a:rPr lang="en-US" dirty="0" err="1" smtClean="0"/>
              <a:t>được</a:t>
            </a:r>
            <a:r>
              <a:rPr lang="en-US" dirty="0" smtClean="0"/>
              <a:t> </a:t>
            </a:r>
            <a:r>
              <a:rPr lang="en-US" dirty="0" err="1" smtClean="0"/>
              <a:t>các</a:t>
            </a:r>
            <a:r>
              <a:rPr lang="en-US" dirty="0" smtClean="0"/>
              <a:t> </a:t>
            </a:r>
            <a:r>
              <a:rPr lang="en-US" dirty="0" err="1" smtClean="0"/>
              <a:t>quyền</a:t>
            </a:r>
            <a:r>
              <a:rPr lang="en-US" dirty="0" smtClean="0"/>
              <a:t> </a:t>
            </a:r>
            <a:r>
              <a:rPr lang="en-US" dirty="0" err="1" smtClean="0"/>
              <a:t>cần</a:t>
            </a:r>
            <a:r>
              <a:rPr lang="en-US" dirty="0" smtClean="0"/>
              <a:t> </a:t>
            </a:r>
            <a:r>
              <a:rPr lang="en-US" dirty="0" err="1" smtClean="0"/>
              <a:t>thiết</a:t>
            </a:r>
            <a:r>
              <a:rPr lang="en-US" dirty="0" smtClean="0"/>
              <a:t> </a:t>
            </a:r>
            <a:r>
              <a:rPr lang="en-US" dirty="0" err="1" smtClean="0"/>
              <a:t>thông</a:t>
            </a:r>
            <a:r>
              <a:rPr lang="en-US" dirty="0" smtClean="0"/>
              <a:t> qua role</a:t>
            </a:r>
          </a:p>
          <a:p>
            <a:pPr lvl="1"/>
            <a:r>
              <a:rPr lang="en-US" dirty="0" err="1" smtClean="0"/>
              <a:t>Nếu</a:t>
            </a:r>
            <a:r>
              <a:rPr lang="en-US" dirty="0" smtClean="0"/>
              <a:t> </a:t>
            </a:r>
            <a:r>
              <a:rPr lang="en-US" dirty="0" err="1" smtClean="0"/>
              <a:t>người</a:t>
            </a:r>
            <a:r>
              <a:rPr lang="en-US" dirty="0" smtClean="0"/>
              <a:t> </a:t>
            </a:r>
            <a:r>
              <a:rPr lang="en-US" dirty="0" err="1" smtClean="0"/>
              <a:t>sở</a:t>
            </a:r>
            <a:r>
              <a:rPr lang="en-US" dirty="0" smtClean="0"/>
              <a:t> </a:t>
            </a:r>
            <a:r>
              <a:rPr lang="en-US" dirty="0" err="1" smtClean="0"/>
              <a:t>hữu</a:t>
            </a:r>
            <a:r>
              <a:rPr lang="en-US" dirty="0" smtClean="0"/>
              <a:t> type </a:t>
            </a:r>
            <a:r>
              <a:rPr lang="en-US" dirty="0" err="1" smtClean="0"/>
              <a:t>có</a:t>
            </a:r>
            <a:r>
              <a:rPr lang="en-US" dirty="0" smtClean="0"/>
              <a:t> ý </a:t>
            </a:r>
            <a:r>
              <a:rPr lang="en-US" dirty="0" err="1" smtClean="0"/>
              <a:t>định</a:t>
            </a:r>
            <a:r>
              <a:rPr lang="en-US" dirty="0" smtClean="0"/>
              <a:t> </a:t>
            </a:r>
            <a:r>
              <a:rPr lang="en-US" dirty="0" err="1" smtClean="0"/>
              <a:t>cấp</a:t>
            </a:r>
            <a:r>
              <a:rPr lang="en-US" dirty="0" smtClean="0"/>
              <a:t> </a:t>
            </a:r>
            <a:r>
              <a:rPr lang="en-US" dirty="0" err="1" smtClean="0"/>
              <a:t>quyền</a:t>
            </a:r>
            <a:r>
              <a:rPr lang="en-US" dirty="0" smtClean="0"/>
              <a:t> </a:t>
            </a:r>
            <a:r>
              <a:rPr lang="en-US" dirty="0" err="1" smtClean="0"/>
              <a:t>truy</a:t>
            </a:r>
            <a:r>
              <a:rPr lang="en-US" dirty="0" smtClean="0"/>
              <a:t> </a:t>
            </a:r>
            <a:r>
              <a:rPr lang="en-US" dirty="0" err="1" smtClean="0"/>
              <a:t>xuất</a:t>
            </a:r>
            <a:r>
              <a:rPr lang="en-US" dirty="0" smtClean="0"/>
              <a:t> type </a:t>
            </a:r>
            <a:r>
              <a:rPr lang="en-US" dirty="0" err="1" smtClean="0"/>
              <a:t>cho</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khác</a:t>
            </a:r>
            <a:r>
              <a:rPr lang="en-US" dirty="0" smtClean="0"/>
              <a:t>, </a:t>
            </a:r>
            <a:r>
              <a:rPr lang="en-US" dirty="0" err="1" smtClean="0"/>
              <a:t>thì</a:t>
            </a:r>
            <a:r>
              <a:rPr lang="en-US" dirty="0" smtClean="0"/>
              <a:t> </a:t>
            </a:r>
            <a:r>
              <a:rPr lang="en-US" dirty="0" err="1" smtClean="0"/>
              <a:t>người</a:t>
            </a:r>
            <a:r>
              <a:rPr lang="en-US" dirty="0" smtClean="0"/>
              <a:t> </a:t>
            </a:r>
            <a:r>
              <a:rPr lang="en-US" dirty="0" err="1" smtClean="0"/>
              <a:t>sở</a:t>
            </a:r>
            <a:r>
              <a:rPr lang="en-US" dirty="0" smtClean="0"/>
              <a:t> </a:t>
            </a:r>
            <a:r>
              <a:rPr lang="en-US" dirty="0" err="1" smtClean="0"/>
              <a:t>hữu</a:t>
            </a:r>
            <a:r>
              <a:rPr lang="en-US" dirty="0" smtClean="0"/>
              <a:t> </a:t>
            </a:r>
            <a:r>
              <a:rPr lang="en-US" dirty="0" err="1" smtClean="0"/>
              <a:t>phải</a:t>
            </a:r>
            <a:r>
              <a:rPr lang="en-US" dirty="0" smtClean="0"/>
              <a:t> </a:t>
            </a:r>
            <a:r>
              <a:rPr lang="en-US" dirty="0" err="1" smtClean="0"/>
              <a:t>có</a:t>
            </a:r>
            <a:r>
              <a:rPr lang="en-US" dirty="0" smtClean="0"/>
              <a:t> </a:t>
            </a:r>
            <a:r>
              <a:rPr lang="en-US" dirty="0" err="1" smtClean="0"/>
              <a:t>quyền</a:t>
            </a:r>
            <a:r>
              <a:rPr lang="en-US" dirty="0" smtClean="0"/>
              <a:t> EXECUTE </a:t>
            </a:r>
            <a:r>
              <a:rPr lang="en-US" dirty="0" err="1" smtClean="0"/>
              <a:t>với</a:t>
            </a:r>
            <a:r>
              <a:rPr lang="en-US" dirty="0" smtClean="0"/>
              <a:t> </a:t>
            </a:r>
            <a:r>
              <a:rPr lang="en-US" dirty="0" err="1" smtClean="0"/>
              <a:t>mệnh</a:t>
            </a:r>
            <a:r>
              <a:rPr lang="en-US" dirty="0" smtClean="0"/>
              <a:t> </a:t>
            </a:r>
            <a:r>
              <a:rPr lang="en-US" dirty="0" err="1" smtClean="0"/>
              <a:t>đề</a:t>
            </a:r>
            <a:r>
              <a:rPr lang="en-US" dirty="0" smtClean="0"/>
              <a:t> with GRANT OPTION </a:t>
            </a:r>
            <a:r>
              <a:rPr lang="en-US" dirty="0" err="1" smtClean="0"/>
              <a:t>đối</a:t>
            </a:r>
            <a:r>
              <a:rPr lang="en-US" dirty="0" smtClean="0"/>
              <a:t> </a:t>
            </a:r>
            <a:r>
              <a:rPr lang="en-US" dirty="0" err="1" smtClean="0"/>
              <a:t>với</a:t>
            </a:r>
            <a:r>
              <a:rPr lang="en-US" dirty="0" smtClean="0"/>
              <a:t> </a:t>
            </a:r>
            <a:r>
              <a:rPr lang="en-US" dirty="0" err="1" smtClean="0"/>
              <a:t>các</a:t>
            </a:r>
            <a:r>
              <a:rPr lang="en-US" dirty="0" smtClean="0"/>
              <a:t> type </a:t>
            </a:r>
            <a:r>
              <a:rPr lang="en-US" dirty="0" err="1" smtClean="0"/>
              <a:t>được</a:t>
            </a:r>
            <a:r>
              <a:rPr lang="en-US" dirty="0" smtClean="0"/>
              <a:t> </a:t>
            </a:r>
            <a:r>
              <a:rPr lang="en-US" dirty="0" err="1" smtClean="0"/>
              <a:t>tham</a:t>
            </a:r>
            <a:r>
              <a:rPr lang="en-US" dirty="0" smtClean="0"/>
              <a:t> </a:t>
            </a:r>
            <a:r>
              <a:rPr lang="en-US" dirty="0" err="1" smtClean="0"/>
              <a:t>chiếu</a:t>
            </a:r>
            <a:r>
              <a:rPr lang="en-US" dirty="0" smtClean="0"/>
              <a:t> </a:t>
            </a:r>
            <a:r>
              <a:rPr lang="en-US" dirty="0" err="1" smtClean="0"/>
              <a:t>bên</a:t>
            </a:r>
            <a:r>
              <a:rPr lang="en-US" dirty="0" smtClean="0"/>
              <a:t> </a:t>
            </a:r>
            <a:r>
              <a:rPr lang="en-US" dirty="0" err="1" smtClean="0"/>
              <a:t>trong</a:t>
            </a:r>
            <a:r>
              <a:rPr lang="en-US" dirty="0" smtClean="0"/>
              <a:t> type </a:t>
            </a:r>
            <a:r>
              <a:rPr lang="en-US" dirty="0" err="1" smtClean="0"/>
              <a:t>của</a:t>
            </a:r>
            <a:r>
              <a:rPr lang="en-US" dirty="0" smtClean="0"/>
              <a:t> </a:t>
            </a:r>
            <a:r>
              <a:rPr lang="en-US" dirty="0" err="1" smtClean="0"/>
              <a:t>người</a:t>
            </a:r>
            <a:r>
              <a:rPr lang="en-US" dirty="0" smtClean="0"/>
              <a:t> </a:t>
            </a:r>
            <a:r>
              <a:rPr lang="en-US" dirty="0" err="1" smtClean="0"/>
              <a:t>sở</a:t>
            </a:r>
            <a:r>
              <a:rPr lang="en-US" dirty="0" smtClean="0"/>
              <a:t> </a:t>
            </a:r>
            <a:r>
              <a:rPr lang="en-US" dirty="0" err="1" smtClean="0"/>
              <a:t>hữu</a:t>
            </a:r>
            <a:r>
              <a:rPr lang="en-US" dirty="0" smtClean="0"/>
              <a:t> </a:t>
            </a:r>
            <a:r>
              <a:rPr lang="en-US" dirty="0" err="1" smtClean="0"/>
              <a:t>đó</a:t>
            </a:r>
            <a:r>
              <a:rPr lang="en-US" dirty="0"/>
              <a:t> </a:t>
            </a:r>
            <a:r>
              <a:rPr lang="en-US" dirty="0" err="1" smtClean="0"/>
              <a:t>hoặc</a:t>
            </a:r>
            <a:r>
              <a:rPr lang="en-US" dirty="0" smtClean="0"/>
              <a:t> </a:t>
            </a:r>
            <a:r>
              <a:rPr lang="en-US" dirty="0" err="1" smtClean="0"/>
              <a:t>quyền</a:t>
            </a:r>
            <a:r>
              <a:rPr lang="en-US" dirty="0" smtClean="0"/>
              <a:t> </a:t>
            </a:r>
            <a:r>
              <a:rPr lang="en-US" dirty="0" err="1" smtClean="0"/>
              <a:t>hệ</a:t>
            </a:r>
            <a:r>
              <a:rPr lang="en-US" dirty="0" smtClean="0"/>
              <a:t> </a:t>
            </a:r>
            <a:r>
              <a:rPr lang="en-US" dirty="0" err="1" smtClean="0"/>
              <a:t>thống</a:t>
            </a:r>
            <a:r>
              <a:rPr lang="en-US" dirty="0" smtClean="0"/>
              <a:t> EXECUTE ANY TYPE </a:t>
            </a:r>
            <a:r>
              <a:rPr lang="en-US" dirty="0" err="1" smtClean="0"/>
              <a:t>với</a:t>
            </a:r>
            <a:r>
              <a:rPr lang="en-US" dirty="0" smtClean="0"/>
              <a:t> </a:t>
            </a:r>
            <a:r>
              <a:rPr lang="en-US" dirty="0" err="1" smtClean="0"/>
              <a:t>mệnh</a:t>
            </a:r>
            <a:r>
              <a:rPr lang="en-US" dirty="0" smtClean="0"/>
              <a:t> </a:t>
            </a:r>
            <a:r>
              <a:rPr lang="en-US" dirty="0" err="1" smtClean="0"/>
              <a:t>đề</a:t>
            </a:r>
            <a:r>
              <a:rPr lang="en-US" dirty="0" smtClean="0"/>
              <a:t> with ADMIN OPTION. </a:t>
            </a:r>
            <a:r>
              <a:rPr lang="en-US" dirty="0" err="1" smtClean="0"/>
              <a:t>Nếu</a:t>
            </a:r>
            <a:r>
              <a:rPr lang="en-US" dirty="0" smtClean="0"/>
              <a:t> </a:t>
            </a:r>
            <a:r>
              <a:rPr lang="en-US" dirty="0" err="1" smtClean="0"/>
              <a:t>không</a:t>
            </a:r>
            <a:r>
              <a:rPr lang="en-US" dirty="0" smtClean="0"/>
              <a:t>, </a:t>
            </a:r>
            <a:r>
              <a:rPr lang="en-US" dirty="0" err="1" smtClean="0"/>
              <a:t>người</a:t>
            </a:r>
            <a:r>
              <a:rPr lang="en-US" dirty="0" smtClean="0"/>
              <a:t> </a:t>
            </a:r>
            <a:r>
              <a:rPr lang="en-US" dirty="0" err="1" smtClean="0"/>
              <a:t>sở</a:t>
            </a:r>
            <a:r>
              <a:rPr lang="en-US" dirty="0" smtClean="0"/>
              <a:t> </a:t>
            </a:r>
            <a:r>
              <a:rPr lang="en-US" dirty="0" err="1" smtClean="0"/>
              <a:t>hữu</a:t>
            </a:r>
            <a:r>
              <a:rPr lang="en-US" dirty="0" smtClean="0"/>
              <a:t> type </a:t>
            </a:r>
            <a:r>
              <a:rPr lang="en-US" dirty="0" err="1" smtClean="0"/>
              <a:t>không</a:t>
            </a:r>
            <a:r>
              <a:rPr lang="en-US" dirty="0" smtClean="0"/>
              <a:t> </a:t>
            </a:r>
            <a:r>
              <a:rPr lang="en-US" dirty="0" err="1" smtClean="0"/>
              <a:t>đủ</a:t>
            </a:r>
            <a:r>
              <a:rPr lang="en-US" dirty="0" smtClean="0"/>
              <a:t> </a:t>
            </a:r>
            <a:r>
              <a:rPr lang="en-US" dirty="0" err="1" smtClean="0"/>
              <a:t>quyền</a:t>
            </a:r>
            <a:r>
              <a:rPr lang="en-US" dirty="0" smtClean="0"/>
              <a:t> </a:t>
            </a:r>
            <a:r>
              <a:rPr lang="en-US" dirty="0" err="1" smtClean="0"/>
              <a:t>để</a:t>
            </a:r>
            <a:r>
              <a:rPr lang="en-US" dirty="0" smtClean="0"/>
              <a:t> </a:t>
            </a:r>
            <a:r>
              <a:rPr lang="en-US" dirty="0" err="1" smtClean="0"/>
              <a:t>cấp</a:t>
            </a:r>
            <a:r>
              <a:rPr lang="en-US" dirty="0" smtClean="0"/>
              <a:t> </a:t>
            </a:r>
            <a:r>
              <a:rPr lang="en-US" dirty="0" err="1" smtClean="0"/>
              <a:t>quyền</a:t>
            </a:r>
            <a:r>
              <a:rPr lang="en-US" dirty="0" smtClean="0"/>
              <a:t> access </a:t>
            </a:r>
            <a:r>
              <a:rPr lang="en-US" dirty="0" err="1" smtClean="0"/>
              <a:t>trên</a:t>
            </a:r>
            <a:r>
              <a:rPr lang="en-US" dirty="0" smtClean="0"/>
              <a:t> type </a:t>
            </a:r>
            <a:r>
              <a:rPr lang="en-US" dirty="0" err="1" smtClean="0"/>
              <a:t>cho</a:t>
            </a:r>
            <a:r>
              <a:rPr lang="en-US" dirty="0" smtClean="0"/>
              <a:t> </a:t>
            </a:r>
            <a:r>
              <a:rPr lang="en-US" dirty="0" err="1" smtClean="0"/>
              <a:t>các</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khác</a:t>
            </a:r>
            <a:r>
              <a:rPr lang="en-US" dirty="0" smtClean="0"/>
              <a:t>.</a:t>
            </a:r>
          </a:p>
          <a:p>
            <a:pPr marL="0" indent="0">
              <a:buNone/>
            </a:pPr>
            <a:r>
              <a:rPr lang="en-US" dirty="0" err="1"/>
              <a:t>Để</a:t>
            </a:r>
            <a:r>
              <a:rPr lang="en-US" dirty="0"/>
              <a:t> </a:t>
            </a:r>
            <a:r>
              <a:rPr lang="en-US" dirty="0" err="1"/>
              <a:t>tạo</a:t>
            </a:r>
            <a:r>
              <a:rPr lang="en-US" dirty="0"/>
              <a:t> </a:t>
            </a:r>
            <a:r>
              <a:rPr lang="en-US" dirty="0" err="1"/>
              <a:t>bảng</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smtClean="0"/>
              <a:t>Type, </a:t>
            </a:r>
            <a:r>
              <a:rPr lang="en-US" dirty="0" err="1"/>
              <a:t>bạn</a:t>
            </a:r>
            <a:r>
              <a:rPr lang="en-US" dirty="0"/>
              <a:t> </a:t>
            </a:r>
            <a:r>
              <a:rPr lang="en-US" dirty="0" err="1"/>
              <a:t>phải</a:t>
            </a:r>
            <a:r>
              <a:rPr lang="en-US" dirty="0"/>
              <a:t> </a:t>
            </a:r>
            <a:r>
              <a:rPr lang="en-US" dirty="0" err="1"/>
              <a:t>đáp</a:t>
            </a:r>
            <a:r>
              <a:rPr lang="en-US" dirty="0"/>
              <a:t> </a:t>
            </a:r>
            <a:r>
              <a:rPr lang="en-US" dirty="0" err="1"/>
              <a:t>ứng</a:t>
            </a:r>
            <a:r>
              <a:rPr lang="en-US" dirty="0"/>
              <a:t> </a:t>
            </a:r>
            <a:r>
              <a:rPr lang="en-US" dirty="0" err="1"/>
              <a:t>các</a:t>
            </a:r>
            <a:r>
              <a:rPr lang="en-US" dirty="0"/>
              <a:t> </a:t>
            </a:r>
            <a:r>
              <a:rPr lang="en-US" dirty="0" err="1"/>
              <a:t>yêu</a:t>
            </a:r>
            <a:r>
              <a:rPr lang="en-US" dirty="0"/>
              <a:t> </a:t>
            </a:r>
            <a:r>
              <a:rPr lang="en-US" dirty="0" err="1"/>
              <a:t>cầu</a:t>
            </a:r>
            <a:r>
              <a:rPr lang="en-US" dirty="0"/>
              <a:t> </a:t>
            </a:r>
            <a:r>
              <a:rPr lang="en-US" dirty="0" err="1"/>
              <a:t>để</a:t>
            </a:r>
            <a:r>
              <a:rPr lang="en-US" dirty="0"/>
              <a:t> </a:t>
            </a:r>
            <a:r>
              <a:rPr lang="en-US" dirty="0" err="1"/>
              <a:t>tạo</a:t>
            </a:r>
            <a:r>
              <a:rPr lang="en-US" dirty="0"/>
              <a:t> </a:t>
            </a:r>
            <a:r>
              <a:rPr lang="en-US" dirty="0" err="1"/>
              <a:t>bảng</a:t>
            </a:r>
            <a:r>
              <a:rPr lang="en-US" dirty="0"/>
              <a:t> </a:t>
            </a:r>
            <a:r>
              <a:rPr lang="en-US" dirty="0" err="1"/>
              <a:t>và</a:t>
            </a:r>
            <a:r>
              <a:rPr lang="en-US" dirty="0"/>
              <a:t> </a:t>
            </a:r>
            <a:r>
              <a:rPr lang="en-US" dirty="0" err="1"/>
              <a:t>các</a:t>
            </a:r>
            <a:r>
              <a:rPr lang="en-US" dirty="0"/>
              <a:t> </a:t>
            </a:r>
            <a:r>
              <a:rPr lang="en-US" dirty="0" err="1"/>
              <a:t>yêu</a:t>
            </a:r>
            <a:r>
              <a:rPr lang="en-US" dirty="0"/>
              <a:t> </a:t>
            </a:r>
            <a:r>
              <a:rPr lang="en-US" dirty="0" err="1"/>
              <a:t>cầu</a:t>
            </a:r>
            <a:r>
              <a:rPr lang="en-US" dirty="0"/>
              <a:t> </a:t>
            </a:r>
            <a:r>
              <a:rPr lang="en-US" dirty="0" err="1"/>
              <a:t>bổ</a:t>
            </a:r>
            <a:r>
              <a:rPr lang="en-US" dirty="0"/>
              <a:t> sung </a:t>
            </a:r>
            <a:r>
              <a:rPr lang="en-US" dirty="0" err="1"/>
              <a:t>sau</a:t>
            </a:r>
            <a:r>
              <a:rPr lang="en-US" dirty="0"/>
              <a:t> </a:t>
            </a:r>
            <a:r>
              <a:rPr lang="en-US" dirty="0" err="1"/>
              <a:t>đây</a:t>
            </a:r>
            <a:r>
              <a:rPr lang="en-US" dirty="0"/>
              <a:t>:</a:t>
            </a:r>
          </a:p>
          <a:p>
            <a:pPr lvl="1"/>
            <a:r>
              <a:rPr lang="en-US" dirty="0" err="1"/>
              <a:t>Chủ</a:t>
            </a:r>
            <a:r>
              <a:rPr lang="en-US" dirty="0"/>
              <a:t> </a:t>
            </a:r>
            <a:r>
              <a:rPr lang="en-US" dirty="0" err="1"/>
              <a:t>sở</a:t>
            </a:r>
            <a:r>
              <a:rPr lang="en-US" dirty="0"/>
              <a:t> </a:t>
            </a:r>
            <a:r>
              <a:rPr lang="en-US" dirty="0" err="1"/>
              <a:t>hữu</a:t>
            </a:r>
            <a:r>
              <a:rPr lang="en-US" dirty="0"/>
              <a:t> </a:t>
            </a:r>
            <a:r>
              <a:rPr lang="en-US" dirty="0" err="1"/>
              <a:t>của</a:t>
            </a:r>
            <a:r>
              <a:rPr lang="en-US" dirty="0"/>
              <a:t> </a:t>
            </a:r>
            <a:r>
              <a:rPr lang="en-US" dirty="0" err="1"/>
              <a:t>bảng</a:t>
            </a:r>
            <a:r>
              <a:rPr lang="en-US" dirty="0"/>
              <a:t> </a:t>
            </a:r>
            <a:r>
              <a:rPr lang="en-US" dirty="0" err="1"/>
              <a:t>phải</a:t>
            </a:r>
            <a:r>
              <a:rPr lang="en-US" dirty="0"/>
              <a:t> </a:t>
            </a:r>
            <a:r>
              <a:rPr lang="en-US" dirty="0" err="1"/>
              <a:t>được</a:t>
            </a:r>
            <a:r>
              <a:rPr lang="en-US" dirty="0"/>
              <a:t> </a:t>
            </a:r>
            <a:r>
              <a:rPr lang="en-US" dirty="0" err="1"/>
              <a:t>cấp</a:t>
            </a:r>
            <a:r>
              <a:rPr lang="en-US" dirty="0"/>
              <a:t> </a:t>
            </a:r>
            <a:r>
              <a:rPr lang="en-US" dirty="0" err="1"/>
              <a:t>trực</a:t>
            </a:r>
            <a:r>
              <a:rPr lang="en-US" dirty="0"/>
              <a:t> </a:t>
            </a:r>
            <a:r>
              <a:rPr lang="en-US" dirty="0" err="1"/>
              <a:t>tiếp</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EXECUTE </a:t>
            </a:r>
            <a:r>
              <a:rPr lang="en-US" dirty="0" err="1"/>
              <a:t>để</a:t>
            </a:r>
            <a:r>
              <a:rPr lang="en-US" dirty="0"/>
              <a:t> </a:t>
            </a:r>
            <a:r>
              <a:rPr lang="en-US" dirty="0" err="1"/>
              <a:t>truy</a:t>
            </a:r>
            <a:r>
              <a:rPr lang="en-US" dirty="0"/>
              <a:t> </a:t>
            </a:r>
            <a:r>
              <a:rPr lang="en-US" dirty="0" err="1"/>
              <a:t>cập</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loại</a:t>
            </a:r>
            <a:r>
              <a:rPr lang="en-US" dirty="0"/>
              <a:t> </a:t>
            </a:r>
            <a:r>
              <a:rPr lang="en-US" dirty="0" err="1"/>
              <a:t>được</a:t>
            </a:r>
            <a:r>
              <a:rPr lang="en-US" dirty="0"/>
              <a:t> </a:t>
            </a:r>
            <a:r>
              <a:rPr lang="en-US" dirty="0" err="1"/>
              <a:t>tham</a:t>
            </a:r>
            <a:r>
              <a:rPr lang="en-US" dirty="0"/>
              <a:t> </a:t>
            </a:r>
            <a:r>
              <a:rPr lang="en-US" dirty="0" err="1"/>
              <a:t>chiếu</a:t>
            </a:r>
            <a:r>
              <a:rPr lang="en-US" dirty="0"/>
              <a:t> </a:t>
            </a:r>
            <a:r>
              <a:rPr lang="en-US" dirty="0" err="1"/>
              <a:t>bởi</a:t>
            </a:r>
            <a:r>
              <a:rPr lang="en-US" dirty="0"/>
              <a:t> </a:t>
            </a:r>
            <a:r>
              <a:rPr lang="en-US" dirty="0" err="1"/>
              <a:t>bảng</a:t>
            </a:r>
            <a:r>
              <a:rPr lang="en-US" dirty="0"/>
              <a:t>, </a:t>
            </a:r>
            <a:r>
              <a:rPr lang="en-US" dirty="0" err="1"/>
              <a:t>hoặc</a:t>
            </a:r>
            <a:r>
              <a:rPr lang="en-US" dirty="0"/>
              <a:t> </a:t>
            </a:r>
            <a:r>
              <a:rPr lang="en-US" dirty="0" err="1"/>
              <a:t>đã</a:t>
            </a:r>
            <a:r>
              <a:rPr lang="en-US" dirty="0"/>
              <a:t> </a:t>
            </a:r>
            <a:r>
              <a:rPr lang="en-US" dirty="0" err="1"/>
              <a:t>được</a:t>
            </a:r>
            <a:r>
              <a:rPr lang="en-US" dirty="0"/>
              <a:t> </a:t>
            </a:r>
            <a:r>
              <a:rPr lang="en-US" dirty="0" err="1"/>
              <a:t>cấp</a:t>
            </a:r>
            <a:r>
              <a:rPr lang="en-US" dirty="0"/>
              <a:t> </a:t>
            </a:r>
            <a:r>
              <a:rPr lang="en-US" dirty="0" err="1"/>
              <a:t>đặc</a:t>
            </a:r>
            <a:r>
              <a:rPr lang="en-US" dirty="0"/>
              <a:t> </a:t>
            </a:r>
            <a:r>
              <a:rPr lang="en-US" dirty="0" err="1"/>
              <a:t>quyền</a:t>
            </a:r>
            <a:r>
              <a:rPr lang="en-US" dirty="0"/>
              <a:t> </a:t>
            </a:r>
            <a:r>
              <a:rPr lang="en-US" dirty="0" err="1"/>
              <a:t>hệ</a:t>
            </a:r>
            <a:r>
              <a:rPr lang="en-US" dirty="0"/>
              <a:t> </a:t>
            </a:r>
            <a:r>
              <a:rPr lang="en-US" dirty="0" err="1"/>
              <a:t>thống</a:t>
            </a:r>
            <a:r>
              <a:rPr lang="en-US" dirty="0"/>
              <a:t> EXECUTE ANY TYPE. </a:t>
            </a:r>
            <a:r>
              <a:rPr lang="en-US" dirty="0" err="1"/>
              <a:t>Chủ</a:t>
            </a:r>
            <a:r>
              <a:rPr lang="en-US" dirty="0"/>
              <a:t> </a:t>
            </a:r>
            <a:r>
              <a:rPr lang="en-US" dirty="0" err="1"/>
              <a:t>sở</a:t>
            </a:r>
            <a:r>
              <a:rPr lang="en-US" dirty="0"/>
              <a:t> </a:t>
            </a:r>
            <a:r>
              <a:rPr lang="en-US" dirty="0" err="1"/>
              <a:t>hữu</a:t>
            </a:r>
            <a:r>
              <a:rPr lang="en-US" dirty="0"/>
              <a:t> </a:t>
            </a:r>
            <a:r>
              <a:rPr lang="en-US" dirty="0" err="1"/>
              <a:t>không</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bắt</a:t>
            </a:r>
            <a:r>
              <a:rPr lang="en-US" dirty="0"/>
              <a:t> </a:t>
            </a:r>
            <a:r>
              <a:rPr lang="en-US" dirty="0" err="1"/>
              <a:t>buộc</a:t>
            </a:r>
            <a:r>
              <a:rPr lang="en-US" dirty="0"/>
              <a:t> </a:t>
            </a:r>
            <a:r>
              <a:rPr lang="en-US" dirty="0" err="1"/>
              <a:t>nếu</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này</a:t>
            </a:r>
            <a:r>
              <a:rPr lang="en-US" dirty="0"/>
              <a:t> </a:t>
            </a:r>
            <a:r>
              <a:rPr lang="en-US" dirty="0" err="1"/>
              <a:t>được</a:t>
            </a:r>
            <a:r>
              <a:rPr lang="en-US" dirty="0"/>
              <a:t> </a:t>
            </a:r>
            <a:r>
              <a:rPr lang="en-US" dirty="0" err="1"/>
              <a:t>cấp</a:t>
            </a:r>
            <a:r>
              <a:rPr lang="en-US" dirty="0"/>
              <a:t> </a:t>
            </a:r>
            <a:r>
              <a:rPr lang="en-US" dirty="0" err="1"/>
              <a:t>thông</a:t>
            </a:r>
            <a:r>
              <a:rPr lang="en-US" dirty="0"/>
              <a:t> qua </a:t>
            </a:r>
            <a:r>
              <a:rPr lang="en-US" dirty="0" err="1"/>
              <a:t>vai</a:t>
            </a:r>
            <a:r>
              <a:rPr lang="en-US" dirty="0"/>
              <a:t> </a:t>
            </a:r>
            <a:r>
              <a:rPr lang="en-US" dirty="0" err="1"/>
              <a:t>trò</a:t>
            </a:r>
            <a:r>
              <a:rPr lang="en-US" dirty="0"/>
              <a:t>.</a:t>
            </a:r>
          </a:p>
          <a:p>
            <a:pPr lvl="1"/>
            <a:r>
              <a:rPr lang="en-US" dirty="0" err="1"/>
              <a:t>Nếu</a:t>
            </a:r>
            <a:r>
              <a:rPr lang="en-US" dirty="0"/>
              <a:t> </a:t>
            </a:r>
            <a:r>
              <a:rPr lang="en-US" dirty="0" err="1"/>
              <a:t>chủ</a:t>
            </a:r>
            <a:r>
              <a:rPr lang="en-US" dirty="0"/>
              <a:t> </a:t>
            </a:r>
            <a:r>
              <a:rPr lang="en-US" dirty="0" err="1"/>
              <a:t>sở</a:t>
            </a:r>
            <a:r>
              <a:rPr lang="en-US" dirty="0"/>
              <a:t> </a:t>
            </a:r>
            <a:r>
              <a:rPr lang="en-US" dirty="0" err="1"/>
              <a:t>hữu</a:t>
            </a:r>
            <a:r>
              <a:rPr lang="en-US" dirty="0"/>
              <a:t> </a:t>
            </a:r>
            <a:r>
              <a:rPr lang="en-US" dirty="0" err="1"/>
              <a:t>bảng</a:t>
            </a:r>
            <a:r>
              <a:rPr lang="en-US" dirty="0"/>
              <a:t> </a:t>
            </a:r>
            <a:r>
              <a:rPr lang="en-US" dirty="0" err="1"/>
              <a:t>có</a:t>
            </a:r>
            <a:r>
              <a:rPr lang="en-US" dirty="0"/>
              <a:t> ý </a:t>
            </a:r>
            <a:r>
              <a:rPr lang="en-US" dirty="0" err="1"/>
              <a:t>định</a:t>
            </a:r>
            <a:r>
              <a:rPr lang="en-US" dirty="0"/>
              <a:t> </a:t>
            </a:r>
            <a:r>
              <a:rPr lang="en-US" dirty="0" err="1"/>
              <a:t>cấp</a:t>
            </a:r>
            <a:r>
              <a:rPr lang="en-US" dirty="0"/>
              <a:t> </a:t>
            </a:r>
            <a:r>
              <a:rPr lang="en-US" dirty="0" err="1"/>
              <a:t>quyền</a:t>
            </a:r>
            <a:r>
              <a:rPr lang="en-US" dirty="0"/>
              <a:t> </a:t>
            </a:r>
            <a:r>
              <a:rPr lang="en-US" dirty="0" err="1"/>
              <a:t>truy</a:t>
            </a:r>
            <a:r>
              <a:rPr lang="en-US" dirty="0"/>
              <a:t> </a:t>
            </a:r>
            <a:r>
              <a:rPr lang="en-US" dirty="0" err="1"/>
              <a:t>cập</a:t>
            </a:r>
            <a:r>
              <a:rPr lang="en-US" dirty="0"/>
              <a:t> </a:t>
            </a:r>
            <a:r>
              <a:rPr lang="en-US" dirty="0" err="1"/>
              <a:t>vào</a:t>
            </a:r>
            <a:r>
              <a:rPr lang="en-US" dirty="0"/>
              <a:t> </a:t>
            </a:r>
            <a:r>
              <a:rPr lang="en-US" dirty="0" err="1"/>
              <a:t>bảng</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khác</a:t>
            </a:r>
            <a:r>
              <a:rPr lang="en-US" dirty="0"/>
              <a:t>, </a:t>
            </a:r>
            <a:r>
              <a:rPr lang="en-US" dirty="0" err="1"/>
              <a:t>thì</a:t>
            </a:r>
            <a:r>
              <a:rPr lang="en-US" dirty="0"/>
              <a:t> </a:t>
            </a:r>
            <a:r>
              <a:rPr lang="en-US" dirty="0" err="1"/>
              <a:t>chủ</a:t>
            </a:r>
            <a:r>
              <a:rPr lang="en-US" dirty="0"/>
              <a:t> </a:t>
            </a:r>
            <a:r>
              <a:rPr lang="en-US" dirty="0" err="1"/>
              <a:t>sở</a:t>
            </a:r>
            <a:r>
              <a:rPr lang="en-US" dirty="0"/>
              <a:t> </a:t>
            </a:r>
            <a:r>
              <a:rPr lang="en-US" dirty="0" err="1"/>
              <a:t>hữu</a:t>
            </a:r>
            <a:r>
              <a:rPr lang="en-US" dirty="0"/>
              <a:t> </a:t>
            </a:r>
            <a:r>
              <a:rPr lang="en-US" dirty="0" err="1"/>
              <a:t>phải</a:t>
            </a:r>
            <a:r>
              <a:rPr lang="en-US" dirty="0"/>
              <a:t> </a:t>
            </a:r>
            <a:r>
              <a:rPr lang="en-US" dirty="0" err="1"/>
              <a:t>có</a:t>
            </a:r>
            <a:r>
              <a:rPr lang="en-US" dirty="0"/>
              <a:t> </a:t>
            </a:r>
            <a:r>
              <a:rPr lang="en-US" dirty="0" err="1"/>
              <a:t>đặc</a:t>
            </a:r>
            <a:r>
              <a:rPr lang="en-US" dirty="0"/>
              <a:t> </a:t>
            </a:r>
            <a:r>
              <a:rPr lang="en-US" dirty="0" err="1"/>
              <a:t>quyền</a:t>
            </a:r>
            <a:r>
              <a:rPr lang="en-US" dirty="0"/>
              <a:t> EXECUTE </a:t>
            </a:r>
            <a:r>
              <a:rPr lang="en-US" dirty="0" err="1"/>
              <a:t>đối</a:t>
            </a:r>
            <a:r>
              <a:rPr lang="en-US" dirty="0"/>
              <a:t> </a:t>
            </a:r>
            <a:r>
              <a:rPr lang="en-US" dirty="0" err="1"/>
              <a:t>với</a:t>
            </a:r>
            <a:r>
              <a:rPr lang="en-US" dirty="0"/>
              <a:t> </a:t>
            </a:r>
            <a:r>
              <a:rPr lang="en-US" dirty="0" err="1"/>
              <a:t>các</a:t>
            </a:r>
            <a:r>
              <a:rPr lang="en-US" dirty="0"/>
              <a:t> </a:t>
            </a:r>
            <a:r>
              <a:rPr lang="en-US" dirty="0" err="1"/>
              <a:t>loại</a:t>
            </a:r>
            <a:r>
              <a:rPr lang="en-US" dirty="0"/>
              <a:t> </a:t>
            </a:r>
            <a:r>
              <a:rPr lang="en-US" dirty="0" err="1"/>
              <a:t>được</a:t>
            </a:r>
            <a:r>
              <a:rPr lang="en-US" dirty="0"/>
              <a:t> </a:t>
            </a:r>
            <a:r>
              <a:rPr lang="en-US" dirty="0" err="1"/>
              <a:t>tham</a:t>
            </a:r>
            <a:r>
              <a:rPr lang="en-US" dirty="0"/>
              <a:t> </a:t>
            </a:r>
            <a:r>
              <a:rPr lang="en-US" dirty="0" err="1"/>
              <a:t>chiếu</a:t>
            </a:r>
            <a:r>
              <a:rPr lang="en-US" dirty="0"/>
              <a:t> </a:t>
            </a:r>
            <a:r>
              <a:rPr lang="en-US" dirty="0" err="1"/>
              <a:t>với</a:t>
            </a:r>
            <a:r>
              <a:rPr lang="en-US" dirty="0"/>
              <a:t> </a:t>
            </a:r>
            <a:r>
              <a:rPr lang="en-US" dirty="0" err="1"/>
              <a:t>tùy</a:t>
            </a:r>
            <a:r>
              <a:rPr lang="en-US" dirty="0"/>
              <a:t> </a:t>
            </a:r>
            <a:r>
              <a:rPr lang="en-US" dirty="0" err="1"/>
              <a:t>chọn</a:t>
            </a:r>
            <a:r>
              <a:rPr lang="en-US" dirty="0"/>
              <a:t> GRANT OPTION </a:t>
            </a:r>
            <a:r>
              <a:rPr lang="en-US" dirty="0" err="1"/>
              <a:t>hoặc</a:t>
            </a:r>
            <a:r>
              <a:rPr lang="en-US" dirty="0"/>
              <a:t> </a:t>
            </a:r>
            <a:r>
              <a:rPr lang="en-US" dirty="0" err="1"/>
              <a:t>đặc</a:t>
            </a:r>
            <a:r>
              <a:rPr lang="en-US" dirty="0"/>
              <a:t> </a:t>
            </a:r>
            <a:r>
              <a:rPr lang="en-US" dirty="0" err="1"/>
              <a:t>quyền</a:t>
            </a:r>
            <a:r>
              <a:rPr lang="en-US" dirty="0"/>
              <a:t> </a:t>
            </a:r>
            <a:r>
              <a:rPr lang="en-US" dirty="0" err="1"/>
              <a:t>hệ</a:t>
            </a:r>
            <a:r>
              <a:rPr lang="en-US" dirty="0"/>
              <a:t> </a:t>
            </a:r>
            <a:r>
              <a:rPr lang="en-US" dirty="0" err="1"/>
              <a:t>thống</a:t>
            </a:r>
            <a:r>
              <a:rPr lang="en-US" dirty="0"/>
              <a:t> LOẠI BẤT K TY LOẠI </a:t>
            </a:r>
            <a:r>
              <a:rPr lang="en-US" dirty="0" err="1"/>
              <a:t>với</a:t>
            </a:r>
            <a:r>
              <a:rPr lang="en-US" dirty="0"/>
              <a:t> </a:t>
            </a:r>
            <a:r>
              <a:rPr lang="en-US" dirty="0" err="1"/>
              <a:t>tùy</a:t>
            </a:r>
            <a:r>
              <a:rPr lang="en-US" dirty="0"/>
              <a:t> </a:t>
            </a:r>
            <a:r>
              <a:rPr lang="en-US" dirty="0" err="1"/>
              <a:t>chọn</a:t>
            </a:r>
            <a:r>
              <a:rPr lang="en-US" dirty="0"/>
              <a:t> ADMIN OPTION. </a:t>
            </a:r>
            <a:r>
              <a:rPr lang="en-US" dirty="0" err="1"/>
              <a:t>Nếu</a:t>
            </a:r>
            <a:r>
              <a:rPr lang="en-US" dirty="0"/>
              <a:t> </a:t>
            </a:r>
            <a:r>
              <a:rPr lang="en-US" dirty="0" err="1"/>
              <a:t>không</a:t>
            </a:r>
            <a:r>
              <a:rPr lang="en-US" dirty="0"/>
              <a:t>, </a:t>
            </a:r>
            <a:r>
              <a:rPr lang="en-US" dirty="0" err="1"/>
              <a:t>thì</a:t>
            </a:r>
            <a:r>
              <a:rPr lang="en-US" dirty="0"/>
              <a:t> </a:t>
            </a:r>
            <a:r>
              <a:rPr lang="en-US" dirty="0" err="1"/>
              <a:t>chủ</a:t>
            </a:r>
            <a:r>
              <a:rPr lang="en-US" dirty="0"/>
              <a:t> </a:t>
            </a:r>
            <a:r>
              <a:rPr lang="en-US" dirty="0" err="1"/>
              <a:t>sở</a:t>
            </a:r>
            <a:r>
              <a:rPr lang="en-US" dirty="0"/>
              <a:t> </a:t>
            </a:r>
            <a:r>
              <a:rPr lang="en-US" dirty="0" err="1"/>
              <a:t>hữu</a:t>
            </a:r>
            <a:r>
              <a:rPr lang="en-US" dirty="0"/>
              <a:t> </a:t>
            </a:r>
            <a:r>
              <a:rPr lang="en-US" dirty="0" err="1"/>
              <a:t>bảng</a:t>
            </a:r>
            <a:r>
              <a:rPr lang="en-US" dirty="0"/>
              <a:t> </a:t>
            </a:r>
            <a:r>
              <a:rPr lang="en-US" dirty="0" err="1"/>
              <a:t>không</a:t>
            </a:r>
            <a:r>
              <a:rPr lang="en-US" dirty="0"/>
              <a:t> </a:t>
            </a:r>
            <a:r>
              <a:rPr lang="en-US" dirty="0" err="1"/>
              <a:t>có</a:t>
            </a:r>
            <a:r>
              <a:rPr lang="en-US" dirty="0"/>
              <a:t> </a:t>
            </a:r>
            <a:r>
              <a:rPr lang="en-US" dirty="0" err="1"/>
              <a:t>đủ</a:t>
            </a:r>
            <a:r>
              <a:rPr lang="en-US" dirty="0"/>
              <a:t> </a:t>
            </a:r>
            <a:r>
              <a:rPr lang="en-US" dirty="0" err="1"/>
              <a:t>đặc</a:t>
            </a:r>
            <a:r>
              <a:rPr lang="en-US" dirty="0"/>
              <a:t> </a:t>
            </a:r>
            <a:r>
              <a:rPr lang="en-US" dirty="0" err="1"/>
              <a:t>quyền</a:t>
            </a:r>
            <a:r>
              <a:rPr lang="en-US" dirty="0"/>
              <a:t> </a:t>
            </a:r>
            <a:r>
              <a:rPr lang="en-US" dirty="0" err="1"/>
              <a:t>để</a:t>
            </a:r>
            <a:r>
              <a:rPr lang="en-US" dirty="0"/>
              <a:t> </a:t>
            </a:r>
            <a:r>
              <a:rPr lang="en-US" dirty="0" err="1"/>
              <a:t>cấp</a:t>
            </a:r>
            <a:r>
              <a:rPr lang="en-US" dirty="0"/>
              <a:t> </a:t>
            </a:r>
            <a:r>
              <a:rPr lang="en-US" dirty="0" err="1"/>
              <a:t>quyền</a:t>
            </a:r>
            <a:r>
              <a:rPr lang="en-US" dirty="0"/>
              <a:t> </a:t>
            </a:r>
            <a:r>
              <a:rPr lang="en-US" dirty="0" err="1"/>
              <a:t>truy</a:t>
            </a:r>
            <a:r>
              <a:rPr lang="en-US" dirty="0"/>
              <a:t> </a:t>
            </a:r>
            <a:r>
              <a:rPr lang="en-US" dirty="0" err="1"/>
              <a:t>cập</a:t>
            </a:r>
            <a:r>
              <a:rPr lang="en-US" dirty="0"/>
              <a:t> </a:t>
            </a:r>
            <a:r>
              <a:rPr lang="en-US" dirty="0" err="1"/>
              <a:t>trên</a:t>
            </a:r>
            <a:r>
              <a:rPr lang="en-US" dirty="0"/>
              <a:t> </a:t>
            </a:r>
            <a:r>
              <a:rPr lang="en-US" dirty="0" err="1"/>
              <a:t>bảng</a:t>
            </a:r>
            <a:r>
              <a:rPr lang="en-US" dirty="0"/>
              <a:t>.</a:t>
            </a:r>
          </a:p>
          <a:p>
            <a:pPr marL="457200" lvl="1" indent="0">
              <a:buNone/>
            </a:pPr>
            <a:endParaRPr lang="en-US" sz="2200" dirty="0" smtClean="0"/>
          </a:p>
          <a:p>
            <a:pPr marL="0" indent="0">
              <a:buNone/>
            </a:pPr>
            <a:endParaRPr lang="en-US" sz="2400" dirty="0"/>
          </a:p>
        </p:txBody>
      </p:sp>
    </p:spTree>
    <p:extLst>
      <p:ext uri="{BB962C8B-B14F-4D97-AF65-F5344CB8AC3E}">
        <p14:creationId xmlns:p14="http://schemas.microsoft.com/office/powerpoint/2010/main" val="354913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02870"/>
            <a:ext cx="7429500" cy="6305550"/>
          </a:xfrm>
          <a:prstGeom prst="rect">
            <a:avLst/>
          </a:prstGeom>
        </p:spPr>
      </p:pic>
      <p:pic>
        <p:nvPicPr>
          <p:cNvPr id="5" name="Picture 4"/>
          <p:cNvPicPr>
            <a:picLocks noChangeAspect="1"/>
          </p:cNvPicPr>
          <p:nvPr/>
        </p:nvPicPr>
        <p:blipFill>
          <a:blip r:embed="rId3"/>
          <a:stretch>
            <a:fillRect/>
          </a:stretch>
        </p:blipFill>
        <p:spPr>
          <a:xfrm>
            <a:off x="4429125" y="1221105"/>
            <a:ext cx="7762875" cy="3657600"/>
          </a:xfrm>
          <a:prstGeom prst="rect">
            <a:avLst/>
          </a:prstGeom>
        </p:spPr>
      </p:pic>
    </p:spTree>
    <p:extLst>
      <p:ext uri="{BB962C8B-B14F-4D97-AF65-F5344CB8AC3E}">
        <p14:creationId xmlns:p14="http://schemas.microsoft.com/office/powerpoint/2010/main" val="423490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lnSpcReduction="10000"/>
          </a:bodyPr>
          <a:lstStyle/>
          <a:p>
            <a:r>
              <a:rPr lang="fr-FR" dirty="0" err="1" smtClean="0"/>
              <a:t>Thiết</a:t>
            </a:r>
            <a:r>
              <a:rPr lang="fr-FR" dirty="0" smtClean="0"/>
              <a:t> </a:t>
            </a:r>
            <a:r>
              <a:rPr lang="fr-FR" dirty="0" err="1" smtClean="0"/>
              <a:t>lập</a:t>
            </a:r>
            <a:r>
              <a:rPr lang="fr-FR" dirty="0" smtClean="0"/>
              <a:t> </a:t>
            </a:r>
            <a:r>
              <a:rPr lang="fr-FR" dirty="0" err="1" smtClean="0"/>
              <a:t>tablespace</a:t>
            </a:r>
            <a:r>
              <a:rPr lang="fr-FR" dirty="0" smtClean="0"/>
              <a:t> </a:t>
            </a:r>
            <a:r>
              <a:rPr lang="fr-FR" dirty="0" err="1" smtClean="0"/>
              <a:t>tạm</a:t>
            </a:r>
            <a:r>
              <a:rPr lang="fr-FR" dirty="0" smtClean="0"/>
              <a:t> </a:t>
            </a:r>
            <a:r>
              <a:rPr lang="fr-FR" dirty="0" err="1" smtClean="0"/>
              <a:t>cho</a:t>
            </a:r>
            <a:r>
              <a:rPr lang="fr-FR" dirty="0" smtClean="0"/>
              <a:t> </a:t>
            </a:r>
            <a:r>
              <a:rPr lang="fr-FR" dirty="0" err="1" smtClean="0"/>
              <a:t>người</a:t>
            </a:r>
            <a:r>
              <a:rPr lang="fr-FR" dirty="0" smtClean="0"/>
              <a:t> </a:t>
            </a:r>
            <a:r>
              <a:rPr lang="fr-FR" dirty="0" err="1" smtClean="0"/>
              <a:t>dùng</a:t>
            </a:r>
            <a:endParaRPr lang="fr-FR" dirty="0"/>
          </a:p>
          <a:p>
            <a:pPr marL="0" indent="0">
              <a:buNone/>
            </a:pPr>
            <a:r>
              <a:rPr lang="en-GB" dirty="0" err="1" smtClean="0"/>
              <a:t>Một</a:t>
            </a:r>
            <a:r>
              <a:rPr lang="en-GB" dirty="0" smtClean="0"/>
              <a:t> </a:t>
            </a:r>
            <a:r>
              <a:rPr lang="en-GB" dirty="0" err="1" smtClean="0"/>
              <a:t>tablespace</a:t>
            </a:r>
            <a:r>
              <a:rPr lang="en-GB" dirty="0" smtClean="0"/>
              <a:t> </a:t>
            </a:r>
            <a:r>
              <a:rPr lang="en-GB" dirty="0" err="1" smtClean="0"/>
              <a:t>tạm</a:t>
            </a:r>
            <a:r>
              <a:rPr lang="en-GB" dirty="0" smtClean="0"/>
              <a:t> </a:t>
            </a:r>
            <a:r>
              <a:rPr lang="en-GB" dirty="0" err="1" smtClean="0"/>
              <a:t>chứa</a:t>
            </a:r>
            <a:r>
              <a:rPr lang="en-GB" dirty="0" smtClean="0"/>
              <a:t> </a:t>
            </a:r>
            <a:r>
              <a:rPr lang="en-GB" dirty="0" err="1" smtClean="0"/>
              <a:t>các</a:t>
            </a:r>
            <a:r>
              <a:rPr lang="en-GB" dirty="0" smtClean="0"/>
              <a:t> </a:t>
            </a:r>
            <a:r>
              <a:rPr lang="en-GB" dirty="0" err="1" smtClean="0"/>
              <a:t>dữ</a:t>
            </a:r>
            <a:r>
              <a:rPr lang="en-GB" dirty="0" smtClean="0"/>
              <a:t> </a:t>
            </a:r>
            <a:r>
              <a:rPr lang="en-GB" dirty="0" err="1" smtClean="0"/>
              <a:t>liệu</a:t>
            </a:r>
            <a:r>
              <a:rPr lang="en-GB" dirty="0" smtClean="0"/>
              <a:t> </a:t>
            </a:r>
            <a:r>
              <a:rPr lang="en-GB" dirty="0" err="1" smtClean="0"/>
              <a:t>tạm</a:t>
            </a:r>
            <a:r>
              <a:rPr lang="en-GB" dirty="0" smtClean="0"/>
              <a:t> </a:t>
            </a:r>
            <a:r>
              <a:rPr lang="en-GB" dirty="0" err="1" smtClean="0"/>
              <a:t>thời</a:t>
            </a:r>
            <a:r>
              <a:rPr lang="en-GB" dirty="0" smtClean="0"/>
              <a:t> </a:t>
            </a:r>
            <a:r>
              <a:rPr lang="en-GB" dirty="0" err="1" smtClean="0"/>
              <a:t>cái</a:t>
            </a:r>
            <a:r>
              <a:rPr lang="en-GB" dirty="0" smtClean="0"/>
              <a:t> </a:t>
            </a:r>
            <a:r>
              <a:rPr lang="en-GB" dirty="0" err="1" smtClean="0"/>
              <a:t>mà</a:t>
            </a:r>
            <a:r>
              <a:rPr lang="en-GB" dirty="0" smtClean="0"/>
              <a:t> </a:t>
            </a:r>
            <a:r>
              <a:rPr lang="en-GB" dirty="0" err="1" smtClean="0"/>
              <a:t>chỉ</a:t>
            </a:r>
            <a:r>
              <a:rPr lang="en-GB" dirty="0" smtClean="0"/>
              <a:t> </a:t>
            </a:r>
            <a:r>
              <a:rPr lang="en-GB" dirty="0" err="1" smtClean="0"/>
              <a:t>tồn</a:t>
            </a:r>
            <a:r>
              <a:rPr lang="en-GB" dirty="0" smtClean="0"/>
              <a:t> </a:t>
            </a:r>
            <a:r>
              <a:rPr lang="en-GB" dirty="0" err="1" smtClean="0"/>
              <a:t>tại</a:t>
            </a:r>
            <a:r>
              <a:rPr lang="en-GB" dirty="0" smtClean="0"/>
              <a:t> </a:t>
            </a:r>
            <a:r>
              <a:rPr lang="en-GB" dirty="0" err="1" smtClean="0"/>
              <a:t>trong</a:t>
            </a:r>
            <a:r>
              <a:rPr lang="en-GB" dirty="0" smtClean="0"/>
              <a:t> </a:t>
            </a:r>
            <a:r>
              <a:rPr lang="en-GB" dirty="0" err="1" smtClean="0"/>
              <a:t>khoảng</a:t>
            </a:r>
            <a:r>
              <a:rPr lang="en-GB" dirty="0" smtClean="0"/>
              <a:t> </a:t>
            </a:r>
            <a:r>
              <a:rPr lang="en-GB" dirty="0" err="1" smtClean="0"/>
              <a:t>thời</a:t>
            </a:r>
            <a:r>
              <a:rPr lang="en-GB" dirty="0" smtClean="0"/>
              <a:t> </a:t>
            </a:r>
            <a:r>
              <a:rPr lang="en-GB" dirty="0" err="1" smtClean="0"/>
              <a:t>gian</a:t>
            </a:r>
            <a:r>
              <a:rPr lang="en-GB" dirty="0" smtClean="0"/>
              <a:t> </a:t>
            </a:r>
            <a:r>
              <a:rPr lang="en-GB" dirty="0" err="1" smtClean="0"/>
              <a:t>của</a:t>
            </a:r>
            <a:r>
              <a:rPr lang="en-GB" dirty="0" smtClean="0"/>
              <a:t> </a:t>
            </a:r>
            <a:r>
              <a:rPr lang="en-GB" dirty="0" err="1" smtClean="0"/>
              <a:t>phiên</a:t>
            </a:r>
            <a:r>
              <a:rPr lang="en-GB" dirty="0" smtClean="0"/>
              <a:t> </a:t>
            </a:r>
            <a:r>
              <a:rPr lang="en-GB" dirty="0" err="1" smtClean="0"/>
              <a:t>người</a:t>
            </a:r>
            <a:r>
              <a:rPr lang="en-GB" dirty="0" smtClean="0"/>
              <a:t> dung (user’s session). </a:t>
            </a:r>
            <a:r>
              <a:rPr lang="en-GB" dirty="0" err="1" smtClean="0"/>
              <a:t>Bạn</a:t>
            </a:r>
            <a:r>
              <a:rPr lang="en-GB" dirty="0" smtClean="0"/>
              <a:t> </a:t>
            </a:r>
            <a:r>
              <a:rPr lang="en-GB" dirty="0" err="1" smtClean="0"/>
              <a:t>nên</a:t>
            </a:r>
            <a:r>
              <a:rPr lang="en-GB" dirty="0" smtClean="0"/>
              <a:t> </a:t>
            </a:r>
            <a:r>
              <a:rPr lang="en-GB" dirty="0" err="1" smtClean="0"/>
              <a:t>thiết</a:t>
            </a:r>
            <a:r>
              <a:rPr lang="en-GB" dirty="0" smtClean="0"/>
              <a:t> </a:t>
            </a:r>
            <a:r>
              <a:rPr lang="en-GB" dirty="0" err="1" smtClean="0"/>
              <a:t>lập</a:t>
            </a:r>
            <a:r>
              <a:rPr lang="en-GB" dirty="0"/>
              <a:t> </a:t>
            </a:r>
            <a:r>
              <a:rPr lang="en-GB" dirty="0" err="1" smtClean="0"/>
              <a:t>bảng</a:t>
            </a:r>
            <a:r>
              <a:rPr lang="en-GB" dirty="0" smtClean="0"/>
              <a:t> </a:t>
            </a:r>
            <a:r>
              <a:rPr lang="en-GB" dirty="0" err="1" smtClean="0"/>
              <a:t>tạm</a:t>
            </a:r>
            <a:r>
              <a:rPr lang="en-GB" dirty="0" smtClean="0"/>
              <a:t> </a:t>
            </a:r>
            <a:r>
              <a:rPr lang="en-GB" dirty="0" err="1" smtClean="0"/>
              <a:t>cho</a:t>
            </a:r>
            <a:r>
              <a:rPr lang="en-GB" dirty="0" smtClean="0"/>
              <a:t> </a:t>
            </a:r>
            <a:r>
              <a:rPr lang="en-GB" dirty="0" err="1" smtClean="0"/>
              <a:t>người</a:t>
            </a:r>
            <a:r>
              <a:rPr lang="en-GB" dirty="0" smtClean="0"/>
              <a:t> </a:t>
            </a:r>
            <a:r>
              <a:rPr lang="en-GB" dirty="0" err="1" smtClean="0"/>
              <a:t>dùng</a:t>
            </a:r>
            <a:r>
              <a:rPr lang="en-GB" dirty="0" smtClean="0"/>
              <a:t>.</a:t>
            </a:r>
          </a:p>
          <a:p>
            <a:pPr marL="0" indent="0">
              <a:buNone/>
            </a:pPr>
            <a:r>
              <a:rPr lang="en-GB" dirty="0" err="1" smtClean="0"/>
              <a:t>Khi</a:t>
            </a:r>
            <a:r>
              <a:rPr lang="en-GB" dirty="0" smtClean="0"/>
              <a:t> ng dung </a:t>
            </a:r>
            <a:r>
              <a:rPr lang="en-GB" dirty="0" err="1" smtClean="0"/>
              <a:t>thực</a:t>
            </a:r>
            <a:r>
              <a:rPr lang="en-GB" dirty="0" smtClean="0"/>
              <a:t> </a:t>
            </a:r>
            <a:r>
              <a:rPr lang="en-GB" dirty="0" err="1" smtClean="0"/>
              <a:t>thi</a:t>
            </a:r>
            <a:r>
              <a:rPr lang="en-GB" dirty="0" smtClean="0"/>
              <a:t> </a:t>
            </a:r>
            <a:r>
              <a:rPr lang="en-GB" dirty="0" err="1" smtClean="0"/>
              <a:t>câu</a:t>
            </a:r>
            <a:r>
              <a:rPr lang="en-GB" dirty="0" smtClean="0"/>
              <a:t> </a:t>
            </a:r>
            <a:r>
              <a:rPr lang="en-GB" dirty="0" err="1" smtClean="0"/>
              <a:t>lệnh</a:t>
            </a:r>
            <a:r>
              <a:rPr lang="en-GB" dirty="0" smtClean="0"/>
              <a:t> SQL </a:t>
            </a:r>
            <a:r>
              <a:rPr lang="en-GB" dirty="0" err="1" smtClean="0"/>
              <a:t>cái</a:t>
            </a:r>
            <a:r>
              <a:rPr lang="en-GB" dirty="0" smtClean="0"/>
              <a:t> </a:t>
            </a:r>
            <a:r>
              <a:rPr lang="en-GB" dirty="0" err="1" smtClean="0"/>
              <a:t>mà</a:t>
            </a:r>
            <a:r>
              <a:rPr lang="en-GB" dirty="0" smtClean="0"/>
              <a:t> </a:t>
            </a:r>
            <a:r>
              <a:rPr lang="en-GB" dirty="0" err="1" smtClean="0"/>
              <a:t>yêu</a:t>
            </a:r>
            <a:r>
              <a:rPr lang="en-GB" dirty="0" smtClean="0"/>
              <a:t> </a:t>
            </a:r>
            <a:r>
              <a:rPr lang="en-GB" dirty="0" err="1" smtClean="0"/>
              <a:t>cầu</a:t>
            </a:r>
            <a:r>
              <a:rPr lang="en-GB" dirty="0" smtClean="0"/>
              <a:t> </a:t>
            </a:r>
            <a:r>
              <a:rPr lang="en-GB" dirty="0" err="1" smtClean="0"/>
              <a:t>các</a:t>
            </a:r>
            <a:r>
              <a:rPr lang="en-GB" dirty="0" smtClean="0"/>
              <a:t> segment </a:t>
            </a:r>
            <a:r>
              <a:rPr lang="en-GB" dirty="0" err="1" smtClean="0"/>
              <a:t>tạm</a:t>
            </a:r>
            <a:r>
              <a:rPr lang="en-GB" dirty="0" smtClean="0"/>
              <a:t>, CSDL </a:t>
            </a:r>
            <a:r>
              <a:rPr lang="en-GB" dirty="0" err="1" smtClean="0"/>
              <a:t>lưu</a:t>
            </a:r>
            <a:r>
              <a:rPr lang="en-GB" dirty="0" smtClean="0"/>
              <a:t> </a:t>
            </a:r>
            <a:r>
              <a:rPr lang="en-GB" dirty="0" err="1" smtClean="0"/>
              <a:t>trữ</a:t>
            </a:r>
            <a:r>
              <a:rPr lang="en-GB" dirty="0" smtClean="0"/>
              <a:t> </a:t>
            </a:r>
            <a:r>
              <a:rPr lang="en-GB" dirty="0" err="1" smtClean="0"/>
              <a:t>các</a:t>
            </a:r>
            <a:r>
              <a:rPr lang="en-GB" dirty="0" smtClean="0"/>
              <a:t> segment </a:t>
            </a:r>
            <a:r>
              <a:rPr lang="en-GB" dirty="0" err="1" smtClean="0"/>
              <a:t>tạm</a:t>
            </a:r>
            <a:r>
              <a:rPr lang="en-GB" dirty="0" smtClean="0"/>
              <a:t> </a:t>
            </a:r>
            <a:r>
              <a:rPr lang="en-GB" dirty="0" err="1" smtClean="0"/>
              <a:t>này</a:t>
            </a:r>
            <a:r>
              <a:rPr lang="en-GB" dirty="0" smtClean="0"/>
              <a:t> </a:t>
            </a:r>
            <a:r>
              <a:rPr lang="en-GB" dirty="0" err="1" smtClean="0"/>
              <a:t>trong</a:t>
            </a:r>
            <a:r>
              <a:rPr lang="en-GB" dirty="0" smtClean="0"/>
              <a:t> </a:t>
            </a:r>
            <a:r>
              <a:rPr lang="en-GB" dirty="0" err="1" smtClean="0"/>
              <a:t>tablespace</a:t>
            </a:r>
            <a:r>
              <a:rPr lang="en-GB" dirty="0" smtClean="0"/>
              <a:t> </a:t>
            </a:r>
            <a:r>
              <a:rPr lang="en-GB" dirty="0" err="1" smtClean="0"/>
              <a:t>tạm</a:t>
            </a:r>
            <a:r>
              <a:rPr lang="en-GB" dirty="0" smtClean="0"/>
              <a:t> </a:t>
            </a:r>
            <a:r>
              <a:rPr lang="en-GB" dirty="0" err="1" smtClean="0"/>
              <a:t>của</a:t>
            </a:r>
            <a:r>
              <a:rPr lang="en-GB" dirty="0" smtClean="0"/>
              <a:t> </a:t>
            </a:r>
            <a:r>
              <a:rPr lang="en-GB" dirty="0" err="1" smtClean="0"/>
              <a:t>người</a:t>
            </a:r>
            <a:r>
              <a:rPr lang="en-GB" dirty="0" smtClean="0"/>
              <a:t> dung. </a:t>
            </a:r>
            <a:r>
              <a:rPr lang="en-GB" dirty="0" err="1" smtClean="0"/>
              <a:t>Cái</a:t>
            </a:r>
            <a:r>
              <a:rPr lang="en-GB" dirty="0" smtClean="0"/>
              <a:t> segment </a:t>
            </a:r>
            <a:r>
              <a:rPr lang="en-GB" dirty="0" err="1" smtClean="0"/>
              <a:t>tạm</a:t>
            </a:r>
            <a:r>
              <a:rPr lang="en-GB" dirty="0" smtClean="0"/>
              <a:t> </a:t>
            </a:r>
            <a:r>
              <a:rPr lang="en-GB" dirty="0" err="1" smtClean="0"/>
              <a:t>này</a:t>
            </a:r>
            <a:r>
              <a:rPr lang="en-GB" dirty="0" smtClean="0"/>
              <a:t> </a:t>
            </a:r>
            <a:r>
              <a:rPr lang="en-GB" dirty="0" err="1" smtClean="0"/>
              <a:t>được</a:t>
            </a:r>
            <a:r>
              <a:rPr lang="en-GB" dirty="0" smtClean="0"/>
              <a:t> </a:t>
            </a:r>
            <a:r>
              <a:rPr lang="en-GB" dirty="0" err="1" smtClean="0"/>
              <a:t>tạo</a:t>
            </a:r>
            <a:r>
              <a:rPr lang="en-GB" dirty="0" smtClean="0"/>
              <a:t> </a:t>
            </a:r>
            <a:r>
              <a:rPr lang="en-GB" dirty="0" err="1" smtClean="0"/>
              <a:t>ra</a:t>
            </a:r>
            <a:r>
              <a:rPr lang="en-GB" dirty="0" smtClean="0"/>
              <a:t> </a:t>
            </a:r>
            <a:r>
              <a:rPr lang="en-GB" dirty="0" err="1" smtClean="0"/>
              <a:t>bởi</a:t>
            </a:r>
            <a:r>
              <a:rPr lang="en-GB" dirty="0" smtClean="0"/>
              <a:t> </a:t>
            </a:r>
            <a:r>
              <a:rPr lang="en-GB" dirty="0" err="1" smtClean="0"/>
              <a:t>hệ</a:t>
            </a:r>
            <a:r>
              <a:rPr lang="en-GB" dirty="0" smtClean="0"/>
              <a:t> </a:t>
            </a:r>
            <a:r>
              <a:rPr lang="en-GB" dirty="0" err="1" smtClean="0"/>
              <a:t>thống</a:t>
            </a:r>
            <a:r>
              <a:rPr lang="en-GB" dirty="0" smtClean="0"/>
              <a:t> </a:t>
            </a:r>
            <a:r>
              <a:rPr lang="en-GB" dirty="0" err="1" smtClean="0"/>
              <a:t>khi</a:t>
            </a:r>
            <a:r>
              <a:rPr lang="en-GB" dirty="0" smtClean="0"/>
              <a:t> </a:t>
            </a:r>
            <a:r>
              <a:rPr lang="en-GB" dirty="0" err="1" smtClean="0"/>
              <a:t>câu</a:t>
            </a:r>
            <a:r>
              <a:rPr lang="en-GB" dirty="0" smtClean="0"/>
              <a:t> </a:t>
            </a:r>
            <a:r>
              <a:rPr lang="en-GB" dirty="0" err="1" smtClean="0"/>
              <a:t>lệnh</a:t>
            </a:r>
            <a:r>
              <a:rPr lang="en-GB" dirty="0" smtClean="0"/>
              <a:t> </a:t>
            </a:r>
            <a:r>
              <a:rPr lang="en-GB" dirty="0" err="1" smtClean="0"/>
              <a:t>thực</a:t>
            </a:r>
            <a:r>
              <a:rPr lang="en-GB" dirty="0" smtClean="0"/>
              <a:t> </a:t>
            </a:r>
            <a:r>
              <a:rPr lang="en-GB" dirty="0" err="1" smtClean="0"/>
              <a:t>thi</a:t>
            </a:r>
            <a:r>
              <a:rPr lang="en-GB" dirty="0" smtClean="0"/>
              <a:t> </a:t>
            </a:r>
            <a:r>
              <a:rPr lang="en-GB" dirty="0" err="1" smtClean="0"/>
              <a:t>các</a:t>
            </a:r>
            <a:r>
              <a:rPr lang="en-GB" dirty="0" smtClean="0"/>
              <a:t> </a:t>
            </a:r>
            <a:r>
              <a:rPr lang="en-GB" dirty="0" err="1" smtClean="0"/>
              <a:t>thao</a:t>
            </a:r>
            <a:r>
              <a:rPr lang="en-GB" dirty="0" smtClean="0"/>
              <a:t> </a:t>
            </a:r>
            <a:r>
              <a:rPr lang="en-GB" dirty="0" err="1" smtClean="0"/>
              <a:t>tác</a:t>
            </a:r>
            <a:r>
              <a:rPr lang="en-GB" dirty="0" smtClean="0"/>
              <a:t> </a:t>
            </a:r>
            <a:r>
              <a:rPr lang="en-GB" dirty="0" err="1" smtClean="0"/>
              <a:t>kết</a:t>
            </a:r>
            <a:r>
              <a:rPr lang="en-GB" dirty="0" smtClean="0"/>
              <a:t> </a:t>
            </a:r>
            <a:r>
              <a:rPr lang="en-GB" dirty="0" err="1" smtClean="0"/>
              <a:t>hoặc</a:t>
            </a:r>
            <a:r>
              <a:rPr lang="en-GB" dirty="0" smtClean="0"/>
              <a:t> </a:t>
            </a:r>
            <a:r>
              <a:rPr lang="en-GB" dirty="0" err="1" smtClean="0"/>
              <a:t>sắp</a:t>
            </a:r>
            <a:r>
              <a:rPr lang="en-GB" dirty="0" smtClean="0"/>
              <a:t> </a:t>
            </a:r>
            <a:r>
              <a:rPr lang="en-GB" dirty="0" err="1" smtClean="0"/>
              <a:t>xếp.Các</a:t>
            </a:r>
            <a:r>
              <a:rPr lang="en-GB" dirty="0" smtClean="0"/>
              <a:t> segment </a:t>
            </a:r>
            <a:r>
              <a:rPr lang="en-GB" dirty="0" err="1" smtClean="0"/>
              <a:t>tạm</a:t>
            </a:r>
            <a:r>
              <a:rPr lang="en-GB" dirty="0" smtClean="0"/>
              <a:t> </a:t>
            </a:r>
            <a:r>
              <a:rPr lang="en-GB" dirty="0" err="1" smtClean="0"/>
              <a:t>sở</a:t>
            </a:r>
            <a:r>
              <a:rPr lang="en-GB" dirty="0" smtClean="0"/>
              <a:t> </a:t>
            </a:r>
            <a:r>
              <a:rPr lang="en-GB" dirty="0" err="1" smtClean="0"/>
              <a:t>hữu</a:t>
            </a:r>
            <a:r>
              <a:rPr lang="en-GB" dirty="0" smtClean="0"/>
              <a:t> </a:t>
            </a:r>
            <a:r>
              <a:rPr lang="en-GB" dirty="0" err="1" smtClean="0"/>
              <a:t>bởi</a:t>
            </a:r>
            <a:r>
              <a:rPr lang="en-GB" dirty="0" smtClean="0"/>
              <a:t> SYS, </a:t>
            </a:r>
            <a:r>
              <a:rPr lang="en-GB" dirty="0" err="1" smtClean="0"/>
              <a:t>cái</a:t>
            </a:r>
            <a:r>
              <a:rPr lang="en-GB" dirty="0" smtClean="0"/>
              <a:t> </a:t>
            </a:r>
            <a:r>
              <a:rPr lang="en-GB" dirty="0" err="1" smtClean="0"/>
              <a:t>mà</a:t>
            </a:r>
            <a:r>
              <a:rPr lang="en-GB" dirty="0" smtClean="0"/>
              <a:t> </a:t>
            </a:r>
            <a:r>
              <a:rPr lang="en-GB" dirty="0" err="1" smtClean="0"/>
              <a:t>có</a:t>
            </a:r>
            <a:r>
              <a:rPr lang="en-GB" dirty="0" smtClean="0"/>
              <a:t> </a:t>
            </a:r>
            <a:r>
              <a:rPr lang="en-GB" dirty="0" err="1" smtClean="0"/>
              <a:t>quyền</a:t>
            </a:r>
            <a:r>
              <a:rPr lang="en-GB" dirty="0" smtClean="0"/>
              <a:t> </a:t>
            </a:r>
            <a:r>
              <a:rPr lang="en-GB" dirty="0" err="1" smtClean="0"/>
              <a:t>đối</a:t>
            </a:r>
            <a:r>
              <a:rPr lang="en-GB" dirty="0" smtClean="0"/>
              <a:t> </a:t>
            </a:r>
            <a:r>
              <a:rPr lang="en-GB" dirty="0" err="1" smtClean="0"/>
              <a:t>với</a:t>
            </a:r>
            <a:r>
              <a:rPr lang="en-GB" dirty="0" smtClean="0"/>
              <a:t> </a:t>
            </a:r>
            <a:r>
              <a:rPr lang="en-GB" dirty="0" err="1" smtClean="0"/>
              <a:t>mọi</a:t>
            </a:r>
            <a:r>
              <a:rPr lang="en-GB" dirty="0" smtClean="0"/>
              <a:t> </a:t>
            </a:r>
            <a:r>
              <a:rPr lang="en-GB" dirty="0" err="1" smtClean="0"/>
              <a:t>tablespace</a:t>
            </a:r>
            <a:endParaRPr lang="en-GB" dirty="0"/>
          </a:p>
          <a:p>
            <a:pPr marL="0" indent="0">
              <a:buNone/>
            </a:pPr>
            <a:r>
              <a:rPr lang="en-GB" dirty="0" err="1" smtClean="0"/>
              <a:t>Để</a:t>
            </a:r>
            <a:r>
              <a:rPr lang="en-GB" dirty="0" smtClean="0"/>
              <a:t> </a:t>
            </a:r>
            <a:r>
              <a:rPr lang="en-GB" dirty="0" err="1" smtClean="0"/>
              <a:t>tạo</a:t>
            </a:r>
            <a:r>
              <a:rPr lang="en-GB" dirty="0" smtClean="0"/>
              <a:t> </a:t>
            </a:r>
            <a:r>
              <a:rPr lang="en-GB" dirty="0" err="1" smtClean="0"/>
              <a:t>một</a:t>
            </a:r>
            <a:r>
              <a:rPr lang="en-GB" dirty="0" smtClean="0"/>
              <a:t> </a:t>
            </a:r>
            <a:r>
              <a:rPr lang="en-GB" dirty="0" err="1" smtClean="0"/>
              <a:t>tablespace</a:t>
            </a:r>
            <a:r>
              <a:rPr lang="en-GB" dirty="0" smtClean="0"/>
              <a:t> </a:t>
            </a:r>
            <a:r>
              <a:rPr lang="en-GB" dirty="0" err="1" smtClean="0"/>
              <a:t>tạm</a:t>
            </a:r>
            <a:r>
              <a:rPr lang="en-GB" dirty="0" smtClean="0"/>
              <a:t> </a:t>
            </a:r>
            <a:r>
              <a:rPr lang="en-GB" dirty="0" err="1" smtClean="0"/>
              <a:t>bạn</a:t>
            </a:r>
            <a:r>
              <a:rPr lang="en-GB" dirty="0" smtClean="0"/>
              <a:t> </a:t>
            </a:r>
            <a:r>
              <a:rPr lang="en-GB" dirty="0" err="1" smtClean="0"/>
              <a:t>có</a:t>
            </a:r>
            <a:r>
              <a:rPr lang="en-GB" dirty="0" smtClean="0"/>
              <a:t> </a:t>
            </a:r>
            <a:r>
              <a:rPr lang="en-GB" dirty="0" err="1" smtClean="0"/>
              <a:t>thể</a:t>
            </a:r>
            <a:r>
              <a:rPr lang="en-GB" dirty="0" smtClean="0"/>
              <a:t> </a:t>
            </a:r>
            <a:r>
              <a:rPr lang="en-GB" dirty="0" err="1" smtClean="0"/>
              <a:t>sử</a:t>
            </a:r>
            <a:r>
              <a:rPr lang="en-GB" dirty="0" smtClean="0"/>
              <a:t> </a:t>
            </a:r>
            <a:r>
              <a:rPr lang="en-GB" dirty="0" err="1" smtClean="0"/>
              <a:t>dụng</a:t>
            </a:r>
            <a:r>
              <a:rPr lang="en-GB" dirty="0" smtClean="0"/>
              <a:t> </a:t>
            </a:r>
            <a:r>
              <a:rPr lang="en-GB" dirty="0" err="1" smtClean="0"/>
              <a:t>câu</a:t>
            </a:r>
            <a:r>
              <a:rPr lang="en-GB" dirty="0" smtClean="0"/>
              <a:t> </a:t>
            </a:r>
            <a:r>
              <a:rPr lang="en-GB" dirty="0" err="1" smtClean="0"/>
              <a:t>lệnh</a:t>
            </a:r>
            <a:r>
              <a:rPr lang="en-GB" dirty="0" smtClean="0"/>
              <a:t> </a:t>
            </a:r>
            <a:r>
              <a:rPr lang="en-US" dirty="0"/>
              <a:t>CREATE TEMPORARY TABLESPACE</a:t>
            </a:r>
            <a:endParaRPr lang="en-GB" dirty="0" smtClean="0"/>
          </a:p>
        </p:txBody>
      </p:sp>
    </p:spTree>
    <p:extLst>
      <p:ext uri="{BB962C8B-B14F-4D97-AF65-F5344CB8AC3E}">
        <p14:creationId xmlns:p14="http://schemas.microsoft.com/office/powerpoint/2010/main" val="205533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Managing Type Privileges on Type Access and Object Access</a:t>
            </a:r>
          </a:p>
          <a:p>
            <a:pPr marL="0" indent="0">
              <a:buNone/>
            </a:pPr>
            <a:r>
              <a:rPr lang="en-US" dirty="0" err="1" smtClean="0"/>
              <a:t>Các</a:t>
            </a:r>
            <a:r>
              <a:rPr lang="en-US" dirty="0" smtClean="0"/>
              <a:t> </a:t>
            </a:r>
            <a:r>
              <a:rPr lang="en-US" dirty="0" err="1" smtClean="0"/>
              <a:t>quyền</a:t>
            </a:r>
            <a:r>
              <a:rPr lang="en-US" dirty="0" smtClean="0"/>
              <a:t> </a:t>
            </a:r>
            <a:r>
              <a:rPr lang="en-US" dirty="0" err="1" smtClean="0"/>
              <a:t>tồn</a:t>
            </a:r>
            <a:r>
              <a:rPr lang="en-US" dirty="0" smtClean="0"/>
              <a:t> </a:t>
            </a:r>
            <a:r>
              <a:rPr lang="en-US" dirty="0" err="1" smtClean="0"/>
              <a:t>tại</a:t>
            </a:r>
            <a:r>
              <a:rPr lang="en-US" dirty="0" smtClean="0"/>
              <a:t> ở </a:t>
            </a:r>
            <a:r>
              <a:rPr lang="en-US" dirty="0" err="1" smtClean="0"/>
              <a:t>mức</a:t>
            </a:r>
            <a:r>
              <a:rPr lang="en-US" dirty="0" smtClean="0"/>
              <a:t> </a:t>
            </a:r>
            <a:r>
              <a:rPr lang="en-US" dirty="0" err="1" smtClean="0"/>
              <a:t>cột</a:t>
            </a:r>
            <a:r>
              <a:rPr lang="en-US" dirty="0" smtClean="0"/>
              <a:t> </a:t>
            </a:r>
            <a:r>
              <a:rPr lang="en-US" dirty="0" err="1" smtClean="0"/>
              <a:t>và</a:t>
            </a:r>
            <a:r>
              <a:rPr lang="en-US" dirty="0" smtClean="0"/>
              <a:t> </a:t>
            </a:r>
            <a:r>
              <a:rPr lang="en-US" dirty="0" err="1" smtClean="0"/>
              <a:t>bảng</a:t>
            </a:r>
            <a:r>
              <a:rPr lang="en-US" dirty="0" smtClean="0"/>
              <a:t> </a:t>
            </a:r>
            <a:r>
              <a:rPr lang="en-US" dirty="0" err="1" smtClean="0"/>
              <a:t>đối</a:t>
            </a:r>
            <a:r>
              <a:rPr lang="en-US" dirty="0" smtClean="0"/>
              <a:t> </a:t>
            </a:r>
            <a:r>
              <a:rPr lang="en-US" dirty="0" err="1" smtClean="0"/>
              <a:t>với</a:t>
            </a:r>
            <a:r>
              <a:rPr lang="en-US" dirty="0" smtClean="0"/>
              <a:t> </a:t>
            </a:r>
            <a:r>
              <a:rPr lang="en-US" dirty="0" err="1" smtClean="0"/>
              <a:t>câu</a:t>
            </a:r>
            <a:r>
              <a:rPr lang="en-US" dirty="0" smtClean="0"/>
              <a:t> </a:t>
            </a:r>
            <a:r>
              <a:rPr lang="en-US" dirty="0" err="1" smtClean="0"/>
              <a:t>lệnh</a:t>
            </a:r>
            <a:r>
              <a:rPr lang="en-US" dirty="0" smtClean="0"/>
              <a:t> DML </a:t>
            </a:r>
            <a:r>
              <a:rPr lang="en-US" dirty="0" err="1" smtClean="0"/>
              <a:t>áp</a:t>
            </a:r>
            <a:r>
              <a:rPr lang="en-US" dirty="0" smtClean="0"/>
              <a:t> </a:t>
            </a:r>
            <a:r>
              <a:rPr lang="en-US" dirty="0" err="1" smtClean="0"/>
              <a:t>dụng</a:t>
            </a:r>
            <a:r>
              <a:rPr lang="en-US" dirty="0" smtClean="0"/>
              <a:t> </a:t>
            </a:r>
            <a:r>
              <a:rPr lang="en-US" dirty="0" err="1" smtClean="0"/>
              <a:t>cho</a:t>
            </a:r>
            <a:r>
              <a:rPr lang="en-US" dirty="0" smtClean="0"/>
              <a:t> </a:t>
            </a:r>
            <a:r>
              <a:rPr lang="en-US" dirty="0" err="1" smtClean="0"/>
              <a:t>các</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và</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dòng</a:t>
            </a:r>
            <a:endParaRPr lang="en-US" dirty="0"/>
          </a:p>
          <a:p>
            <a:pPr marL="0" indent="0">
              <a:buNone/>
            </a:pPr>
            <a:endParaRPr lang="en-US" dirty="0"/>
          </a:p>
        </p:txBody>
      </p:sp>
      <p:pic>
        <p:nvPicPr>
          <p:cNvPr id="2" name="Picture 1"/>
          <p:cNvPicPr>
            <a:picLocks noChangeAspect="1"/>
          </p:cNvPicPr>
          <p:nvPr/>
        </p:nvPicPr>
        <p:blipFill>
          <a:blip r:embed="rId3"/>
          <a:stretch>
            <a:fillRect/>
          </a:stretch>
        </p:blipFill>
        <p:spPr>
          <a:xfrm>
            <a:off x="1402080" y="3605212"/>
            <a:ext cx="8724900" cy="2571750"/>
          </a:xfrm>
          <a:prstGeom prst="rect">
            <a:avLst/>
          </a:prstGeom>
        </p:spPr>
      </p:pic>
    </p:spTree>
    <p:extLst>
      <p:ext uri="{BB962C8B-B14F-4D97-AF65-F5344CB8AC3E}">
        <p14:creationId xmlns:p14="http://schemas.microsoft.com/office/powerpoint/2010/main" val="325942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fontScale="92500" lnSpcReduction="2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r>
              <a:rPr lang="en-US" dirty="0" smtClean="0"/>
              <a:t>Similar table privileges and column privileges apply to column objects. Retrieving instances does not in itself reveal type information. However, clients must access named type information to interpret the type instance images. When a client requests type information, Oracle Database checks for the EXECUTE privilege on the type.</a:t>
            </a:r>
          </a:p>
          <a:p>
            <a:pPr marL="0" indent="0">
              <a:buFont typeface="Wingdings" panose="05000000000000000000" pitchFamily="2" charset="2"/>
              <a:buNone/>
            </a:pPr>
            <a:r>
              <a:rPr lang="en-US" dirty="0" err="1" smtClean="0"/>
              <a:t>Xét</a:t>
            </a:r>
            <a:r>
              <a:rPr lang="en-US" dirty="0" smtClean="0"/>
              <a:t> </a:t>
            </a:r>
            <a:r>
              <a:rPr lang="en-US" dirty="0" err="1" smtClean="0"/>
              <a:t>Lược</a:t>
            </a:r>
            <a:r>
              <a:rPr lang="en-US" dirty="0" smtClean="0"/>
              <a:t> </a:t>
            </a:r>
            <a:r>
              <a:rPr lang="en-US" dirty="0" err="1" smtClean="0"/>
              <a:t>đồ</a:t>
            </a:r>
            <a:r>
              <a:rPr lang="en-US" dirty="0" smtClean="0"/>
              <a:t> </a:t>
            </a:r>
            <a:r>
              <a:rPr lang="en-US" dirty="0" err="1" smtClean="0"/>
              <a:t>sau</a:t>
            </a:r>
            <a:r>
              <a:rPr lang="en-US" dirty="0" smtClean="0"/>
              <a:t>:</a:t>
            </a:r>
          </a:p>
          <a:p>
            <a:pPr marL="0" indent="0">
              <a:buFont typeface="Wingdings" panose="05000000000000000000" pitchFamily="2" charset="2"/>
              <a:buNone/>
            </a:pPr>
            <a:r>
              <a:rPr lang="en-US" dirty="0" smtClean="0"/>
              <a:t>CREATE TYPE </a:t>
            </a:r>
            <a:r>
              <a:rPr lang="en-US" dirty="0" err="1" smtClean="0"/>
              <a:t>emp_type</a:t>
            </a:r>
            <a:r>
              <a:rPr lang="en-US" dirty="0" smtClean="0"/>
              <a:t> ( </a:t>
            </a:r>
            <a:r>
              <a:rPr lang="en-US" dirty="0" err="1" smtClean="0"/>
              <a:t>eno</a:t>
            </a:r>
            <a:r>
              <a:rPr lang="en-US" dirty="0" smtClean="0"/>
              <a:t> NUMBER, </a:t>
            </a:r>
            <a:r>
              <a:rPr lang="en-US" dirty="0" err="1" smtClean="0"/>
              <a:t>ename</a:t>
            </a:r>
            <a:r>
              <a:rPr lang="en-US" dirty="0" smtClean="0"/>
              <a:t> CHAR(31), </a:t>
            </a:r>
            <a:r>
              <a:rPr lang="en-US" dirty="0" err="1" smtClean="0"/>
              <a:t>eaddr</a:t>
            </a:r>
            <a:r>
              <a:rPr lang="en-US" dirty="0" smtClean="0"/>
              <a:t> </a:t>
            </a:r>
            <a:r>
              <a:rPr lang="en-US" dirty="0" err="1" smtClean="0"/>
              <a:t>addr_t</a:t>
            </a:r>
            <a:r>
              <a:rPr lang="en-US" dirty="0" smtClean="0"/>
              <a:t>);</a:t>
            </a:r>
          </a:p>
          <a:p>
            <a:pPr marL="0" indent="0">
              <a:buFont typeface="Wingdings" panose="05000000000000000000" pitchFamily="2" charset="2"/>
              <a:buNone/>
            </a:pPr>
            <a:r>
              <a:rPr lang="en-US" dirty="0" smtClean="0"/>
              <a:t>CREATE TABLE </a:t>
            </a:r>
            <a:r>
              <a:rPr lang="en-US" dirty="0" err="1" smtClean="0"/>
              <a:t>emp</a:t>
            </a:r>
            <a:r>
              <a:rPr lang="en-US" dirty="0" smtClean="0"/>
              <a:t> OF </a:t>
            </a:r>
            <a:r>
              <a:rPr lang="en-US" dirty="0" err="1" smtClean="0"/>
              <a:t>emp_t</a:t>
            </a:r>
            <a:r>
              <a:rPr lang="en-US" dirty="0" smtClean="0"/>
              <a:t>;</a:t>
            </a:r>
          </a:p>
          <a:p>
            <a:pPr marL="0" indent="0">
              <a:buFont typeface="Wingdings" panose="05000000000000000000" pitchFamily="2" charset="2"/>
              <a:buNone/>
            </a:pPr>
            <a:r>
              <a:rPr lang="en-US" dirty="0" err="1" smtClean="0"/>
              <a:t>Ngoài</a:t>
            </a:r>
            <a:r>
              <a:rPr lang="en-US" dirty="0" smtClean="0"/>
              <a:t> </a:t>
            </a:r>
            <a:r>
              <a:rPr lang="en-US" dirty="0" err="1" smtClean="0"/>
              <a:t>ra</a:t>
            </a:r>
            <a:r>
              <a:rPr lang="en-US" dirty="0" smtClean="0"/>
              <a:t>, </a:t>
            </a:r>
            <a:r>
              <a:rPr lang="en-US" dirty="0" err="1" smtClean="0"/>
              <a:t>xét</a:t>
            </a:r>
            <a:r>
              <a:rPr lang="en-US" dirty="0" smtClean="0"/>
              <a:t> </a:t>
            </a:r>
            <a:r>
              <a:rPr lang="en-US" dirty="0" err="1" smtClean="0"/>
              <a:t>hai</a:t>
            </a:r>
            <a:r>
              <a:rPr lang="en-US" dirty="0" smtClean="0"/>
              <a:t> </a:t>
            </a:r>
            <a:r>
              <a:rPr lang="en-US" dirty="0" err="1" smtClean="0"/>
              <a:t>câu</a:t>
            </a:r>
            <a:r>
              <a:rPr lang="en-US" dirty="0" smtClean="0"/>
              <a:t> </a:t>
            </a:r>
            <a:r>
              <a:rPr lang="en-US" dirty="0" err="1" smtClean="0"/>
              <a:t>truy</a:t>
            </a:r>
            <a:r>
              <a:rPr lang="en-US" dirty="0" smtClean="0"/>
              <a:t> </a:t>
            </a:r>
            <a:r>
              <a:rPr lang="en-US" dirty="0" err="1" smtClean="0"/>
              <a:t>vấn</a:t>
            </a:r>
            <a:r>
              <a:rPr lang="en-US" dirty="0" smtClean="0"/>
              <a:t> </a:t>
            </a:r>
            <a:r>
              <a:rPr lang="en-US" dirty="0" err="1" smtClean="0"/>
              <a:t>sau</a:t>
            </a:r>
            <a:r>
              <a:rPr lang="en-US" dirty="0" smtClean="0"/>
              <a:t>:</a:t>
            </a:r>
          </a:p>
          <a:p>
            <a:pPr marL="0" indent="0">
              <a:buFont typeface="Wingdings" panose="05000000000000000000" pitchFamily="2" charset="2"/>
              <a:buNone/>
            </a:pPr>
            <a:r>
              <a:rPr lang="en-US" dirty="0" smtClean="0"/>
              <a:t>SELECT VALUE(</a:t>
            </a:r>
            <a:r>
              <a:rPr lang="en-US" dirty="0" err="1" smtClean="0"/>
              <a:t>emp</a:t>
            </a:r>
            <a:r>
              <a:rPr lang="en-US" dirty="0" smtClean="0"/>
              <a:t>) FROM </a:t>
            </a:r>
            <a:r>
              <a:rPr lang="en-US" dirty="0" err="1" smtClean="0"/>
              <a:t>emp</a:t>
            </a:r>
            <a:r>
              <a:rPr lang="en-US" dirty="0" smtClean="0"/>
              <a:t>;</a:t>
            </a:r>
          </a:p>
          <a:p>
            <a:pPr marL="0" indent="0">
              <a:buFont typeface="Wingdings" panose="05000000000000000000" pitchFamily="2" charset="2"/>
              <a:buNone/>
            </a:pPr>
            <a:r>
              <a:rPr lang="en-US" dirty="0" smtClean="0"/>
              <a:t>SELECT </a:t>
            </a:r>
            <a:r>
              <a:rPr lang="en-US" dirty="0" err="1" smtClean="0"/>
              <a:t>eno</a:t>
            </a:r>
            <a:r>
              <a:rPr lang="en-US" dirty="0" smtClean="0"/>
              <a:t>, </a:t>
            </a:r>
            <a:r>
              <a:rPr lang="en-US" dirty="0" err="1" smtClean="0"/>
              <a:t>ename</a:t>
            </a:r>
            <a:r>
              <a:rPr lang="en-US" dirty="0" smtClean="0"/>
              <a:t> FROM </a:t>
            </a:r>
            <a:r>
              <a:rPr lang="en-US" dirty="0" err="1" smtClean="0"/>
              <a:t>emp</a:t>
            </a:r>
            <a:r>
              <a:rPr lang="en-US" dirty="0" smtClean="0"/>
              <a:t>;</a:t>
            </a:r>
          </a:p>
          <a:p>
            <a:pPr marL="0" indent="0">
              <a:buNone/>
            </a:pPr>
            <a:r>
              <a:rPr lang="en-US" dirty="0" err="1"/>
              <a:t>Đối</a:t>
            </a:r>
            <a:r>
              <a:rPr lang="en-US" dirty="0"/>
              <a:t> </a:t>
            </a:r>
            <a:r>
              <a:rPr lang="en-US" dirty="0" err="1"/>
              <a:t>với</a:t>
            </a:r>
            <a:r>
              <a:rPr lang="en-US" dirty="0"/>
              <a:t> </a:t>
            </a:r>
            <a:r>
              <a:rPr lang="en-US" dirty="0" err="1"/>
              <a:t>một</a:t>
            </a:r>
            <a:r>
              <a:rPr lang="en-US" dirty="0"/>
              <a:t> </a:t>
            </a:r>
            <a:r>
              <a:rPr lang="en-US" dirty="0" err="1"/>
              <a:t>trong</a:t>
            </a:r>
            <a:r>
              <a:rPr lang="en-US" dirty="0"/>
              <a:t> </a:t>
            </a:r>
            <a:r>
              <a:rPr lang="en-US" dirty="0" err="1"/>
              <a:t>hai</a:t>
            </a:r>
            <a:r>
              <a:rPr lang="en-US" dirty="0"/>
              <a:t> </a:t>
            </a:r>
            <a:r>
              <a:rPr lang="en-US" dirty="0" err="1"/>
              <a:t>truy</a:t>
            </a:r>
            <a:r>
              <a:rPr lang="en-US" dirty="0"/>
              <a:t> </a:t>
            </a:r>
            <a:r>
              <a:rPr lang="en-US" dirty="0" err="1"/>
              <a:t>vấn</a:t>
            </a:r>
            <a:r>
              <a:rPr lang="en-US" dirty="0"/>
              <a:t>, Oracle Database </a:t>
            </a:r>
            <a:r>
              <a:rPr lang="en-US" dirty="0" err="1"/>
              <a:t>kiểm</a:t>
            </a:r>
            <a:r>
              <a:rPr lang="en-US" dirty="0"/>
              <a:t> </a:t>
            </a:r>
            <a:r>
              <a:rPr lang="en-US" dirty="0" err="1"/>
              <a:t>tra</a:t>
            </a:r>
            <a:r>
              <a:rPr lang="en-US" dirty="0"/>
              <a:t> </a:t>
            </a:r>
            <a:r>
              <a:rPr lang="en-US" dirty="0" err="1"/>
              <a:t>đặc</a:t>
            </a:r>
            <a:r>
              <a:rPr lang="en-US" dirty="0"/>
              <a:t> </a:t>
            </a:r>
            <a:r>
              <a:rPr lang="en-US" dirty="0" err="1"/>
              <a:t>quyền</a:t>
            </a:r>
            <a:r>
              <a:rPr lang="en-US" dirty="0"/>
              <a:t> SELECT </a:t>
            </a:r>
            <a:r>
              <a:rPr lang="en-US" dirty="0" err="1"/>
              <a:t>của</a:t>
            </a:r>
            <a:r>
              <a:rPr lang="en-US" dirty="0"/>
              <a:t> </a:t>
            </a:r>
            <a:r>
              <a:rPr lang="en-US" dirty="0" err="1"/>
              <a:t>người</a:t>
            </a:r>
            <a:r>
              <a:rPr lang="en-US" dirty="0"/>
              <a:t> </a:t>
            </a:r>
            <a:r>
              <a:rPr lang="en-US" dirty="0" err="1"/>
              <a:t>dùng</a:t>
            </a:r>
            <a:r>
              <a:rPr lang="en-US" dirty="0"/>
              <a:t> </a:t>
            </a:r>
            <a:r>
              <a:rPr lang="en-US" dirty="0" err="1"/>
              <a:t>cho</a:t>
            </a:r>
            <a:r>
              <a:rPr lang="en-US" dirty="0"/>
              <a:t> </a:t>
            </a:r>
            <a:r>
              <a:rPr lang="en-US" dirty="0" err="1"/>
              <a:t>bảng</a:t>
            </a:r>
            <a:r>
              <a:rPr lang="en-US" dirty="0"/>
              <a:t> emp. </a:t>
            </a:r>
            <a:r>
              <a:rPr lang="en-US" dirty="0" err="1"/>
              <a:t>Đối</a:t>
            </a:r>
            <a:r>
              <a:rPr lang="en-US" dirty="0"/>
              <a:t> </a:t>
            </a:r>
            <a:r>
              <a:rPr lang="en-US" dirty="0" err="1"/>
              <a:t>với</a:t>
            </a:r>
            <a:r>
              <a:rPr lang="en-US" dirty="0"/>
              <a:t> </a:t>
            </a:r>
            <a:r>
              <a:rPr lang="en-US" dirty="0" err="1"/>
              <a:t>truy</a:t>
            </a:r>
            <a:r>
              <a:rPr lang="en-US" dirty="0"/>
              <a:t> </a:t>
            </a:r>
            <a:r>
              <a:rPr lang="en-US" dirty="0" err="1"/>
              <a:t>vấn</a:t>
            </a:r>
            <a:r>
              <a:rPr lang="en-US" dirty="0"/>
              <a:t> </a:t>
            </a:r>
            <a:r>
              <a:rPr lang="en-US" dirty="0" err="1"/>
              <a:t>đầu</a:t>
            </a:r>
            <a:r>
              <a:rPr lang="en-US" dirty="0"/>
              <a:t> </a:t>
            </a:r>
            <a:r>
              <a:rPr lang="en-US" dirty="0" err="1"/>
              <a:t>tiên</a:t>
            </a:r>
            <a:r>
              <a:rPr lang="en-US" dirty="0"/>
              <a:t>, </a:t>
            </a:r>
            <a:r>
              <a:rPr lang="en-US" dirty="0" err="1"/>
              <a:t>người</a:t>
            </a:r>
            <a:r>
              <a:rPr lang="en-US" dirty="0"/>
              <a:t> </a:t>
            </a:r>
            <a:r>
              <a:rPr lang="en-US" dirty="0" err="1"/>
              <a:t>dùng</a:t>
            </a:r>
            <a:r>
              <a:rPr lang="en-US" dirty="0"/>
              <a:t> </a:t>
            </a:r>
            <a:r>
              <a:rPr lang="en-US" dirty="0" err="1"/>
              <a:t>phải</a:t>
            </a:r>
            <a:r>
              <a:rPr lang="en-US" dirty="0"/>
              <a:t> </a:t>
            </a:r>
            <a:r>
              <a:rPr lang="en-US" dirty="0" err="1"/>
              <a:t>lấy</a:t>
            </a:r>
            <a:r>
              <a:rPr lang="en-US" dirty="0"/>
              <a:t> </a:t>
            </a:r>
            <a:r>
              <a:rPr lang="en-US" dirty="0" err="1"/>
              <a:t>thông</a:t>
            </a:r>
            <a:r>
              <a:rPr lang="en-US" dirty="0"/>
              <a:t> tin </a:t>
            </a:r>
            <a:r>
              <a:rPr lang="en-US" dirty="0" err="1"/>
              <a:t>loại</a:t>
            </a:r>
            <a:r>
              <a:rPr lang="en-US" dirty="0"/>
              <a:t> </a:t>
            </a:r>
            <a:r>
              <a:rPr lang="en-US" dirty="0" err="1"/>
              <a:t>emp_type</a:t>
            </a:r>
            <a:r>
              <a:rPr lang="en-US" dirty="0"/>
              <a:t> </a:t>
            </a:r>
            <a:r>
              <a:rPr lang="en-US" dirty="0" err="1"/>
              <a:t>để</a:t>
            </a:r>
            <a:r>
              <a:rPr lang="en-US" dirty="0"/>
              <a:t> </a:t>
            </a:r>
            <a:r>
              <a:rPr lang="en-US" dirty="0" err="1"/>
              <a:t>diễn</a:t>
            </a:r>
            <a:r>
              <a:rPr lang="en-US" dirty="0"/>
              <a:t> </a:t>
            </a:r>
            <a:r>
              <a:rPr lang="en-US" dirty="0" err="1"/>
              <a:t>giải</a:t>
            </a:r>
            <a:r>
              <a:rPr lang="en-US" dirty="0"/>
              <a:t> </a:t>
            </a:r>
            <a:r>
              <a:rPr lang="en-US" dirty="0" err="1"/>
              <a:t>dữ</a:t>
            </a:r>
            <a:r>
              <a:rPr lang="en-US" dirty="0"/>
              <a:t> </a:t>
            </a:r>
            <a:r>
              <a:rPr lang="en-US" dirty="0" err="1"/>
              <a:t>liệu</a:t>
            </a:r>
            <a:r>
              <a:rPr lang="en-US" dirty="0"/>
              <a:t>. </a:t>
            </a:r>
            <a:r>
              <a:rPr lang="en-US" dirty="0" err="1"/>
              <a:t>Khi</a:t>
            </a:r>
            <a:r>
              <a:rPr lang="en-US" dirty="0"/>
              <a:t> </a:t>
            </a:r>
            <a:r>
              <a:rPr lang="en-US" dirty="0" err="1"/>
              <a:t>truy</a:t>
            </a:r>
            <a:r>
              <a:rPr lang="en-US" dirty="0"/>
              <a:t> </a:t>
            </a:r>
            <a:r>
              <a:rPr lang="en-US" dirty="0" err="1"/>
              <a:t>vấn</a:t>
            </a:r>
            <a:r>
              <a:rPr lang="en-US" dirty="0"/>
              <a:t> </a:t>
            </a:r>
            <a:r>
              <a:rPr lang="en-US" dirty="0" err="1"/>
              <a:t>truy</a:t>
            </a:r>
            <a:r>
              <a:rPr lang="en-US" dirty="0"/>
              <a:t> </a:t>
            </a:r>
            <a:r>
              <a:rPr lang="en-US" dirty="0" err="1"/>
              <a:t>cập</a:t>
            </a:r>
            <a:r>
              <a:rPr lang="en-US" dirty="0"/>
              <a:t> </a:t>
            </a:r>
            <a:r>
              <a:rPr lang="en-US" dirty="0" err="1"/>
              <a:t>kiểu</a:t>
            </a:r>
            <a:r>
              <a:rPr lang="en-US" dirty="0"/>
              <a:t> </a:t>
            </a:r>
            <a:r>
              <a:rPr lang="en-US" dirty="0" err="1"/>
              <a:t>emp_type</a:t>
            </a:r>
            <a:r>
              <a:rPr lang="en-US" dirty="0"/>
              <a:t>, Oracle Database </a:t>
            </a:r>
            <a:r>
              <a:rPr lang="en-US" dirty="0" err="1"/>
              <a:t>kiểm</a:t>
            </a:r>
            <a:r>
              <a:rPr lang="en-US" dirty="0"/>
              <a:t> </a:t>
            </a:r>
            <a:r>
              <a:rPr lang="en-US" dirty="0" err="1"/>
              <a:t>tra</a:t>
            </a:r>
            <a:r>
              <a:rPr lang="en-US" dirty="0"/>
              <a:t> </a:t>
            </a:r>
            <a:r>
              <a:rPr lang="en-US" dirty="0" err="1"/>
              <a:t>đặc</a:t>
            </a:r>
            <a:r>
              <a:rPr lang="en-US" dirty="0"/>
              <a:t> </a:t>
            </a:r>
            <a:r>
              <a:rPr lang="en-US" dirty="0" err="1"/>
              <a:t>quyền</a:t>
            </a:r>
            <a:r>
              <a:rPr lang="en-US" dirty="0"/>
              <a:t> EXECUTE </a:t>
            </a:r>
            <a:r>
              <a:rPr lang="en-US" dirty="0" err="1"/>
              <a:t>của</a:t>
            </a:r>
            <a:r>
              <a:rPr lang="en-US" dirty="0"/>
              <a:t> </a:t>
            </a:r>
            <a:r>
              <a:rPr lang="en-US" dirty="0" err="1"/>
              <a:t>người</a:t>
            </a:r>
            <a:r>
              <a:rPr lang="en-US" dirty="0"/>
              <a:t> </a:t>
            </a:r>
            <a:r>
              <a:rPr lang="en-US" dirty="0" err="1"/>
              <a:t>dùng</a:t>
            </a:r>
            <a:r>
              <a:rPr lang="en-US" dirty="0"/>
              <a:t>.</a:t>
            </a:r>
          </a:p>
          <a:p>
            <a:pPr marL="0" indent="0">
              <a:buNone/>
            </a:pPr>
            <a:r>
              <a:rPr lang="en-US" dirty="0" err="1"/>
              <a:t>Tuy</a:t>
            </a:r>
            <a:r>
              <a:rPr lang="en-US" dirty="0"/>
              <a:t> </a:t>
            </a:r>
            <a:r>
              <a:rPr lang="en-US" dirty="0" err="1"/>
              <a:t>nhiên</a:t>
            </a:r>
            <a:r>
              <a:rPr lang="en-US" dirty="0"/>
              <a:t>, </a:t>
            </a:r>
            <a:r>
              <a:rPr lang="en-US" dirty="0" err="1"/>
              <a:t>truy</a:t>
            </a:r>
            <a:r>
              <a:rPr lang="en-US" dirty="0"/>
              <a:t> </a:t>
            </a:r>
            <a:r>
              <a:rPr lang="en-US" dirty="0" err="1"/>
              <a:t>vấn</a:t>
            </a:r>
            <a:r>
              <a:rPr lang="en-US" dirty="0"/>
              <a:t> </a:t>
            </a:r>
            <a:r>
              <a:rPr lang="en-US" dirty="0" err="1"/>
              <a:t>thứ</a:t>
            </a:r>
            <a:r>
              <a:rPr lang="en-US" dirty="0"/>
              <a:t> </a:t>
            </a:r>
            <a:r>
              <a:rPr lang="en-US" dirty="0" err="1"/>
              <a:t>hai</a:t>
            </a:r>
            <a:r>
              <a:rPr lang="en-US" dirty="0"/>
              <a:t> </a:t>
            </a:r>
            <a:r>
              <a:rPr lang="en-US" dirty="0" err="1"/>
              <a:t>không</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smtClean="0"/>
              <a:t>Type </a:t>
            </a:r>
            <a:r>
              <a:rPr lang="en-US" dirty="0" err="1" smtClean="0"/>
              <a:t>được</a:t>
            </a:r>
            <a:r>
              <a:rPr lang="en-US" dirty="0" smtClean="0"/>
              <a:t> </a:t>
            </a:r>
            <a:r>
              <a:rPr lang="en-US" dirty="0" err="1"/>
              <a:t>đặt</a:t>
            </a:r>
            <a:r>
              <a:rPr lang="en-US" dirty="0"/>
              <a:t> </a:t>
            </a:r>
            <a:r>
              <a:rPr lang="en-US" dirty="0" err="1"/>
              <a:t>tên</a:t>
            </a:r>
            <a:r>
              <a:rPr lang="en-US" dirty="0"/>
              <a:t>, do </a:t>
            </a:r>
            <a:r>
              <a:rPr lang="en-US" dirty="0" err="1"/>
              <a:t>đó</a:t>
            </a:r>
            <a:r>
              <a:rPr lang="en-US" dirty="0"/>
              <a:t>, Oracle Database </a:t>
            </a:r>
            <a:r>
              <a:rPr lang="en-US" dirty="0" err="1"/>
              <a:t>không</a:t>
            </a:r>
            <a:r>
              <a:rPr lang="en-US" dirty="0"/>
              <a:t> </a:t>
            </a:r>
            <a:r>
              <a:rPr lang="en-US" dirty="0" err="1"/>
              <a:t>kiểm</a:t>
            </a:r>
            <a:r>
              <a:rPr lang="en-US" dirty="0"/>
              <a:t> </a:t>
            </a:r>
            <a:r>
              <a:rPr lang="en-US" dirty="0" err="1"/>
              <a:t>tra</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smtClean="0"/>
              <a:t>Type.</a:t>
            </a:r>
            <a:endParaRPr lang="en-US" dirty="0"/>
          </a:p>
          <a:p>
            <a:pPr marL="0" indent="0">
              <a:buNone/>
            </a:pPr>
            <a:r>
              <a:rPr lang="en-US" dirty="0" err="1"/>
              <a:t>Ngoài</a:t>
            </a:r>
            <a:r>
              <a:rPr lang="en-US" dirty="0"/>
              <a:t> </a:t>
            </a:r>
            <a:r>
              <a:rPr lang="en-US" dirty="0" err="1"/>
              <a:t>ra</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lược</a:t>
            </a:r>
            <a:r>
              <a:rPr lang="en-US" dirty="0"/>
              <a:t> </a:t>
            </a:r>
            <a:r>
              <a:rPr lang="en-US" dirty="0" err="1"/>
              <a:t>đồ</a:t>
            </a:r>
            <a:r>
              <a:rPr lang="en-US" dirty="0"/>
              <a:t> </a:t>
            </a:r>
            <a:r>
              <a:rPr lang="en-US" dirty="0" err="1"/>
              <a:t>từ</a:t>
            </a:r>
            <a:r>
              <a:rPr lang="en-US" dirty="0"/>
              <a:t> </a:t>
            </a:r>
            <a:r>
              <a:rPr lang="en-US" dirty="0" err="1"/>
              <a:t>phần</a:t>
            </a:r>
            <a:r>
              <a:rPr lang="en-US" dirty="0"/>
              <a:t> </a:t>
            </a:r>
            <a:r>
              <a:rPr lang="en-US" dirty="0" err="1"/>
              <a:t>trước</a:t>
            </a:r>
            <a:r>
              <a:rPr lang="en-US" dirty="0"/>
              <a:t>, user3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truy</a:t>
            </a:r>
            <a:r>
              <a:rPr lang="en-US" dirty="0"/>
              <a:t> </a:t>
            </a:r>
            <a:r>
              <a:rPr lang="en-US" dirty="0" err="1"/>
              <a:t>vấn</a:t>
            </a:r>
            <a:r>
              <a:rPr lang="en-US" dirty="0"/>
              <a:t> </a:t>
            </a:r>
            <a:r>
              <a:rPr lang="en-US" dirty="0" err="1"/>
              <a:t>sau</a:t>
            </a:r>
            <a:r>
              <a:rPr lang="en-US" dirty="0"/>
              <a:t>:</a:t>
            </a:r>
          </a:p>
          <a:p>
            <a:pPr marL="0" indent="0">
              <a:buNone/>
            </a:pPr>
            <a:r>
              <a:rPr lang="en-US" dirty="0"/>
              <a:t>SELECT tab1.col1.attr2 FROM user2.tab1 tab1; SELECT attr4.attr3.attr2 FROM tab3</a:t>
            </a:r>
            <a:r>
              <a:rPr lang="en-US" dirty="0" smtClean="0"/>
              <a:t>;</a:t>
            </a:r>
          </a:p>
          <a:p>
            <a:pPr marL="0" indent="0">
              <a:buNone/>
            </a:pPr>
            <a:r>
              <a:rPr lang="en-US" dirty="0" err="1"/>
              <a:t>Lưu</a:t>
            </a:r>
            <a:r>
              <a:rPr lang="en-US" dirty="0"/>
              <a:t> ý </a:t>
            </a:r>
            <a:r>
              <a:rPr lang="en-US" dirty="0" err="1"/>
              <a:t>rằng</a:t>
            </a:r>
            <a:r>
              <a:rPr lang="en-US" dirty="0"/>
              <a:t> </a:t>
            </a:r>
            <a:r>
              <a:rPr lang="en-US" dirty="0" err="1"/>
              <a:t>trong</a:t>
            </a:r>
            <a:r>
              <a:rPr lang="en-US" dirty="0"/>
              <a:t> </a:t>
            </a:r>
            <a:r>
              <a:rPr lang="en-US" dirty="0" err="1"/>
              <a:t>cả</a:t>
            </a:r>
            <a:r>
              <a:rPr lang="en-US" dirty="0"/>
              <a:t> </a:t>
            </a:r>
            <a:r>
              <a:rPr lang="en-US" dirty="0" err="1"/>
              <a:t>hai</a:t>
            </a:r>
            <a:r>
              <a:rPr lang="en-US" dirty="0"/>
              <a:t> </a:t>
            </a:r>
            <a:r>
              <a:rPr lang="en-US" dirty="0" err="1"/>
              <a:t>câu</a:t>
            </a:r>
            <a:r>
              <a:rPr lang="en-US" dirty="0"/>
              <a:t> </a:t>
            </a:r>
            <a:r>
              <a:rPr lang="en-US" dirty="0" err="1"/>
              <a:t>lệnh</a:t>
            </a:r>
            <a:r>
              <a:rPr lang="en-US" dirty="0"/>
              <a:t> SELECT, user3 </a:t>
            </a:r>
            <a:r>
              <a:rPr lang="en-US" dirty="0" err="1"/>
              <a:t>không</a:t>
            </a:r>
            <a:r>
              <a:rPr lang="en-US" dirty="0"/>
              <a:t> </a:t>
            </a:r>
            <a:r>
              <a:rPr lang="en-US" dirty="0" err="1"/>
              <a:t>có</a:t>
            </a:r>
            <a:r>
              <a:rPr lang="en-US" dirty="0"/>
              <a:t> </a:t>
            </a:r>
            <a:r>
              <a:rPr lang="en-US" dirty="0" err="1"/>
              <a:t>đặc</a:t>
            </a:r>
            <a:r>
              <a:rPr lang="en-US" dirty="0"/>
              <a:t> </a:t>
            </a:r>
            <a:r>
              <a:rPr lang="en-US" dirty="0" err="1"/>
              <a:t>quyền</a:t>
            </a:r>
            <a:r>
              <a:rPr lang="en-US" dirty="0"/>
              <a:t> </a:t>
            </a:r>
            <a:r>
              <a:rPr lang="en-US" dirty="0" err="1"/>
              <a:t>rõ</a:t>
            </a:r>
            <a:r>
              <a:rPr lang="en-US" dirty="0"/>
              <a:t> </a:t>
            </a:r>
            <a:r>
              <a:rPr lang="en-US" dirty="0" err="1"/>
              <a:t>ràng</a:t>
            </a:r>
            <a:r>
              <a:rPr lang="en-US" dirty="0"/>
              <a:t> </a:t>
            </a:r>
            <a:r>
              <a:rPr lang="en-US" dirty="0" err="1"/>
              <a:t>trên</a:t>
            </a:r>
            <a:r>
              <a:rPr lang="en-US" dirty="0"/>
              <a:t> </a:t>
            </a:r>
            <a:r>
              <a:rPr lang="en-US" dirty="0" err="1"/>
              <a:t>các</a:t>
            </a:r>
            <a:r>
              <a:rPr lang="en-US" dirty="0"/>
              <a:t> </a:t>
            </a:r>
            <a:r>
              <a:rPr lang="en-US" dirty="0" err="1"/>
              <a:t>kiểu</a:t>
            </a:r>
            <a:r>
              <a:rPr lang="en-US" dirty="0"/>
              <a:t> </a:t>
            </a:r>
            <a:r>
              <a:rPr lang="en-US" dirty="0" err="1"/>
              <a:t>cơ</a:t>
            </a:r>
            <a:r>
              <a:rPr lang="en-US" dirty="0"/>
              <a:t> </a:t>
            </a:r>
            <a:r>
              <a:rPr lang="en-US" dirty="0" err="1"/>
              <a:t>bản</a:t>
            </a:r>
            <a:r>
              <a:rPr lang="en-US" dirty="0"/>
              <a:t>, </a:t>
            </a:r>
            <a:r>
              <a:rPr lang="en-US" dirty="0" err="1"/>
              <a:t>nhưng</a:t>
            </a:r>
            <a:r>
              <a:rPr lang="en-US" dirty="0"/>
              <a:t> </a:t>
            </a:r>
            <a:r>
              <a:rPr lang="en-US" dirty="0" err="1"/>
              <a:t>câu</a:t>
            </a:r>
            <a:r>
              <a:rPr lang="en-US" dirty="0"/>
              <a:t> </a:t>
            </a:r>
            <a:r>
              <a:rPr lang="en-US" dirty="0" err="1"/>
              <a:t>lệnh</a:t>
            </a:r>
            <a:r>
              <a:rPr lang="en-US" dirty="0"/>
              <a:t> </a:t>
            </a:r>
            <a:r>
              <a:rPr lang="en-US" dirty="0" err="1"/>
              <a:t>thành</a:t>
            </a:r>
            <a:r>
              <a:rPr lang="en-US" dirty="0"/>
              <a:t> </a:t>
            </a:r>
            <a:r>
              <a:rPr lang="en-US" dirty="0" err="1"/>
              <a:t>công</a:t>
            </a:r>
            <a:r>
              <a:rPr lang="en-US" dirty="0"/>
              <a:t> </a:t>
            </a:r>
            <a:r>
              <a:rPr lang="en-US" dirty="0" err="1"/>
              <a:t>vì</a:t>
            </a:r>
            <a:r>
              <a:rPr lang="en-US" dirty="0"/>
              <a:t> </a:t>
            </a:r>
            <a:r>
              <a:rPr lang="en-US" dirty="0" err="1"/>
              <a:t>loại</a:t>
            </a:r>
            <a:r>
              <a:rPr lang="en-US" dirty="0"/>
              <a:t> </a:t>
            </a:r>
            <a:r>
              <a:rPr lang="en-US" dirty="0" err="1"/>
              <a:t>và</a:t>
            </a:r>
            <a:r>
              <a:rPr lang="en-US" dirty="0"/>
              <a:t> </a:t>
            </a:r>
            <a:r>
              <a:rPr lang="en-US" dirty="0" err="1"/>
              <a:t>chủ</a:t>
            </a:r>
            <a:r>
              <a:rPr lang="en-US" dirty="0"/>
              <a:t> </a:t>
            </a:r>
            <a:r>
              <a:rPr lang="en-US" dirty="0" err="1"/>
              <a:t>sở</a:t>
            </a:r>
            <a:r>
              <a:rPr lang="en-US" dirty="0"/>
              <a:t> </a:t>
            </a:r>
            <a:r>
              <a:rPr lang="en-US" dirty="0" err="1"/>
              <a:t>hữu</a:t>
            </a:r>
            <a:r>
              <a:rPr lang="en-US" dirty="0"/>
              <a:t> </a:t>
            </a:r>
            <a:r>
              <a:rPr lang="en-US" dirty="0" err="1"/>
              <a:t>bảng</a:t>
            </a:r>
            <a:r>
              <a:rPr lang="en-US" dirty="0"/>
              <a:t> </a:t>
            </a:r>
            <a:r>
              <a:rPr lang="en-US" dirty="0" err="1"/>
              <a:t>có</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cần</a:t>
            </a:r>
            <a:r>
              <a:rPr lang="en-US" dirty="0"/>
              <a:t> </a:t>
            </a:r>
            <a:r>
              <a:rPr lang="en-US" dirty="0" err="1"/>
              <a:t>thiết</a:t>
            </a:r>
            <a:r>
              <a:rPr lang="en-US" dirty="0"/>
              <a:t> </a:t>
            </a:r>
            <a:r>
              <a:rPr lang="en-US" dirty="0" err="1"/>
              <a:t>với</a:t>
            </a:r>
            <a:r>
              <a:rPr lang="en-US" dirty="0"/>
              <a:t> </a:t>
            </a:r>
            <a:r>
              <a:rPr lang="en-US" dirty="0" err="1"/>
              <a:t>tùy</a:t>
            </a:r>
            <a:r>
              <a:rPr lang="en-US" dirty="0"/>
              <a:t> </a:t>
            </a:r>
            <a:r>
              <a:rPr lang="en-US" dirty="0" err="1"/>
              <a:t>chọn</a:t>
            </a:r>
            <a:r>
              <a:rPr lang="en-US" dirty="0"/>
              <a:t> GRANT OPTION.</a:t>
            </a:r>
          </a:p>
          <a:p>
            <a:pPr marL="0" indent="0">
              <a:buNone/>
            </a:pPr>
            <a:endParaRPr lang="en-US" dirty="0"/>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199920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dirty="0" smtClean="0"/>
              <a:t>Oracle </a:t>
            </a:r>
            <a:r>
              <a:rPr lang="en-US" dirty="0"/>
              <a:t>Database checks privileges on the following events, and returns an error if the client does not have the privilege for the action:</a:t>
            </a:r>
          </a:p>
          <a:p>
            <a:pPr lvl="1"/>
            <a:r>
              <a:rPr lang="en-US" dirty="0" smtClean="0"/>
              <a:t>Pinning </a:t>
            </a:r>
            <a:r>
              <a:rPr lang="en-US" dirty="0"/>
              <a:t>an object in the object cache using its REF value causes Oracle Database to check for the SELECT privilege on the containing object table. </a:t>
            </a:r>
          </a:p>
          <a:p>
            <a:pPr lvl="1"/>
            <a:r>
              <a:rPr lang="en-US" dirty="0" smtClean="0"/>
              <a:t>Modifying </a:t>
            </a:r>
            <a:r>
              <a:rPr lang="en-US" dirty="0"/>
              <a:t>an existing object or flushing an object from the object cache causes Oracle Database to check for the UPDATE privilege on the destination object table. </a:t>
            </a:r>
          </a:p>
          <a:p>
            <a:pPr lvl="1"/>
            <a:r>
              <a:rPr lang="en-US" dirty="0" smtClean="0"/>
              <a:t>Flushing </a:t>
            </a:r>
            <a:r>
              <a:rPr lang="en-US" dirty="0"/>
              <a:t>a new object causes Oracle Database to check for the INSERT privilege on the destination object table. </a:t>
            </a:r>
          </a:p>
          <a:p>
            <a:pPr lvl="1"/>
            <a:r>
              <a:rPr lang="en-US" dirty="0" smtClean="0"/>
              <a:t>Deleting </a:t>
            </a:r>
            <a:r>
              <a:rPr lang="en-US" dirty="0"/>
              <a:t>an object causes Oracle Database to check for the DELETE privilege on the destination table. </a:t>
            </a:r>
          </a:p>
          <a:p>
            <a:pPr lvl="1"/>
            <a:r>
              <a:rPr lang="en-US" dirty="0" smtClean="0"/>
              <a:t>Pinning </a:t>
            </a:r>
            <a:r>
              <a:rPr lang="en-US" dirty="0"/>
              <a:t>an object of a named type causes Oracle Database to check EXECUTE privilege on the object.</a:t>
            </a:r>
          </a:p>
          <a:p>
            <a:pPr marL="0" indent="0">
              <a:buNone/>
            </a:pPr>
            <a:r>
              <a:rPr lang="en-US" dirty="0"/>
              <a:t>Modifying the attributes of an object in a client third-generation language application causes Oracle Database to update the entire object. Therefore, the user needs the UPDATE privilege on the object table. Having the UPDATE privilege on only certain columns of the object table is not sufficient, even if the application only modifies attributes corresponding to those columns. Therefore, Oracle Database does not support column-level privileges for object tables.</a:t>
            </a:r>
            <a:endParaRPr lang="en-US" dirty="0"/>
          </a:p>
        </p:txBody>
      </p:sp>
    </p:spTree>
    <p:extLst>
      <p:ext uri="{BB962C8B-B14F-4D97-AF65-F5344CB8AC3E}">
        <p14:creationId xmlns:p14="http://schemas.microsoft.com/office/powerpoint/2010/main" val="105567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70000" lnSpcReduction="20000"/>
          </a:bodyPr>
          <a:lstStyle/>
          <a:p>
            <a:r>
              <a:rPr lang="en-US" dirty="0"/>
              <a:t>Type </a:t>
            </a:r>
            <a:r>
              <a:rPr lang="en-US" dirty="0" smtClean="0"/>
              <a:t>Dependencies</a:t>
            </a:r>
          </a:p>
          <a:p>
            <a:pPr marL="0" indent="0">
              <a:buNone/>
            </a:pPr>
            <a:r>
              <a:rPr lang="en-US" sz="2400" dirty="0" err="1"/>
              <a:t>Đối</a:t>
            </a:r>
            <a:r>
              <a:rPr lang="en-US" sz="2400" dirty="0"/>
              <a:t> </a:t>
            </a:r>
            <a:r>
              <a:rPr lang="en-US" sz="2400" dirty="0" err="1"/>
              <a:t>với</a:t>
            </a:r>
            <a:r>
              <a:rPr lang="en-US" sz="2400" dirty="0"/>
              <a:t> </a:t>
            </a:r>
            <a:r>
              <a:rPr lang="en-US" sz="2400" dirty="0" err="1"/>
              <a:t>các</a:t>
            </a:r>
            <a:r>
              <a:rPr lang="en-US" sz="2400" dirty="0"/>
              <a:t> </a:t>
            </a:r>
            <a:r>
              <a:rPr lang="en-US" sz="2400" dirty="0" err="1"/>
              <a:t>đối</a:t>
            </a:r>
            <a:r>
              <a:rPr lang="en-US" sz="2400" dirty="0"/>
              <a:t> </a:t>
            </a:r>
            <a:r>
              <a:rPr lang="en-US" sz="2400" dirty="0" err="1"/>
              <a:t>tượng</a:t>
            </a:r>
            <a:r>
              <a:rPr lang="en-US" sz="2400" dirty="0"/>
              <a:t> </a:t>
            </a:r>
            <a:r>
              <a:rPr lang="en-US" sz="2400" dirty="0" err="1"/>
              <a:t>được</a:t>
            </a:r>
            <a:r>
              <a:rPr lang="en-US" sz="2400" dirty="0"/>
              <a:t> </a:t>
            </a:r>
            <a:r>
              <a:rPr lang="en-US" sz="2400" dirty="0" err="1"/>
              <a:t>lưu</a:t>
            </a:r>
            <a:r>
              <a:rPr lang="en-US" sz="2400" dirty="0"/>
              <a:t> </a:t>
            </a:r>
            <a:r>
              <a:rPr lang="en-US" sz="2400" dirty="0" err="1"/>
              <a:t>trữ</a:t>
            </a:r>
            <a:r>
              <a:rPr lang="en-US" sz="2400" dirty="0"/>
              <a:t> </a:t>
            </a:r>
            <a:r>
              <a:rPr lang="en-US" sz="2400" dirty="0" err="1"/>
              <a:t>như</a:t>
            </a:r>
            <a:r>
              <a:rPr lang="en-US" sz="2400" dirty="0"/>
              <a:t> </a:t>
            </a:r>
            <a:r>
              <a:rPr lang="en-US" sz="2400" dirty="0" err="1"/>
              <a:t>thủ</a:t>
            </a:r>
            <a:r>
              <a:rPr lang="en-US" sz="2400" dirty="0"/>
              <a:t> </a:t>
            </a:r>
            <a:r>
              <a:rPr lang="en-US" sz="2400" dirty="0" err="1"/>
              <a:t>tục</a:t>
            </a:r>
            <a:r>
              <a:rPr lang="en-US" sz="2400" dirty="0"/>
              <a:t> </a:t>
            </a:r>
            <a:r>
              <a:rPr lang="en-US" sz="2400" dirty="0" err="1"/>
              <a:t>và</a:t>
            </a:r>
            <a:r>
              <a:rPr lang="en-US" sz="2400" dirty="0"/>
              <a:t> </a:t>
            </a:r>
            <a:r>
              <a:rPr lang="en-US" sz="2400" dirty="0" err="1"/>
              <a:t>bảng</a:t>
            </a:r>
            <a:r>
              <a:rPr lang="en-US" sz="2400" dirty="0"/>
              <a:t>, </a:t>
            </a:r>
            <a:r>
              <a:rPr lang="en-US" sz="2400" dirty="0" err="1"/>
              <a:t>Các</a:t>
            </a:r>
            <a:r>
              <a:rPr lang="en-US" sz="2400" dirty="0"/>
              <a:t> Type </a:t>
            </a:r>
            <a:r>
              <a:rPr lang="en-US" sz="2400" dirty="0" err="1"/>
              <a:t>được</a:t>
            </a:r>
            <a:r>
              <a:rPr lang="en-US" sz="2400" dirty="0"/>
              <a:t> </a:t>
            </a:r>
            <a:r>
              <a:rPr lang="en-US" sz="2400" dirty="0" err="1"/>
              <a:t>tham</a:t>
            </a:r>
            <a:r>
              <a:rPr lang="en-US" sz="2400" dirty="0"/>
              <a:t> </a:t>
            </a:r>
            <a:r>
              <a:rPr lang="en-US" sz="2400" dirty="0" err="1"/>
              <a:t>chiếu</a:t>
            </a:r>
            <a:r>
              <a:rPr lang="en-US" sz="2400" dirty="0"/>
              <a:t> </a:t>
            </a:r>
            <a:r>
              <a:rPr lang="en-US" sz="2400" dirty="0" err="1"/>
              <a:t>bởi</a:t>
            </a:r>
            <a:r>
              <a:rPr lang="en-US" sz="2400" dirty="0"/>
              <a:t> </a:t>
            </a:r>
            <a:r>
              <a:rPr lang="en-US" sz="2400" dirty="0" err="1"/>
              <a:t>các</a:t>
            </a:r>
            <a:r>
              <a:rPr lang="en-US" sz="2400" dirty="0"/>
              <a:t> </a:t>
            </a:r>
            <a:r>
              <a:rPr lang="en-US" sz="2400" dirty="0" err="1"/>
              <a:t>đối</a:t>
            </a:r>
            <a:r>
              <a:rPr lang="en-US" sz="2400" dirty="0"/>
              <a:t> </a:t>
            </a:r>
            <a:r>
              <a:rPr lang="en-US" sz="2400" dirty="0" err="1"/>
              <a:t>tượng</a:t>
            </a:r>
            <a:r>
              <a:rPr lang="en-US" sz="2400" dirty="0"/>
              <a:t> </a:t>
            </a:r>
            <a:r>
              <a:rPr lang="en-US" sz="2400" dirty="0" err="1"/>
              <a:t>khác</a:t>
            </a:r>
            <a:r>
              <a:rPr lang="en-US" sz="2400" dirty="0"/>
              <a:t> </a:t>
            </a:r>
            <a:r>
              <a:rPr lang="en-US" sz="2400" dirty="0" err="1"/>
              <a:t>được</a:t>
            </a:r>
            <a:r>
              <a:rPr lang="en-US" sz="2400" dirty="0"/>
              <a:t> </a:t>
            </a:r>
            <a:r>
              <a:rPr lang="en-US" sz="2400" dirty="0" err="1"/>
              <a:t>gọi</a:t>
            </a:r>
            <a:r>
              <a:rPr lang="en-US" sz="2400" dirty="0"/>
              <a:t> </a:t>
            </a:r>
            <a:r>
              <a:rPr lang="en-US" sz="2400" dirty="0" err="1"/>
              <a:t>là</a:t>
            </a:r>
            <a:r>
              <a:rPr lang="en-US" sz="2400" dirty="0"/>
              <a:t> </a:t>
            </a:r>
            <a:r>
              <a:rPr lang="en-US" sz="2400" dirty="0" err="1"/>
              <a:t>các</a:t>
            </a:r>
            <a:r>
              <a:rPr lang="en-US" sz="2400" dirty="0"/>
              <a:t> </a:t>
            </a:r>
            <a:r>
              <a:rPr lang="en-US" sz="2400" dirty="0" err="1"/>
              <a:t>phụ</a:t>
            </a:r>
            <a:r>
              <a:rPr lang="en-US" sz="2400" dirty="0"/>
              <a:t> </a:t>
            </a:r>
            <a:r>
              <a:rPr lang="en-US" sz="2400" dirty="0" err="1"/>
              <a:t>thuộc</a:t>
            </a:r>
            <a:r>
              <a:rPr lang="en-US" sz="2400" dirty="0"/>
              <a:t>. </a:t>
            </a:r>
            <a:r>
              <a:rPr lang="en-US" sz="2400" dirty="0" err="1"/>
              <a:t>Có</a:t>
            </a:r>
            <a:r>
              <a:rPr lang="en-US" sz="2400" dirty="0"/>
              <a:t> </a:t>
            </a:r>
            <a:r>
              <a:rPr lang="en-US" sz="2400" dirty="0" err="1"/>
              <a:t>một</a:t>
            </a:r>
            <a:r>
              <a:rPr lang="en-US" sz="2400" dirty="0"/>
              <a:t> </a:t>
            </a:r>
            <a:r>
              <a:rPr lang="en-US" sz="2400" dirty="0" err="1"/>
              <a:t>số</a:t>
            </a:r>
            <a:r>
              <a:rPr lang="en-US" sz="2400" dirty="0"/>
              <a:t> </a:t>
            </a:r>
            <a:r>
              <a:rPr lang="en-US" sz="2400" dirty="0" err="1"/>
              <a:t>vấn</a:t>
            </a:r>
            <a:r>
              <a:rPr lang="en-US" sz="2400" dirty="0"/>
              <a:t> </a:t>
            </a:r>
            <a:r>
              <a:rPr lang="en-US" sz="2400" dirty="0" err="1"/>
              <a:t>đề</a:t>
            </a:r>
            <a:r>
              <a:rPr lang="en-US" sz="2400" dirty="0"/>
              <a:t> </a:t>
            </a:r>
            <a:r>
              <a:rPr lang="en-US" sz="2400" dirty="0" err="1"/>
              <a:t>đặc</a:t>
            </a:r>
            <a:r>
              <a:rPr lang="en-US" sz="2400" dirty="0"/>
              <a:t> </a:t>
            </a:r>
            <a:r>
              <a:rPr lang="en-US" sz="2400" dirty="0" err="1"/>
              <a:t>biệt</a:t>
            </a:r>
            <a:r>
              <a:rPr lang="en-US" sz="2400" dirty="0"/>
              <a:t> </a:t>
            </a:r>
            <a:r>
              <a:rPr lang="en-US" sz="2400" dirty="0" err="1"/>
              <a:t>đối</a:t>
            </a:r>
            <a:r>
              <a:rPr lang="en-US" sz="2400" dirty="0"/>
              <a:t> </a:t>
            </a:r>
            <a:r>
              <a:rPr lang="en-US" sz="2400" dirty="0" err="1"/>
              <a:t>với</a:t>
            </a:r>
            <a:r>
              <a:rPr lang="en-US" sz="2400" dirty="0"/>
              <a:t> Type </a:t>
            </a:r>
            <a:r>
              <a:rPr lang="en-US" sz="2400" dirty="0" err="1"/>
              <a:t>mà</a:t>
            </a:r>
            <a:r>
              <a:rPr lang="en-US" sz="2400" dirty="0"/>
              <a:t> </a:t>
            </a:r>
            <a:r>
              <a:rPr lang="en-US" sz="2400" dirty="0" err="1"/>
              <a:t>bảng</a:t>
            </a:r>
            <a:r>
              <a:rPr lang="en-US" sz="2400" dirty="0"/>
              <a:t> </a:t>
            </a:r>
            <a:r>
              <a:rPr lang="en-US" sz="2400" dirty="0" err="1"/>
              <a:t>thụ</a:t>
            </a:r>
            <a:r>
              <a:rPr lang="en-US" sz="2400" dirty="0"/>
              <a:t> </a:t>
            </a:r>
            <a:r>
              <a:rPr lang="en-US" sz="2400" dirty="0" err="1"/>
              <a:t>thuộc</a:t>
            </a:r>
            <a:r>
              <a:rPr lang="en-US" sz="2400" dirty="0"/>
              <a:t>. </a:t>
            </a:r>
            <a:r>
              <a:rPr lang="en-US" sz="2400" dirty="0" err="1"/>
              <a:t>Bởi</a:t>
            </a:r>
            <a:r>
              <a:rPr lang="en-US" sz="2400" dirty="0"/>
              <a:t> </a:t>
            </a:r>
            <a:r>
              <a:rPr lang="en-US" sz="2400" dirty="0" err="1"/>
              <a:t>vì</a:t>
            </a:r>
            <a:r>
              <a:rPr lang="en-US" sz="2400" dirty="0"/>
              <a:t> </a:t>
            </a:r>
            <a:r>
              <a:rPr lang="en-US" sz="2400" dirty="0" err="1"/>
              <a:t>bảng</a:t>
            </a:r>
            <a:r>
              <a:rPr lang="en-US" sz="2400" dirty="0"/>
              <a:t> </a:t>
            </a:r>
            <a:r>
              <a:rPr lang="en-US" sz="2400" dirty="0" err="1"/>
              <a:t>chứa</a:t>
            </a:r>
            <a:r>
              <a:rPr lang="en-US" sz="2400" dirty="0"/>
              <a:t> </a:t>
            </a:r>
            <a:r>
              <a:rPr lang="en-US" sz="2400" dirty="0" err="1"/>
              <a:t>đữ</a:t>
            </a:r>
            <a:r>
              <a:rPr lang="en-US" sz="2400" dirty="0"/>
              <a:t> </a:t>
            </a:r>
            <a:r>
              <a:rPr lang="en-US" sz="2400" dirty="0" err="1"/>
              <a:t>liệu</a:t>
            </a:r>
            <a:r>
              <a:rPr lang="en-US" sz="2400" dirty="0"/>
              <a:t> </a:t>
            </a:r>
            <a:r>
              <a:rPr lang="en-US" sz="2400" dirty="0" err="1"/>
              <a:t>dựa</a:t>
            </a:r>
            <a:r>
              <a:rPr lang="en-US" sz="2400" dirty="0"/>
              <a:t> </a:t>
            </a:r>
            <a:r>
              <a:rPr lang="en-US" sz="2400" dirty="0" err="1"/>
              <a:t>vào</a:t>
            </a:r>
            <a:r>
              <a:rPr lang="en-US" sz="2400" dirty="0"/>
              <a:t> </a:t>
            </a:r>
            <a:r>
              <a:rPr lang="en-US" sz="2400" dirty="0" err="1"/>
              <a:t>định</a:t>
            </a:r>
            <a:r>
              <a:rPr lang="en-US" sz="2400" dirty="0"/>
              <a:t> </a:t>
            </a:r>
            <a:r>
              <a:rPr lang="en-US" sz="2400" dirty="0" err="1"/>
              <a:t>nghĩa</a:t>
            </a:r>
            <a:r>
              <a:rPr lang="en-US" sz="2400" dirty="0"/>
              <a:t> type </a:t>
            </a:r>
            <a:r>
              <a:rPr lang="en-US" sz="2400" dirty="0" err="1"/>
              <a:t>để</a:t>
            </a:r>
            <a:r>
              <a:rPr lang="en-US" sz="2400" dirty="0"/>
              <a:t> </a:t>
            </a:r>
            <a:r>
              <a:rPr lang="en-US" sz="2400" dirty="0" err="1"/>
              <a:t>truy</a:t>
            </a:r>
            <a:r>
              <a:rPr lang="en-US" sz="2400" dirty="0"/>
              <a:t> </a:t>
            </a:r>
            <a:r>
              <a:rPr lang="en-US" sz="2400" dirty="0" err="1"/>
              <a:t>xuất</a:t>
            </a:r>
            <a:r>
              <a:rPr lang="en-US" sz="2400" dirty="0"/>
              <a:t>, </a:t>
            </a:r>
            <a:r>
              <a:rPr lang="en-US" sz="2400" dirty="0" err="1"/>
              <a:t>bất</a:t>
            </a:r>
            <a:r>
              <a:rPr lang="en-US" sz="2400" dirty="0"/>
              <a:t> </a:t>
            </a:r>
            <a:r>
              <a:rPr lang="en-US" sz="2400" dirty="0" err="1"/>
              <a:t>kỳ</a:t>
            </a:r>
            <a:r>
              <a:rPr lang="en-US" sz="2400" dirty="0"/>
              <a:t> </a:t>
            </a:r>
            <a:r>
              <a:rPr lang="en-US" sz="2400" dirty="0" err="1"/>
              <a:t>thay</a:t>
            </a:r>
            <a:r>
              <a:rPr lang="en-US" sz="2400" dirty="0"/>
              <a:t> </a:t>
            </a:r>
            <a:r>
              <a:rPr lang="en-US" sz="2400" dirty="0" err="1"/>
              <a:t>đổi</a:t>
            </a:r>
            <a:r>
              <a:rPr lang="en-US" sz="2400" dirty="0"/>
              <a:t> </a:t>
            </a:r>
            <a:r>
              <a:rPr lang="en-US" sz="2400" dirty="0" err="1"/>
              <a:t>trong</a:t>
            </a:r>
            <a:r>
              <a:rPr lang="en-US" sz="2400" dirty="0"/>
              <a:t> type </a:t>
            </a:r>
            <a:r>
              <a:rPr lang="en-US" sz="2400" dirty="0" err="1"/>
              <a:t>gây</a:t>
            </a:r>
            <a:r>
              <a:rPr lang="en-US" sz="2400" dirty="0"/>
              <a:t> </a:t>
            </a:r>
            <a:r>
              <a:rPr lang="en-US" sz="2400" dirty="0" err="1"/>
              <a:t>ra</a:t>
            </a:r>
            <a:r>
              <a:rPr lang="en-US" sz="2400" dirty="0"/>
              <a:t> </a:t>
            </a:r>
            <a:r>
              <a:rPr lang="en-US" sz="2400" dirty="0" err="1"/>
              <a:t>các</a:t>
            </a:r>
            <a:r>
              <a:rPr lang="en-US" sz="2400" dirty="0"/>
              <a:t> </a:t>
            </a:r>
            <a:r>
              <a:rPr lang="en-US" sz="2400" dirty="0" err="1"/>
              <a:t>đối</a:t>
            </a:r>
            <a:r>
              <a:rPr lang="en-US" sz="2400" dirty="0"/>
              <a:t> </a:t>
            </a:r>
            <a:r>
              <a:rPr lang="en-US" sz="2400" dirty="0" err="1"/>
              <a:t>tượng</a:t>
            </a:r>
            <a:r>
              <a:rPr lang="en-US" sz="2400" dirty="0"/>
              <a:t> </a:t>
            </a:r>
            <a:r>
              <a:rPr lang="en-US" sz="2400" dirty="0" err="1"/>
              <a:t>lưu</a:t>
            </a:r>
            <a:r>
              <a:rPr lang="en-US" sz="2400" dirty="0"/>
              <a:t> </a:t>
            </a:r>
            <a:r>
              <a:rPr lang="en-US" sz="2400" dirty="0" err="1"/>
              <a:t>trữ</a:t>
            </a:r>
            <a:r>
              <a:rPr lang="en-US" sz="2400" dirty="0"/>
              <a:t> </a:t>
            </a:r>
            <a:r>
              <a:rPr lang="en-US" sz="2400" dirty="0" err="1"/>
              <a:t>trở</a:t>
            </a:r>
            <a:r>
              <a:rPr lang="en-US" sz="2400" dirty="0"/>
              <a:t> </a:t>
            </a:r>
            <a:r>
              <a:rPr lang="en-US" sz="2400" dirty="0" err="1"/>
              <a:t>nên</a:t>
            </a:r>
            <a:r>
              <a:rPr lang="en-US" sz="2400" dirty="0"/>
              <a:t> </a:t>
            </a:r>
            <a:r>
              <a:rPr lang="en-US" sz="2400" dirty="0" err="1"/>
              <a:t>không</a:t>
            </a:r>
            <a:r>
              <a:rPr lang="en-US" sz="2400" dirty="0"/>
              <a:t> </a:t>
            </a:r>
            <a:r>
              <a:rPr lang="en-US" sz="2400" dirty="0" err="1"/>
              <a:t>truy</a:t>
            </a:r>
            <a:r>
              <a:rPr lang="en-US" sz="2400" dirty="0"/>
              <a:t> </a:t>
            </a:r>
            <a:r>
              <a:rPr lang="en-US" sz="2400" dirty="0" err="1"/>
              <a:t>xuuất</a:t>
            </a:r>
            <a:r>
              <a:rPr lang="en-US" sz="2400" dirty="0"/>
              <a:t> </a:t>
            </a:r>
            <a:r>
              <a:rPr lang="en-US" sz="2400" dirty="0" err="1"/>
              <a:t>được</a:t>
            </a:r>
            <a:r>
              <a:rPr lang="en-US" sz="2400" dirty="0"/>
              <a:t>. </a:t>
            </a:r>
            <a:r>
              <a:rPr lang="en-US" sz="2400" dirty="0" err="1"/>
              <a:t>Các</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gây</a:t>
            </a:r>
            <a:r>
              <a:rPr lang="en-US" sz="2400" dirty="0"/>
              <a:t> </a:t>
            </a:r>
            <a:r>
              <a:rPr lang="en-US" sz="2400" dirty="0" err="1"/>
              <a:t>ra</a:t>
            </a:r>
            <a:r>
              <a:rPr lang="en-US" sz="2400" dirty="0"/>
              <a:t> </a:t>
            </a:r>
            <a:r>
              <a:rPr lang="en-US" sz="2400" dirty="0" err="1"/>
              <a:t>trường</a:t>
            </a:r>
            <a:r>
              <a:rPr lang="en-US" sz="2400" dirty="0"/>
              <a:t> </a:t>
            </a:r>
            <a:r>
              <a:rPr lang="en-US" sz="2400" dirty="0" err="1"/>
              <a:t>hợp</a:t>
            </a:r>
            <a:r>
              <a:rPr lang="en-US" sz="2400" dirty="0"/>
              <a:t> </a:t>
            </a:r>
            <a:r>
              <a:rPr lang="en-US" sz="2400" dirty="0" err="1"/>
              <a:t>này</a:t>
            </a:r>
            <a:r>
              <a:rPr lang="en-US" sz="2400" dirty="0"/>
              <a:t> </a:t>
            </a:r>
            <a:r>
              <a:rPr lang="en-US" sz="2400" dirty="0" err="1"/>
              <a:t>là</a:t>
            </a:r>
            <a:r>
              <a:rPr lang="en-US" sz="2400" dirty="0"/>
              <a:t> </a:t>
            </a:r>
            <a:r>
              <a:rPr lang="en-US" sz="2400" dirty="0" err="1"/>
              <a:t>khi</a:t>
            </a:r>
            <a:r>
              <a:rPr lang="en-US" sz="2400" dirty="0"/>
              <a:t> </a:t>
            </a:r>
            <a:r>
              <a:rPr lang="en-US" sz="2400" dirty="0" err="1"/>
              <a:t>các</a:t>
            </a:r>
            <a:r>
              <a:rPr lang="en-US" sz="2400" dirty="0"/>
              <a:t> </a:t>
            </a:r>
            <a:r>
              <a:rPr lang="en-US" sz="2400" dirty="0" err="1"/>
              <a:t>quyền</a:t>
            </a:r>
            <a:r>
              <a:rPr lang="en-US" sz="2400" dirty="0"/>
              <a:t> </a:t>
            </a:r>
            <a:r>
              <a:rPr lang="en-US" sz="2400" dirty="0" err="1"/>
              <a:t>cần</a:t>
            </a:r>
            <a:r>
              <a:rPr lang="en-US" sz="2400" dirty="0"/>
              <a:t> </a:t>
            </a:r>
            <a:r>
              <a:rPr lang="en-US" sz="2400" dirty="0" err="1"/>
              <a:t>thiết</a:t>
            </a:r>
            <a:r>
              <a:rPr lang="en-US" sz="2400" dirty="0"/>
              <a:t> </a:t>
            </a:r>
            <a:r>
              <a:rPr lang="en-US" sz="2400" dirty="0" err="1"/>
              <a:t>yêu</a:t>
            </a:r>
            <a:r>
              <a:rPr lang="en-US" sz="2400" dirty="0"/>
              <a:t> </a:t>
            </a:r>
            <a:r>
              <a:rPr lang="en-US" sz="2400" dirty="0" err="1"/>
              <a:t>cầu</a:t>
            </a:r>
            <a:r>
              <a:rPr lang="en-US" sz="2400" dirty="0"/>
              <a:t> </a:t>
            </a:r>
            <a:r>
              <a:rPr lang="en-US" sz="2400" dirty="0" err="1"/>
              <a:t>để</a:t>
            </a:r>
            <a:r>
              <a:rPr lang="en-US" sz="2400" dirty="0"/>
              <a:t> </a:t>
            </a:r>
            <a:r>
              <a:rPr lang="en-US" sz="2400" dirty="0" err="1"/>
              <a:t>sử</a:t>
            </a:r>
            <a:r>
              <a:rPr lang="en-US" sz="2400" dirty="0"/>
              <a:t> </a:t>
            </a:r>
            <a:r>
              <a:rPr lang="en-US" sz="2400" dirty="0" err="1"/>
              <a:t>dụng</a:t>
            </a:r>
            <a:r>
              <a:rPr lang="en-US" sz="2400" dirty="0"/>
              <a:t> type </a:t>
            </a:r>
            <a:r>
              <a:rPr lang="en-US" sz="2400" dirty="0" err="1"/>
              <a:t>đã</a:t>
            </a:r>
            <a:r>
              <a:rPr lang="en-US" sz="2400" dirty="0"/>
              <a:t> </a:t>
            </a:r>
            <a:r>
              <a:rPr lang="en-US" sz="2400" dirty="0" err="1"/>
              <a:t>bị</a:t>
            </a:r>
            <a:r>
              <a:rPr lang="en-US" sz="2400" dirty="0"/>
              <a:t> </a:t>
            </a:r>
            <a:r>
              <a:rPr lang="en-US" sz="2400" dirty="0" err="1"/>
              <a:t>thu</a:t>
            </a:r>
            <a:r>
              <a:rPr lang="en-US" sz="2400" dirty="0"/>
              <a:t> </a:t>
            </a:r>
            <a:r>
              <a:rPr lang="en-US" sz="2400" dirty="0" err="1"/>
              <a:t>hồi</a:t>
            </a:r>
            <a:r>
              <a:rPr lang="en-US" sz="2400" dirty="0"/>
              <a:t>, </a:t>
            </a:r>
            <a:r>
              <a:rPr lang="en-US" sz="2400" dirty="0" err="1"/>
              <a:t>hoặc</a:t>
            </a:r>
            <a:r>
              <a:rPr lang="en-US" sz="2400" dirty="0"/>
              <a:t> </a:t>
            </a:r>
            <a:r>
              <a:rPr lang="en-US" sz="2400" dirty="0" err="1"/>
              <a:t>các</a:t>
            </a:r>
            <a:r>
              <a:rPr lang="en-US" sz="2400" dirty="0"/>
              <a:t> </a:t>
            </a:r>
            <a:r>
              <a:rPr lang="en-US" sz="2400" dirty="0" err="1"/>
              <a:t>phụ</a:t>
            </a:r>
            <a:r>
              <a:rPr lang="en-US" sz="2400" dirty="0"/>
              <a:t> </a:t>
            </a:r>
            <a:r>
              <a:rPr lang="en-US" sz="2400" dirty="0" err="1"/>
              <a:t>thuộc</a:t>
            </a:r>
            <a:r>
              <a:rPr lang="en-US" sz="2400" dirty="0"/>
              <a:t> Type </a:t>
            </a:r>
            <a:r>
              <a:rPr lang="en-US" sz="2400" dirty="0" err="1"/>
              <a:t>bị</a:t>
            </a:r>
            <a:r>
              <a:rPr lang="en-US" sz="2400" dirty="0"/>
              <a:t> </a:t>
            </a:r>
            <a:r>
              <a:rPr lang="en-US" sz="2400" dirty="0" err="1"/>
              <a:t>xóa</a:t>
            </a:r>
            <a:r>
              <a:rPr lang="en-US" sz="2400" dirty="0"/>
              <a:t>. </a:t>
            </a:r>
            <a:r>
              <a:rPr lang="en-US" sz="2400" dirty="0" err="1"/>
              <a:t>Nếu</a:t>
            </a:r>
            <a:r>
              <a:rPr lang="en-US" sz="2400" dirty="0"/>
              <a:t> </a:t>
            </a:r>
            <a:r>
              <a:rPr lang="en-US" sz="2400" dirty="0" err="1"/>
              <a:t>trường</a:t>
            </a:r>
            <a:r>
              <a:rPr lang="en-US" sz="2400" dirty="0"/>
              <a:t> </a:t>
            </a:r>
            <a:r>
              <a:rPr lang="en-US" sz="2400" dirty="0" err="1"/>
              <a:t>hợp</a:t>
            </a:r>
            <a:r>
              <a:rPr lang="en-US" sz="2400" dirty="0"/>
              <a:t> </a:t>
            </a:r>
            <a:r>
              <a:rPr lang="en-US" sz="2400" dirty="0" err="1"/>
              <a:t>này</a:t>
            </a:r>
            <a:r>
              <a:rPr lang="en-US" sz="2400" dirty="0"/>
              <a:t> </a:t>
            </a:r>
            <a:r>
              <a:rPr lang="en-US" sz="2400" dirty="0" err="1"/>
              <a:t>xảy</a:t>
            </a:r>
            <a:r>
              <a:rPr lang="en-US" sz="2400" dirty="0"/>
              <a:t> </a:t>
            </a:r>
            <a:r>
              <a:rPr lang="en-US" sz="2400" dirty="0" err="1"/>
              <a:t>ra</a:t>
            </a:r>
            <a:r>
              <a:rPr lang="en-US" sz="2400" dirty="0"/>
              <a:t>, </a:t>
            </a:r>
            <a:r>
              <a:rPr lang="en-US" sz="2400" dirty="0" err="1"/>
              <a:t>thì</a:t>
            </a:r>
            <a:r>
              <a:rPr lang="en-US" sz="2400" dirty="0"/>
              <a:t> </a:t>
            </a:r>
            <a:r>
              <a:rPr lang="en-US" sz="2400" dirty="0" err="1"/>
              <a:t>bảng</a:t>
            </a:r>
            <a:r>
              <a:rPr lang="en-US" sz="2400" dirty="0"/>
              <a:t> </a:t>
            </a:r>
            <a:r>
              <a:rPr lang="en-US" sz="2400" dirty="0" err="1"/>
              <a:t>trở</a:t>
            </a:r>
            <a:r>
              <a:rPr lang="en-US" sz="2400" dirty="0"/>
              <a:t> </a:t>
            </a:r>
            <a:r>
              <a:rPr lang="en-US" sz="2400" dirty="0" err="1"/>
              <a:t>nên</a:t>
            </a:r>
            <a:r>
              <a:rPr lang="en-US" sz="2400" dirty="0"/>
              <a:t> </a:t>
            </a:r>
            <a:r>
              <a:rPr lang="en-US" sz="2400" dirty="0" err="1"/>
              <a:t>không</a:t>
            </a:r>
            <a:r>
              <a:rPr lang="en-US" sz="2400" dirty="0"/>
              <a:t> </a:t>
            </a:r>
            <a:r>
              <a:rPr lang="en-US" sz="2400" dirty="0" err="1"/>
              <a:t>hợp</a:t>
            </a:r>
            <a:r>
              <a:rPr lang="en-US" sz="2400" dirty="0"/>
              <a:t> </a:t>
            </a:r>
            <a:r>
              <a:rPr lang="en-US" sz="2400" dirty="0" err="1"/>
              <a:t>lệ</a:t>
            </a:r>
            <a:r>
              <a:rPr lang="en-US" sz="2400" dirty="0"/>
              <a:t> </a:t>
            </a:r>
            <a:r>
              <a:rPr lang="en-US" sz="2400" dirty="0" err="1"/>
              <a:t>và</a:t>
            </a:r>
            <a:r>
              <a:rPr lang="en-US" sz="2400" dirty="0"/>
              <a:t> </a:t>
            </a:r>
            <a:r>
              <a:rPr lang="en-US" sz="2400" dirty="0" err="1"/>
              <a:t>không</a:t>
            </a:r>
            <a:r>
              <a:rPr lang="en-US" sz="2400" dirty="0"/>
              <a:t> </a:t>
            </a:r>
            <a:r>
              <a:rPr lang="en-US" sz="2400" dirty="0" err="1"/>
              <a:t>thể</a:t>
            </a:r>
            <a:r>
              <a:rPr lang="en-US" sz="2400" dirty="0"/>
              <a:t> </a:t>
            </a:r>
            <a:r>
              <a:rPr lang="en-US" sz="2400" dirty="0" err="1"/>
              <a:t>truy</a:t>
            </a:r>
            <a:r>
              <a:rPr lang="en-US" sz="2400" dirty="0"/>
              <a:t> </a:t>
            </a:r>
            <a:r>
              <a:rPr lang="en-US" sz="2400" dirty="0" err="1"/>
              <a:t>xuất</a:t>
            </a:r>
            <a:r>
              <a:rPr lang="en-US" sz="2400" dirty="0"/>
              <a:t>.</a:t>
            </a:r>
          </a:p>
          <a:p>
            <a:pPr marL="0" indent="0">
              <a:buNone/>
            </a:pPr>
            <a:r>
              <a:rPr lang="en-US" sz="2400" dirty="0" err="1"/>
              <a:t>Một</a:t>
            </a:r>
            <a:r>
              <a:rPr lang="en-US" sz="2400" dirty="0"/>
              <a:t> </a:t>
            </a:r>
            <a:r>
              <a:rPr lang="en-US" sz="2400" dirty="0" err="1"/>
              <a:t>bảng</a:t>
            </a:r>
            <a:r>
              <a:rPr lang="en-US" sz="2400" dirty="0"/>
              <a:t> </a:t>
            </a:r>
            <a:r>
              <a:rPr lang="en-US" sz="2400" dirty="0" err="1"/>
              <a:t>mà</a:t>
            </a:r>
            <a:r>
              <a:rPr lang="en-US" sz="2400" dirty="0"/>
              <a:t> </a:t>
            </a:r>
            <a:r>
              <a:rPr lang="en-US" sz="2400" dirty="0" err="1"/>
              <a:t>không</a:t>
            </a:r>
            <a:r>
              <a:rPr lang="en-US" sz="2400" dirty="0"/>
              <a:t> </a:t>
            </a:r>
            <a:r>
              <a:rPr lang="en-US" sz="2400" dirty="0" err="1"/>
              <a:t>hợp</a:t>
            </a:r>
            <a:r>
              <a:rPr lang="en-US" sz="2400" dirty="0"/>
              <a:t> </a:t>
            </a:r>
            <a:r>
              <a:rPr lang="en-US" sz="2400" dirty="0" err="1"/>
              <a:t>lệ</a:t>
            </a:r>
            <a:r>
              <a:rPr lang="en-US" sz="2400" dirty="0"/>
              <a:t> </a:t>
            </a:r>
            <a:r>
              <a:rPr lang="en-US" sz="2400" dirty="0" err="1"/>
              <a:t>bởi</a:t>
            </a:r>
            <a:r>
              <a:rPr lang="en-US" sz="2400" dirty="0"/>
              <a:t> </a:t>
            </a:r>
            <a:r>
              <a:rPr lang="en-US" sz="2400" dirty="0" err="1"/>
              <a:t>vì</a:t>
            </a:r>
            <a:r>
              <a:rPr lang="en-US" sz="2400" dirty="0"/>
              <a:t> </a:t>
            </a:r>
            <a:r>
              <a:rPr lang="en-US" sz="2400" dirty="0" err="1"/>
              <a:t>thiếu</a:t>
            </a:r>
            <a:r>
              <a:rPr lang="en-US" sz="2400" dirty="0"/>
              <a:t> </a:t>
            </a:r>
            <a:r>
              <a:rPr lang="en-US" sz="2400" dirty="0" err="1"/>
              <a:t>quyền</a:t>
            </a:r>
            <a:r>
              <a:rPr lang="en-US" sz="2400" dirty="0"/>
              <a:t> </a:t>
            </a:r>
            <a:r>
              <a:rPr lang="en-US" sz="2400" dirty="0" err="1"/>
              <a:t>có</a:t>
            </a:r>
            <a:r>
              <a:rPr lang="en-US" sz="2400" dirty="0"/>
              <a:t> </a:t>
            </a:r>
            <a:r>
              <a:rPr lang="en-US" sz="2400" dirty="0" err="1"/>
              <a:t>thể</a:t>
            </a:r>
            <a:r>
              <a:rPr lang="en-US" sz="2400" dirty="0"/>
              <a:t> </a:t>
            </a:r>
            <a:r>
              <a:rPr lang="en-US" sz="2400" dirty="0" err="1"/>
              <a:t>tự</a:t>
            </a:r>
            <a:r>
              <a:rPr lang="en-US" sz="2400" dirty="0"/>
              <a:t> </a:t>
            </a:r>
            <a:r>
              <a:rPr lang="en-US" sz="2400" dirty="0" err="1"/>
              <a:t>động</a:t>
            </a:r>
            <a:r>
              <a:rPr lang="en-US" sz="2400" dirty="0"/>
              <a:t> </a:t>
            </a:r>
            <a:r>
              <a:rPr lang="en-US" sz="2400" dirty="0" err="1"/>
              <a:t>trở</a:t>
            </a:r>
            <a:r>
              <a:rPr lang="en-US" sz="2400" dirty="0"/>
              <a:t> </a:t>
            </a:r>
            <a:r>
              <a:rPr lang="en-US" sz="2400" dirty="0" err="1"/>
              <a:t>nên</a:t>
            </a:r>
            <a:r>
              <a:rPr lang="en-US" sz="2400" dirty="0"/>
              <a:t> </a:t>
            </a:r>
            <a:r>
              <a:rPr lang="en-US" sz="2400" dirty="0" err="1"/>
              <a:t>hợp</a:t>
            </a:r>
            <a:r>
              <a:rPr lang="en-US" sz="2400" dirty="0"/>
              <a:t> </a:t>
            </a:r>
            <a:r>
              <a:rPr lang="en-US" sz="2400" dirty="0" err="1"/>
              <a:t>lệ</a:t>
            </a:r>
            <a:r>
              <a:rPr lang="en-US" sz="2400" dirty="0"/>
              <a:t> </a:t>
            </a:r>
            <a:r>
              <a:rPr lang="en-US" sz="2400" dirty="0" err="1"/>
              <a:t>và</a:t>
            </a:r>
            <a:r>
              <a:rPr lang="en-US" sz="2400" dirty="0"/>
              <a:t> </a:t>
            </a:r>
            <a:r>
              <a:rPr lang="en-US" sz="2400" dirty="0" err="1"/>
              <a:t>truy</a:t>
            </a:r>
            <a:r>
              <a:rPr lang="en-US" sz="2400" dirty="0"/>
              <a:t> </a:t>
            </a:r>
            <a:r>
              <a:rPr lang="en-US" sz="2400" dirty="0" err="1"/>
              <a:t>xuất</a:t>
            </a:r>
            <a:r>
              <a:rPr lang="en-US" sz="2400" dirty="0"/>
              <a:t> </a:t>
            </a:r>
            <a:r>
              <a:rPr lang="en-US" sz="2400" dirty="0" err="1"/>
              <a:t>được</a:t>
            </a:r>
            <a:r>
              <a:rPr lang="en-US" sz="2400" dirty="0"/>
              <a:t> </a:t>
            </a:r>
            <a:r>
              <a:rPr lang="en-US" sz="2400" dirty="0" err="1"/>
              <a:t>nếu</a:t>
            </a:r>
            <a:r>
              <a:rPr lang="en-US" sz="2400" dirty="0"/>
              <a:t> </a:t>
            </a:r>
            <a:r>
              <a:rPr lang="en-US" sz="2400" dirty="0" err="1"/>
              <a:t>các</a:t>
            </a:r>
            <a:r>
              <a:rPr lang="en-US" sz="2400" dirty="0"/>
              <a:t> </a:t>
            </a:r>
            <a:r>
              <a:rPr lang="en-US" sz="2400" dirty="0" err="1"/>
              <a:t>quyền</a:t>
            </a:r>
            <a:r>
              <a:rPr lang="en-US" sz="2400" dirty="0"/>
              <a:t> </a:t>
            </a:r>
            <a:r>
              <a:rPr lang="en-US" sz="2400" dirty="0" err="1"/>
              <a:t>được</a:t>
            </a:r>
            <a:r>
              <a:rPr lang="en-US" sz="2400" dirty="0"/>
              <a:t> </a:t>
            </a:r>
            <a:r>
              <a:rPr lang="en-US" sz="2400" dirty="0" err="1"/>
              <a:t>yêu</a:t>
            </a:r>
            <a:r>
              <a:rPr lang="en-US" sz="2400" dirty="0"/>
              <a:t> </a:t>
            </a:r>
            <a:r>
              <a:rPr lang="en-US" sz="2400" dirty="0" err="1"/>
              <a:t>cầu</a:t>
            </a:r>
            <a:r>
              <a:rPr lang="en-US" sz="2400" dirty="0"/>
              <a:t> </a:t>
            </a:r>
            <a:r>
              <a:rPr lang="en-US" sz="2400" dirty="0" err="1"/>
              <a:t>được</a:t>
            </a:r>
            <a:r>
              <a:rPr lang="en-US" sz="2400" dirty="0"/>
              <a:t> </a:t>
            </a:r>
            <a:r>
              <a:rPr lang="en-US" sz="2400" dirty="0" err="1"/>
              <a:t>cấp</a:t>
            </a:r>
            <a:r>
              <a:rPr lang="en-US" sz="2400" dirty="0"/>
              <a:t> </a:t>
            </a:r>
            <a:r>
              <a:rPr lang="en-US" sz="2400" dirty="0" err="1"/>
              <a:t>trở</a:t>
            </a:r>
            <a:r>
              <a:rPr lang="en-US" sz="2400" dirty="0"/>
              <a:t> </a:t>
            </a:r>
            <a:r>
              <a:rPr lang="en-US" sz="2400" dirty="0" err="1"/>
              <a:t>lại.Một</a:t>
            </a:r>
            <a:r>
              <a:rPr lang="en-US" sz="2400" dirty="0"/>
              <a:t> </a:t>
            </a:r>
            <a:r>
              <a:rPr lang="en-US" sz="2400" dirty="0" err="1"/>
              <a:t>bảng</a:t>
            </a:r>
            <a:r>
              <a:rPr lang="en-US" sz="2400" dirty="0"/>
              <a:t> </a:t>
            </a:r>
            <a:r>
              <a:rPr lang="en-US" sz="2400" dirty="0" err="1"/>
              <a:t>mà</a:t>
            </a:r>
            <a:r>
              <a:rPr lang="en-US" sz="2400" dirty="0"/>
              <a:t> </a:t>
            </a:r>
            <a:r>
              <a:rPr lang="en-US" sz="2400" dirty="0" err="1"/>
              <a:t>không</a:t>
            </a:r>
            <a:r>
              <a:rPr lang="en-US" sz="2400" dirty="0"/>
              <a:t> </a:t>
            </a:r>
            <a:r>
              <a:rPr lang="en-US" sz="2400" dirty="0" err="1"/>
              <a:t>hợp</a:t>
            </a:r>
            <a:r>
              <a:rPr lang="en-US" sz="2400" dirty="0"/>
              <a:t> </a:t>
            </a:r>
            <a:r>
              <a:rPr lang="en-US" sz="2400" dirty="0" err="1"/>
              <a:t>lệ</a:t>
            </a:r>
            <a:r>
              <a:rPr lang="en-US" sz="2400" dirty="0"/>
              <a:t> </a:t>
            </a:r>
            <a:r>
              <a:rPr lang="en-US" sz="2400" dirty="0" err="1"/>
              <a:t>bởi</a:t>
            </a:r>
            <a:r>
              <a:rPr lang="en-US" sz="2400" dirty="0"/>
              <a:t> </a:t>
            </a:r>
            <a:r>
              <a:rPr lang="en-US" sz="2400" dirty="0" err="1"/>
              <a:t>vì</a:t>
            </a:r>
            <a:r>
              <a:rPr lang="en-US" sz="2400" dirty="0"/>
              <a:t> dependent type </a:t>
            </a:r>
            <a:r>
              <a:rPr lang="en-US" sz="2400" dirty="0" err="1"/>
              <a:t>bị</a:t>
            </a:r>
            <a:r>
              <a:rPr lang="en-US" sz="2400" dirty="0"/>
              <a:t> </a:t>
            </a:r>
            <a:r>
              <a:rPr lang="en-US" sz="2400" dirty="0" err="1"/>
              <a:t>xóa</a:t>
            </a:r>
            <a:r>
              <a:rPr lang="en-US" sz="2400" dirty="0"/>
              <a:t> </a:t>
            </a:r>
            <a:r>
              <a:rPr lang="en-US" sz="2400" dirty="0" err="1"/>
              <a:t>có</a:t>
            </a:r>
            <a:r>
              <a:rPr lang="en-US" sz="2400" dirty="0"/>
              <a:t> </a:t>
            </a:r>
            <a:r>
              <a:rPr lang="en-US" sz="2400" dirty="0" err="1"/>
              <a:t>thể</a:t>
            </a:r>
            <a:r>
              <a:rPr lang="en-US" sz="2400" dirty="0"/>
              <a:t> </a:t>
            </a:r>
            <a:r>
              <a:rPr lang="en-US" sz="2400" dirty="0" err="1"/>
              <a:t>không</a:t>
            </a:r>
            <a:r>
              <a:rPr lang="en-US" sz="2400" dirty="0"/>
              <a:t> </a:t>
            </a:r>
            <a:r>
              <a:rPr lang="en-US" sz="2400" dirty="0" err="1"/>
              <a:t>bao</a:t>
            </a:r>
            <a:r>
              <a:rPr lang="en-US" sz="2400" dirty="0"/>
              <a:t> </a:t>
            </a:r>
            <a:r>
              <a:rPr lang="en-US" sz="2400" dirty="0" err="1"/>
              <a:t>giờ</a:t>
            </a:r>
            <a:r>
              <a:rPr lang="en-US" sz="2400" dirty="0"/>
              <a:t> </a:t>
            </a:r>
            <a:r>
              <a:rPr lang="en-US" sz="2400" dirty="0" err="1"/>
              <a:t>truy</a:t>
            </a:r>
            <a:r>
              <a:rPr lang="en-US" sz="2400" dirty="0"/>
              <a:t> </a:t>
            </a:r>
            <a:r>
              <a:rPr lang="en-US" sz="2400" dirty="0" err="1"/>
              <a:t>xuất</a:t>
            </a:r>
            <a:r>
              <a:rPr lang="en-US" sz="2400" dirty="0"/>
              <a:t> </a:t>
            </a:r>
            <a:r>
              <a:rPr lang="en-US" sz="2400" dirty="0" err="1"/>
              <a:t>được</a:t>
            </a:r>
            <a:r>
              <a:rPr lang="en-US" sz="2400" dirty="0"/>
              <a:t> </a:t>
            </a:r>
            <a:r>
              <a:rPr lang="en-US" sz="2400" dirty="0" err="1"/>
              <a:t>nữa</a:t>
            </a:r>
            <a:r>
              <a:rPr lang="en-US" sz="2400" dirty="0"/>
              <a:t>, </a:t>
            </a:r>
            <a:r>
              <a:rPr lang="en-US" sz="2400" dirty="0" err="1"/>
              <a:t>và</a:t>
            </a:r>
            <a:r>
              <a:rPr lang="en-US" sz="2400" dirty="0"/>
              <a:t> </a:t>
            </a:r>
            <a:r>
              <a:rPr lang="en-US" sz="2400" dirty="0" err="1"/>
              <a:t>các</a:t>
            </a:r>
            <a:r>
              <a:rPr lang="en-US" sz="2400" dirty="0"/>
              <a:t> </a:t>
            </a:r>
            <a:r>
              <a:rPr lang="en-US" sz="2400" dirty="0" err="1"/>
              <a:t>hành</a:t>
            </a:r>
            <a:r>
              <a:rPr lang="en-US" sz="2400" dirty="0"/>
              <a:t> </a:t>
            </a:r>
            <a:r>
              <a:rPr lang="en-US" sz="2400" dirty="0" err="1"/>
              <a:t>động</a:t>
            </a:r>
            <a:r>
              <a:rPr lang="en-US" sz="2400" dirty="0"/>
              <a:t> </a:t>
            </a:r>
            <a:r>
              <a:rPr lang="en-US" sz="2400" dirty="0" err="1"/>
              <a:t>chỉ</a:t>
            </a:r>
            <a:r>
              <a:rPr lang="en-US" sz="2400" dirty="0"/>
              <a:t> </a:t>
            </a:r>
            <a:r>
              <a:rPr lang="en-US" sz="2400" dirty="0" err="1"/>
              <a:t>cho</a:t>
            </a:r>
            <a:r>
              <a:rPr lang="en-US" sz="2400" dirty="0"/>
              <a:t> </a:t>
            </a:r>
            <a:r>
              <a:rPr lang="en-US" sz="2400" dirty="0" err="1"/>
              <a:t>phép</a:t>
            </a:r>
            <a:r>
              <a:rPr lang="en-US" sz="2400" dirty="0"/>
              <a:t> </a:t>
            </a:r>
            <a:r>
              <a:rPr lang="en-US" sz="2400" dirty="0" err="1"/>
              <a:t>lúc</a:t>
            </a:r>
            <a:r>
              <a:rPr lang="en-US" sz="2400" dirty="0"/>
              <a:t> </a:t>
            </a:r>
            <a:r>
              <a:rPr lang="en-US" sz="2400" dirty="0" err="1"/>
              <a:t>đó</a:t>
            </a:r>
            <a:r>
              <a:rPr lang="en-US" sz="2400" dirty="0"/>
              <a:t> </a:t>
            </a:r>
            <a:r>
              <a:rPr lang="en-US" sz="2400" dirty="0" err="1"/>
              <a:t>là</a:t>
            </a:r>
            <a:r>
              <a:rPr lang="en-US" sz="2400" dirty="0"/>
              <a:t> </a:t>
            </a:r>
            <a:r>
              <a:rPr lang="en-US" sz="2400" dirty="0" err="1"/>
              <a:t>xóa</a:t>
            </a:r>
            <a:r>
              <a:rPr lang="en-US" sz="2400" dirty="0"/>
              <a:t> </a:t>
            </a:r>
            <a:r>
              <a:rPr lang="en-US" sz="2400" dirty="0" err="1"/>
              <a:t>bảng</a:t>
            </a:r>
            <a:r>
              <a:rPr lang="en-US" sz="2400" dirty="0"/>
              <a:t>.</a:t>
            </a:r>
          </a:p>
          <a:p>
            <a:pPr marL="0" indent="0">
              <a:buNone/>
            </a:pPr>
            <a:r>
              <a:rPr lang="en-US" sz="2400" dirty="0" err="1"/>
              <a:t>Bởi</a:t>
            </a:r>
            <a:r>
              <a:rPr lang="en-US" sz="2400" dirty="0"/>
              <a:t> </a:t>
            </a:r>
            <a:r>
              <a:rPr lang="en-US" sz="2400" dirty="0" err="1"/>
              <a:t>vì</a:t>
            </a:r>
            <a:r>
              <a:rPr lang="en-US" sz="2400" dirty="0"/>
              <a:t> </a:t>
            </a:r>
            <a:r>
              <a:rPr lang="en-US" sz="2400" dirty="0" err="1"/>
              <a:t>ảnh</a:t>
            </a:r>
            <a:r>
              <a:rPr lang="en-US" sz="2400" dirty="0"/>
              <a:t> </a:t>
            </a:r>
            <a:r>
              <a:rPr lang="en-US" sz="2400" dirty="0" err="1"/>
              <a:t>hưởng</a:t>
            </a:r>
            <a:r>
              <a:rPr lang="en-US" sz="2400" dirty="0"/>
              <a:t> </a:t>
            </a:r>
            <a:r>
              <a:rPr lang="en-US" sz="2400" dirty="0" err="1"/>
              <a:t>nghiêm</a:t>
            </a:r>
            <a:r>
              <a:rPr lang="en-US" sz="2400" dirty="0"/>
              <a:t> </a:t>
            </a:r>
            <a:r>
              <a:rPr lang="en-US" sz="2400" dirty="0" err="1"/>
              <a:t>trọng</a:t>
            </a:r>
            <a:r>
              <a:rPr lang="en-US" sz="2400" dirty="0"/>
              <a:t> </a:t>
            </a:r>
            <a:r>
              <a:rPr lang="en-US" sz="2400" dirty="0" err="1"/>
              <a:t>mà</a:t>
            </a:r>
            <a:r>
              <a:rPr lang="en-US" sz="2400" dirty="0"/>
              <a:t> </a:t>
            </a:r>
            <a:r>
              <a:rPr lang="en-US" sz="2400" dirty="0" err="1"/>
              <a:t>việc</a:t>
            </a:r>
            <a:r>
              <a:rPr lang="en-US" sz="2400" dirty="0"/>
              <a:t> </a:t>
            </a:r>
            <a:r>
              <a:rPr lang="en-US" sz="2400" dirty="0" err="1"/>
              <a:t>thu</a:t>
            </a:r>
            <a:r>
              <a:rPr lang="en-US" sz="2400" dirty="0"/>
              <a:t> </a:t>
            </a:r>
            <a:r>
              <a:rPr lang="en-US" sz="2400" dirty="0" err="1"/>
              <a:t>hồi</a:t>
            </a:r>
            <a:r>
              <a:rPr lang="en-US" sz="2400" dirty="0"/>
              <a:t> </a:t>
            </a:r>
            <a:r>
              <a:rPr lang="en-US" sz="2400" dirty="0" err="1"/>
              <a:t>quyền</a:t>
            </a:r>
            <a:r>
              <a:rPr lang="en-US" sz="2400" dirty="0"/>
              <a:t> </a:t>
            </a:r>
            <a:r>
              <a:rPr lang="en-US" sz="2400" dirty="0" err="1"/>
              <a:t>trên</a:t>
            </a:r>
            <a:r>
              <a:rPr lang="en-US" sz="2400" dirty="0"/>
              <a:t> type </a:t>
            </a:r>
            <a:r>
              <a:rPr lang="en-US" sz="2400" dirty="0" err="1"/>
              <a:t>hoặc</a:t>
            </a:r>
            <a:r>
              <a:rPr lang="en-US" sz="2400" dirty="0"/>
              <a:t> </a:t>
            </a:r>
            <a:r>
              <a:rPr lang="en-US" sz="2400" dirty="0" err="1"/>
              <a:t>xóa</a:t>
            </a:r>
            <a:r>
              <a:rPr lang="en-US" sz="2400" dirty="0"/>
              <a:t> type </a:t>
            </a:r>
            <a:r>
              <a:rPr lang="en-US" sz="2400" dirty="0" err="1"/>
              <a:t>có</a:t>
            </a:r>
            <a:r>
              <a:rPr lang="en-US" sz="2400" dirty="0"/>
              <a:t> </a:t>
            </a:r>
            <a:r>
              <a:rPr lang="en-US" sz="2400" dirty="0" err="1"/>
              <a:t>thể</a:t>
            </a:r>
            <a:r>
              <a:rPr lang="en-US" sz="2400" dirty="0"/>
              <a:t> </a:t>
            </a:r>
            <a:r>
              <a:rPr lang="en-US" sz="2400" dirty="0" err="1"/>
              <a:t>gây</a:t>
            </a:r>
            <a:r>
              <a:rPr lang="en-US" sz="2400" dirty="0"/>
              <a:t> </a:t>
            </a:r>
            <a:r>
              <a:rPr lang="en-US" sz="2400" dirty="0" err="1"/>
              <a:t>ra</a:t>
            </a:r>
            <a:r>
              <a:rPr lang="en-US" sz="2400" dirty="0"/>
              <a:t>, </a:t>
            </a:r>
            <a:r>
              <a:rPr lang="en-US" sz="2400" dirty="0" err="1"/>
              <a:t>các</a:t>
            </a:r>
            <a:r>
              <a:rPr lang="en-US" sz="2400" dirty="0"/>
              <a:t> </a:t>
            </a:r>
            <a:r>
              <a:rPr lang="en-US" sz="2400" dirty="0" err="1"/>
              <a:t>câu</a:t>
            </a:r>
            <a:r>
              <a:rPr lang="en-US" sz="2400" dirty="0"/>
              <a:t> </a:t>
            </a:r>
            <a:r>
              <a:rPr lang="en-US" sz="2400" dirty="0" err="1"/>
              <a:t>lệnh</a:t>
            </a:r>
            <a:r>
              <a:rPr lang="en-US" sz="2400" dirty="0"/>
              <a:t> SQL REVOKE </a:t>
            </a:r>
            <a:r>
              <a:rPr lang="en-US" sz="2400" dirty="0" err="1"/>
              <a:t>và</a:t>
            </a:r>
            <a:r>
              <a:rPr lang="en-US" sz="2400" dirty="0"/>
              <a:t> DROP TYPE, </a:t>
            </a:r>
            <a:r>
              <a:rPr lang="en-US" sz="2400" dirty="0" err="1"/>
              <a:t>theo</a:t>
            </a:r>
            <a:r>
              <a:rPr lang="en-US" sz="2400" dirty="0"/>
              <a:t> </a:t>
            </a:r>
            <a:r>
              <a:rPr lang="en-US" sz="2400" dirty="0" err="1"/>
              <a:t>mặc</a:t>
            </a:r>
            <a:r>
              <a:rPr lang="en-US" sz="2400" dirty="0"/>
              <a:t> </a:t>
            </a:r>
            <a:r>
              <a:rPr lang="en-US" sz="2400" dirty="0" err="1"/>
              <a:t>định</a:t>
            </a:r>
            <a:r>
              <a:rPr lang="en-US" sz="2400" dirty="0"/>
              <a:t>, </a:t>
            </a:r>
            <a:r>
              <a:rPr lang="en-US" sz="2400" dirty="0" err="1"/>
              <a:t>triển</a:t>
            </a:r>
            <a:r>
              <a:rPr lang="en-US" sz="2400" dirty="0"/>
              <a:t> </a:t>
            </a:r>
            <a:r>
              <a:rPr lang="en-US" sz="2400" dirty="0" err="1"/>
              <a:t>khai</a:t>
            </a:r>
            <a:r>
              <a:rPr lang="en-US" sz="2400" dirty="0"/>
              <a:t> </a:t>
            </a:r>
            <a:r>
              <a:rPr lang="en-US" sz="2400" dirty="0" err="1"/>
              <a:t>ngữ</a:t>
            </a:r>
            <a:r>
              <a:rPr lang="en-US" sz="2400" dirty="0"/>
              <a:t> </a:t>
            </a:r>
            <a:r>
              <a:rPr lang="en-US" sz="2400" dirty="0" err="1"/>
              <a:t>nghĩa</a:t>
            </a:r>
            <a:r>
              <a:rPr lang="en-US" sz="2400" dirty="0"/>
              <a:t> </a:t>
            </a:r>
            <a:r>
              <a:rPr lang="en-US" sz="2400" dirty="0" err="1"/>
              <a:t>bị</a:t>
            </a:r>
            <a:r>
              <a:rPr lang="en-US" sz="2400" dirty="0"/>
              <a:t> </a:t>
            </a:r>
            <a:r>
              <a:rPr lang="en-US" sz="2400" dirty="0" err="1"/>
              <a:t>hạn</a:t>
            </a:r>
            <a:r>
              <a:rPr lang="en-US" sz="2400" dirty="0"/>
              <a:t> </a:t>
            </a:r>
            <a:r>
              <a:rPr lang="en-US" sz="2400" dirty="0" err="1"/>
              <a:t>chế</a:t>
            </a:r>
            <a:r>
              <a:rPr lang="en-US" sz="2400" dirty="0"/>
              <a:t>. </a:t>
            </a:r>
            <a:r>
              <a:rPr lang="en-US" sz="2400" dirty="0" err="1"/>
              <a:t>Điều</a:t>
            </a:r>
            <a:r>
              <a:rPr lang="en-US" sz="2400" dirty="0"/>
              <a:t> </a:t>
            </a:r>
            <a:r>
              <a:rPr lang="en-US" sz="2400" dirty="0" err="1"/>
              <a:t>này</a:t>
            </a:r>
            <a:r>
              <a:rPr lang="en-US" sz="2400" dirty="0"/>
              <a:t> </a:t>
            </a:r>
            <a:r>
              <a:rPr lang="en-US" sz="2400" dirty="0" err="1"/>
              <a:t>có</a:t>
            </a:r>
            <a:r>
              <a:rPr lang="en-US" sz="2400" dirty="0"/>
              <a:t> </a:t>
            </a:r>
            <a:r>
              <a:rPr lang="en-US" sz="2400" dirty="0" err="1"/>
              <a:t>nghia</a:t>
            </a:r>
            <a:r>
              <a:rPr lang="en-US" sz="2400" dirty="0"/>
              <a:t> </a:t>
            </a:r>
            <a:r>
              <a:rPr lang="en-US" sz="2400" dirty="0" err="1"/>
              <a:t>là</a:t>
            </a:r>
            <a:r>
              <a:rPr lang="en-US" sz="2400" dirty="0"/>
              <a:t> </a:t>
            </a:r>
            <a:r>
              <a:rPr lang="en-US" sz="2400" dirty="0" err="1"/>
              <a:t>nếu</a:t>
            </a:r>
            <a:r>
              <a:rPr lang="en-US" sz="2400" dirty="0"/>
              <a:t> </a:t>
            </a:r>
            <a:r>
              <a:rPr lang="en-US" sz="2400" dirty="0" err="1"/>
              <a:t>các</a:t>
            </a:r>
            <a:r>
              <a:rPr lang="en-US" sz="2400" dirty="0"/>
              <a:t> Type </a:t>
            </a:r>
            <a:r>
              <a:rPr lang="en-US" sz="2400" dirty="0" err="1"/>
              <a:t>được</a:t>
            </a:r>
            <a:r>
              <a:rPr lang="en-US" sz="2400" dirty="0"/>
              <a:t> </a:t>
            </a:r>
            <a:r>
              <a:rPr lang="en-US" sz="2400" dirty="0" err="1"/>
              <a:t>đặt</a:t>
            </a:r>
            <a:r>
              <a:rPr lang="en-US" sz="2400" dirty="0"/>
              <a:t> </a:t>
            </a:r>
            <a:r>
              <a:rPr lang="en-US" sz="2400" dirty="0" err="1"/>
              <a:t>tên</a:t>
            </a:r>
            <a:r>
              <a:rPr lang="en-US" sz="2400" dirty="0"/>
              <a:t> </a:t>
            </a:r>
            <a:r>
              <a:rPr lang="en-US" sz="2400" dirty="0" err="1"/>
              <a:t>trong</a:t>
            </a:r>
            <a:r>
              <a:rPr lang="en-US" sz="2400" dirty="0"/>
              <a:t> </a:t>
            </a:r>
            <a:r>
              <a:rPr lang="en-US" sz="2400" dirty="0" err="1"/>
              <a:t>hai</a:t>
            </a:r>
            <a:r>
              <a:rPr lang="en-US" sz="2400" dirty="0"/>
              <a:t> </a:t>
            </a:r>
            <a:r>
              <a:rPr lang="en-US" sz="2400" dirty="0" err="1"/>
              <a:t>câu</a:t>
            </a:r>
            <a:r>
              <a:rPr lang="en-US" sz="2400" dirty="0"/>
              <a:t> </a:t>
            </a:r>
            <a:r>
              <a:rPr lang="en-US" sz="2400" dirty="0" err="1"/>
              <a:t>lệnh</a:t>
            </a:r>
            <a:r>
              <a:rPr lang="en-US" sz="2400" dirty="0"/>
              <a:t> </a:t>
            </a:r>
            <a:r>
              <a:rPr lang="en-US" sz="2400" dirty="0" err="1"/>
              <a:t>kia</a:t>
            </a:r>
            <a:r>
              <a:rPr lang="en-US" sz="2400" dirty="0"/>
              <a:t> </a:t>
            </a:r>
            <a:r>
              <a:rPr lang="en-US" sz="2400" dirty="0" err="1"/>
              <a:t>có</a:t>
            </a:r>
            <a:r>
              <a:rPr lang="en-US" sz="2400" dirty="0"/>
              <a:t> </a:t>
            </a:r>
            <a:r>
              <a:rPr lang="en-US" sz="2400" dirty="0" err="1"/>
              <a:t>phụ</a:t>
            </a:r>
            <a:r>
              <a:rPr lang="en-US" sz="2400" dirty="0"/>
              <a:t> </a:t>
            </a:r>
            <a:r>
              <a:rPr lang="en-US" sz="2400" dirty="0" err="1"/>
              <a:t>thuộc</a:t>
            </a:r>
            <a:r>
              <a:rPr lang="en-US" sz="2400" dirty="0"/>
              <a:t> </a:t>
            </a:r>
            <a:r>
              <a:rPr lang="en-US" sz="2400" dirty="0" err="1"/>
              <a:t>bảng</a:t>
            </a:r>
            <a:r>
              <a:rPr lang="en-US" sz="2400" dirty="0"/>
              <a:t> </a:t>
            </a:r>
            <a:r>
              <a:rPr lang="en-US" sz="2400" dirty="0" err="1"/>
              <a:t>hoặc</a:t>
            </a:r>
            <a:r>
              <a:rPr lang="en-US" sz="2400" dirty="0"/>
              <a:t> type, </a:t>
            </a:r>
            <a:r>
              <a:rPr lang="en-US" sz="2400" dirty="0" err="1"/>
              <a:t>thì</a:t>
            </a:r>
            <a:r>
              <a:rPr lang="en-US" sz="2400" dirty="0"/>
              <a:t> </a:t>
            </a:r>
            <a:r>
              <a:rPr lang="en-US" sz="2400" dirty="0" err="1"/>
              <a:t>một</a:t>
            </a:r>
            <a:r>
              <a:rPr lang="en-US" sz="2400" dirty="0"/>
              <a:t> </a:t>
            </a:r>
            <a:r>
              <a:rPr lang="en-US" sz="2400" dirty="0" err="1"/>
              <a:t>lỗi</a:t>
            </a:r>
            <a:r>
              <a:rPr lang="en-US" sz="2400" dirty="0"/>
              <a:t> </a:t>
            </a:r>
            <a:r>
              <a:rPr lang="en-US" sz="2400" dirty="0" err="1"/>
              <a:t>sẽ</a:t>
            </a:r>
            <a:r>
              <a:rPr lang="en-US" sz="2400" dirty="0"/>
              <a:t> </a:t>
            </a:r>
            <a:r>
              <a:rPr lang="en-US" sz="2400" dirty="0" err="1"/>
              <a:t>được</a:t>
            </a:r>
            <a:r>
              <a:rPr lang="en-US" sz="2400" dirty="0"/>
              <a:t> </a:t>
            </a:r>
            <a:r>
              <a:rPr lang="en-US" sz="2400" dirty="0" err="1"/>
              <a:t>tung</a:t>
            </a:r>
            <a:r>
              <a:rPr lang="en-US" sz="2400" dirty="0"/>
              <a:t> </a:t>
            </a:r>
            <a:r>
              <a:rPr lang="en-US" sz="2400" dirty="0" err="1"/>
              <a:t>ra</a:t>
            </a:r>
            <a:r>
              <a:rPr lang="en-US" sz="2400" dirty="0"/>
              <a:t> </a:t>
            </a:r>
            <a:r>
              <a:rPr lang="en-US" sz="2400" dirty="0" err="1"/>
              <a:t>và</a:t>
            </a:r>
            <a:r>
              <a:rPr lang="en-US" sz="2400" dirty="0"/>
              <a:t> </a:t>
            </a:r>
            <a:r>
              <a:rPr lang="en-US" sz="2400" dirty="0" err="1"/>
              <a:t>câu</a:t>
            </a:r>
            <a:r>
              <a:rPr lang="en-US" sz="2400" dirty="0"/>
              <a:t> </a:t>
            </a:r>
            <a:r>
              <a:rPr lang="en-US" sz="2400" dirty="0" err="1"/>
              <a:t>lệnh</a:t>
            </a:r>
            <a:r>
              <a:rPr lang="en-US" sz="2400" dirty="0"/>
              <a:t> </a:t>
            </a:r>
            <a:r>
              <a:rPr lang="en-US" sz="2400" dirty="0" err="1"/>
              <a:t>bị</a:t>
            </a:r>
            <a:r>
              <a:rPr lang="en-US" sz="2400" dirty="0"/>
              <a:t> </a:t>
            </a:r>
            <a:r>
              <a:rPr lang="en-US" sz="2400" dirty="0" err="1"/>
              <a:t>hủy</a:t>
            </a:r>
            <a:r>
              <a:rPr lang="en-US" sz="2400" dirty="0"/>
              <a:t> </a:t>
            </a:r>
            <a:r>
              <a:rPr lang="en-US" sz="2400" dirty="0" err="1"/>
              <a:t>bỏ</a:t>
            </a:r>
            <a:r>
              <a:rPr lang="en-US" sz="2400" dirty="0"/>
              <a:t>. </a:t>
            </a:r>
            <a:r>
              <a:rPr lang="en-US" sz="2400" dirty="0" err="1"/>
              <a:t>Tuy</a:t>
            </a:r>
            <a:r>
              <a:rPr lang="en-US" sz="2400" dirty="0"/>
              <a:t> </a:t>
            </a:r>
            <a:r>
              <a:rPr lang="en-US" sz="2400" dirty="0" err="1"/>
              <a:t>nhiên</a:t>
            </a:r>
            <a:r>
              <a:rPr lang="en-US" sz="2400" dirty="0"/>
              <a:t>, </a:t>
            </a:r>
            <a:r>
              <a:rPr lang="en-US" sz="2400" dirty="0" err="1"/>
              <a:t>nếu</a:t>
            </a:r>
            <a:r>
              <a:rPr lang="en-US" sz="2400" dirty="0"/>
              <a:t> </a:t>
            </a:r>
            <a:r>
              <a:rPr lang="en-US" sz="2400" dirty="0" err="1"/>
              <a:t>mệnh</a:t>
            </a:r>
            <a:r>
              <a:rPr lang="en-US" sz="2400" dirty="0"/>
              <a:t> </a:t>
            </a:r>
            <a:r>
              <a:rPr lang="en-US" sz="2400" dirty="0" err="1"/>
              <a:t>đề</a:t>
            </a:r>
            <a:r>
              <a:rPr lang="en-US" sz="2400" dirty="0"/>
              <a:t> FORCE </a:t>
            </a:r>
            <a:r>
              <a:rPr lang="en-US" sz="2400" dirty="0" err="1"/>
              <a:t>cho</a:t>
            </a:r>
            <a:r>
              <a:rPr lang="en-US" sz="2400" dirty="0"/>
              <a:t> </a:t>
            </a:r>
            <a:r>
              <a:rPr lang="en-US" sz="2400" dirty="0" err="1"/>
              <a:t>cả</a:t>
            </a:r>
            <a:r>
              <a:rPr lang="en-US" sz="2400" dirty="0"/>
              <a:t> </a:t>
            </a:r>
            <a:r>
              <a:rPr lang="en-US" sz="2400" dirty="0" err="1"/>
              <a:t>hai</a:t>
            </a:r>
            <a:r>
              <a:rPr lang="en-US" sz="2400" dirty="0"/>
              <a:t> </a:t>
            </a:r>
            <a:r>
              <a:rPr lang="en-US" sz="2400" dirty="0" err="1"/>
              <a:t>câu</a:t>
            </a:r>
            <a:r>
              <a:rPr lang="en-US" sz="2400" dirty="0"/>
              <a:t> </a:t>
            </a:r>
            <a:r>
              <a:rPr lang="en-US" sz="2400" dirty="0" err="1"/>
              <a:t>lệnh</a:t>
            </a:r>
            <a:r>
              <a:rPr lang="en-US" sz="2400" dirty="0"/>
              <a:t> </a:t>
            </a:r>
            <a:r>
              <a:rPr lang="en-US" sz="2400" dirty="0" err="1"/>
              <a:t>được</a:t>
            </a:r>
            <a:r>
              <a:rPr lang="en-US" sz="2400" dirty="0"/>
              <a:t> </a:t>
            </a:r>
            <a:r>
              <a:rPr lang="en-US" sz="2400" dirty="0" err="1"/>
              <a:t>sử</a:t>
            </a:r>
            <a:r>
              <a:rPr lang="en-US" sz="2400" dirty="0"/>
              <a:t> </a:t>
            </a:r>
            <a:r>
              <a:rPr lang="en-US" sz="2400" dirty="0" err="1"/>
              <a:t>dụng</a:t>
            </a:r>
            <a:r>
              <a:rPr lang="en-US" sz="2400" dirty="0"/>
              <a:t>, </a:t>
            </a:r>
            <a:r>
              <a:rPr lang="en-US" sz="2400" dirty="0" err="1"/>
              <a:t>thì</a:t>
            </a:r>
            <a:r>
              <a:rPr lang="en-US" sz="2400" dirty="0"/>
              <a:t> </a:t>
            </a:r>
            <a:r>
              <a:rPr lang="en-US" sz="2400" dirty="0" err="1"/>
              <a:t>câu</a:t>
            </a:r>
            <a:r>
              <a:rPr lang="en-US" sz="2400" dirty="0"/>
              <a:t> </a:t>
            </a:r>
            <a:r>
              <a:rPr lang="en-US" sz="2400" dirty="0" err="1"/>
              <a:t>lệnh</a:t>
            </a:r>
            <a:r>
              <a:rPr lang="en-US" sz="2400" dirty="0"/>
              <a:t> </a:t>
            </a:r>
            <a:r>
              <a:rPr lang="en-US" sz="2400" dirty="0" err="1"/>
              <a:t>luôn</a:t>
            </a:r>
            <a:r>
              <a:rPr lang="en-US" sz="2400" dirty="0"/>
              <a:t> </a:t>
            </a:r>
            <a:r>
              <a:rPr lang="en-US" sz="2400" dirty="0" err="1"/>
              <a:t>luôn</a:t>
            </a:r>
            <a:r>
              <a:rPr lang="en-US" sz="2400" dirty="0"/>
              <a:t> </a:t>
            </a:r>
            <a:r>
              <a:rPr lang="en-US" sz="2400" dirty="0" err="1"/>
              <a:t>thành</a:t>
            </a:r>
            <a:r>
              <a:rPr lang="en-US" sz="2400" dirty="0"/>
              <a:t> </a:t>
            </a:r>
            <a:r>
              <a:rPr lang="en-US" sz="2400" dirty="0" err="1"/>
              <a:t>công</a:t>
            </a:r>
            <a:r>
              <a:rPr lang="en-US" sz="2400" dirty="0"/>
              <a:t>. </a:t>
            </a:r>
            <a:r>
              <a:rPr lang="en-US" sz="2400" dirty="0" err="1"/>
              <a:t>Nếu</a:t>
            </a:r>
            <a:r>
              <a:rPr lang="en-US" sz="2400" dirty="0"/>
              <a:t> </a:t>
            </a:r>
            <a:r>
              <a:rPr lang="en-US" sz="2400" dirty="0" err="1"/>
              <a:t>có</a:t>
            </a:r>
            <a:r>
              <a:rPr lang="en-US" sz="2400" dirty="0"/>
              <a:t> </a:t>
            </a:r>
            <a:r>
              <a:rPr lang="en-US" sz="2400" dirty="0" err="1"/>
              <a:t>sự</a:t>
            </a:r>
            <a:r>
              <a:rPr lang="en-US" sz="2400" dirty="0"/>
              <a:t> </a:t>
            </a:r>
            <a:r>
              <a:rPr lang="en-US" sz="2400" dirty="0" err="1"/>
              <a:t>phụ</a:t>
            </a:r>
            <a:r>
              <a:rPr lang="en-US" sz="2400" dirty="0"/>
              <a:t> </a:t>
            </a:r>
            <a:r>
              <a:rPr lang="en-US" sz="2400" dirty="0" err="1"/>
              <a:t>thuộc</a:t>
            </a:r>
            <a:r>
              <a:rPr lang="en-US" sz="2400" dirty="0"/>
              <a:t> </a:t>
            </a:r>
            <a:r>
              <a:rPr lang="en-US" sz="2400" dirty="0" err="1"/>
              <a:t>vào</a:t>
            </a:r>
            <a:r>
              <a:rPr lang="en-US" sz="2400" dirty="0"/>
              <a:t> </a:t>
            </a:r>
            <a:r>
              <a:rPr lang="en-US" sz="2400" dirty="0" err="1"/>
              <a:t>bảng</a:t>
            </a:r>
            <a:r>
              <a:rPr lang="en-US" sz="2400" dirty="0"/>
              <a:t>, </a:t>
            </a:r>
            <a:r>
              <a:rPr lang="en-US" sz="2400" dirty="0" err="1"/>
              <a:t>thì</a:t>
            </a:r>
            <a:r>
              <a:rPr lang="en-US" sz="2400" dirty="0"/>
              <a:t> </a:t>
            </a:r>
            <a:r>
              <a:rPr lang="en-US" sz="2400" dirty="0" err="1"/>
              <a:t>chúng</a:t>
            </a:r>
            <a:r>
              <a:rPr lang="en-US" sz="2400" dirty="0"/>
              <a:t> </a:t>
            </a:r>
            <a:r>
              <a:rPr lang="en-US" sz="2400" dirty="0" err="1"/>
              <a:t>trở</a:t>
            </a:r>
            <a:r>
              <a:rPr lang="en-US" sz="2400" dirty="0"/>
              <a:t> </a:t>
            </a:r>
            <a:r>
              <a:rPr lang="en-US" sz="2400" dirty="0" err="1"/>
              <a:t>nên</a:t>
            </a:r>
            <a:r>
              <a:rPr lang="en-US" sz="2400" dirty="0"/>
              <a:t> </a:t>
            </a:r>
            <a:r>
              <a:rPr lang="en-US" sz="2400" dirty="0" err="1"/>
              <a:t>vô</a:t>
            </a:r>
            <a:r>
              <a:rPr lang="en-US" sz="2400" dirty="0"/>
              <a:t> </a:t>
            </a:r>
            <a:r>
              <a:rPr lang="en-US" sz="2400" dirty="0" err="1"/>
              <a:t>hiệu</a:t>
            </a:r>
            <a:endParaRPr lang="en-US" sz="2400" dirty="0"/>
          </a:p>
        </p:txBody>
      </p:sp>
    </p:spTree>
    <p:extLst>
      <p:ext uri="{BB962C8B-B14F-4D97-AF65-F5344CB8AC3E}">
        <p14:creationId xmlns:p14="http://schemas.microsoft.com/office/powerpoint/2010/main" val="388665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70000" lnSpcReduction="20000"/>
          </a:bodyPr>
          <a:lstStyle/>
          <a:p>
            <a:r>
              <a:rPr lang="en-US" dirty="0"/>
              <a:t>Type </a:t>
            </a:r>
            <a:r>
              <a:rPr lang="en-US" dirty="0" smtClean="0"/>
              <a:t>Dependencies</a:t>
            </a:r>
          </a:p>
          <a:p>
            <a:pPr marL="0" indent="0">
              <a:buNone/>
            </a:pPr>
            <a:r>
              <a:rPr lang="en-US" sz="2400" dirty="0" err="1"/>
              <a:t>Đối</a:t>
            </a:r>
            <a:r>
              <a:rPr lang="en-US" sz="2400" dirty="0"/>
              <a:t> </a:t>
            </a:r>
            <a:r>
              <a:rPr lang="en-US" sz="2400" dirty="0" err="1"/>
              <a:t>với</a:t>
            </a:r>
            <a:r>
              <a:rPr lang="en-US" sz="2400" dirty="0"/>
              <a:t> </a:t>
            </a:r>
            <a:r>
              <a:rPr lang="en-US" sz="2400" dirty="0" err="1"/>
              <a:t>các</a:t>
            </a:r>
            <a:r>
              <a:rPr lang="en-US" sz="2400" dirty="0"/>
              <a:t> </a:t>
            </a:r>
            <a:r>
              <a:rPr lang="en-US" sz="2400" dirty="0" err="1"/>
              <a:t>đối</a:t>
            </a:r>
            <a:r>
              <a:rPr lang="en-US" sz="2400" dirty="0"/>
              <a:t> </a:t>
            </a:r>
            <a:r>
              <a:rPr lang="en-US" sz="2400" dirty="0" err="1"/>
              <a:t>tượng</a:t>
            </a:r>
            <a:r>
              <a:rPr lang="en-US" sz="2400" dirty="0"/>
              <a:t> </a:t>
            </a:r>
            <a:r>
              <a:rPr lang="en-US" sz="2400" dirty="0" err="1"/>
              <a:t>được</a:t>
            </a:r>
            <a:r>
              <a:rPr lang="en-US" sz="2400" dirty="0"/>
              <a:t> </a:t>
            </a:r>
            <a:r>
              <a:rPr lang="en-US" sz="2400" dirty="0" err="1"/>
              <a:t>lưu</a:t>
            </a:r>
            <a:r>
              <a:rPr lang="en-US" sz="2400" dirty="0"/>
              <a:t> </a:t>
            </a:r>
            <a:r>
              <a:rPr lang="en-US" sz="2400" dirty="0" err="1"/>
              <a:t>trữ</a:t>
            </a:r>
            <a:r>
              <a:rPr lang="en-US" sz="2400" dirty="0"/>
              <a:t> </a:t>
            </a:r>
            <a:r>
              <a:rPr lang="en-US" sz="2400" dirty="0" err="1"/>
              <a:t>như</a:t>
            </a:r>
            <a:r>
              <a:rPr lang="en-US" sz="2400" dirty="0"/>
              <a:t> </a:t>
            </a:r>
            <a:r>
              <a:rPr lang="en-US" sz="2400" dirty="0" err="1"/>
              <a:t>thủ</a:t>
            </a:r>
            <a:r>
              <a:rPr lang="en-US" sz="2400" dirty="0"/>
              <a:t> </a:t>
            </a:r>
            <a:r>
              <a:rPr lang="en-US" sz="2400" dirty="0" err="1"/>
              <a:t>tục</a:t>
            </a:r>
            <a:r>
              <a:rPr lang="en-US" sz="2400" dirty="0"/>
              <a:t> </a:t>
            </a:r>
            <a:r>
              <a:rPr lang="en-US" sz="2400" dirty="0" err="1"/>
              <a:t>và</a:t>
            </a:r>
            <a:r>
              <a:rPr lang="en-US" sz="2400" dirty="0"/>
              <a:t> </a:t>
            </a:r>
            <a:r>
              <a:rPr lang="en-US" sz="2400" dirty="0" err="1"/>
              <a:t>bảng</a:t>
            </a:r>
            <a:r>
              <a:rPr lang="en-US" sz="2400" dirty="0"/>
              <a:t>, </a:t>
            </a:r>
            <a:r>
              <a:rPr lang="en-US" sz="2400" dirty="0" err="1"/>
              <a:t>Các</a:t>
            </a:r>
            <a:r>
              <a:rPr lang="en-US" sz="2400" dirty="0"/>
              <a:t> Type </a:t>
            </a:r>
            <a:r>
              <a:rPr lang="en-US" sz="2400" dirty="0" err="1"/>
              <a:t>được</a:t>
            </a:r>
            <a:r>
              <a:rPr lang="en-US" sz="2400" dirty="0"/>
              <a:t> </a:t>
            </a:r>
            <a:r>
              <a:rPr lang="en-US" sz="2400" dirty="0" err="1"/>
              <a:t>tham</a:t>
            </a:r>
            <a:r>
              <a:rPr lang="en-US" sz="2400" dirty="0"/>
              <a:t> </a:t>
            </a:r>
            <a:r>
              <a:rPr lang="en-US" sz="2400" dirty="0" err="1"/>
              <a:t>chiếu</a:t>
            </a:r>
            <a:r>
              <a:rPr lang="en-US" sz="2400" dirty="0"/>
              <a:t> </a:t>
            </a:r>
            <a:r>
              <a:rPr lang="en-US" sz="2400" dirty="0" err="1"/>
              <a:t>bởi</a:t>
            </a:r>
            <a:r>
              <a:rPr lang="en-US" sz="2400" dirty="0"/>
              <a:t> </a:t>
            </a:r>
            <a:r>
              <a:rPr lang="en-US" sz="2400" dirty="0" err="1"/>
              <a:t>các</a:t>
            </a:r>
            <a:r>
              <a:rPr lang="en-US" sz="2400" dirty="0"/>
              <a:t> </a:t>
            </a:r>
            <a:r>
              <a:rPr lang="en-US" sz="2400" dirty="0" err="1"/>
              <a:t>đối</a:t>
            </a:r>
            <a:r>
              <a:rPr lang="en-US" sz="2400" dirty="0"/>
              <a:t> </a:t>
            </a:r>
            <a:r>
              <a:rPr lang="en-US" sz="2400" dirty="0" err="1"/>
              <a:t>tượng</a:t>
            </a:r>
            <a:r>
              <a:rPr lang="en-US" sz="2400" dirty="0"/>
              <a:t> </a:t>
            </a:r>
            <a:r>
              <a:rPr lang="en-US" sz="2400" dirty="0" err="1"/>
              <a:t>khác</a:t>
            </a:r>
            <a:r>
              <a:rPr lang="en-US" sz="2400" dirty="0"/>
              <a:t> </a:t>
            </a:r>
            <a:r>
              <a:rPr lang="en-US" sz="2400" dirty="0" err="1"/>
              <a:t>được</a:t>
            </a:r>
            <a:r>
              <a:rPr lang="en-US" sz="2400" dirty="0"/>
              <a:t> </a:t>
            </a:r>
            <a:r>
              <a:rPr lang="en-US" sz="2400" dirty="0" err="1"/>
              <a:t>gọi</a:t>
            </a:r>
            <a:r>
              <a:rPr lang="en-US" sz="2400" dirty="0"/>
              <a:t> </a:t>
            </a:r>
            <a:r>
              <a:rPr lang="en-US" sz="2400" dirty="0" err="1"/>
              <a:t>là</a:t>
            </a:r>
            <a:r>
              <a:rPr lang="en-US" sz="2400" dirty="0"/>
              <a:t> </a:t>
            </a:r>
            <a:r>
              <a:rPr lang="en-US" sz="2400" dirty="0" err="1"/>
              <a:t>các</a:t>
            </a:r>
            <a:r>
              <a:rPr lang="en-US" sz="2400" dirty="0"/>
              <a:t> </a:t>
            </a:r>
            <a:r>
              <a:rPr lang="en-US" sz="2400" dirty="0" err="1"/>
              <a:t>phụ</a:t>
            </a:r>
            <a:r>
              <a:rPr lang="en-US" sz="2400" dirty="0"/>
              <a:t> </a:t>
            </a:r>
            <a:r>
              <a:rPr lang="en-US" sz="2400" dirty="0" err="1"/>
              <a:t>thuộc</a:t>
            </a:r>
            <a:r>
              <a:rPr lang="en-US" sz="2400" dirty="0"/>
              <a:t>. </a:t>
            </a:r>
            <a:r>
              <a:rPr lang="en-US" sz="2400" dirty="0" err="1"/>
              <a:t>Có</a:t>
            </a:r>
            <a:r>
              <a:rPr lang="en-US" sz="2400" dirty="0"/>
              <a:t> </a:t>
            </a:r>
            <a:r>
              <a:rPr lang="en-US" sz="2400" dirty="0" err="1"/>
              <a:t>một</a:t>
            </a:r>
            <a:r>
              <a:rPr lang="en-US" sz="2400" dirty="0"/>
              <a:t> </a:t>
            </a:r>
            <a:r>
              <a:rPr lang="en-US" sz="2400" dirty="0" err="1"/>
              <a:t>số</a:t>
            </a:r>
            <a:r>
              <a:rPr lang="en-US" sz="2400" dirty="0"/>
              <a:t> </a:t>
            </a:r>
            <a:r>
              <a:rPr lang="en-US" sz="2400" dirty="0" err="1"/>
              <a:t>vấn</a:t>
            </a:r>
            <a:r>
              <a:rPr lang="en-US" sz="2400" dirty="0"/>
              <a:t> </a:t>
            </a:r>
            <a:r>
              <a:rPr lang="en-US" sz="2400" dirty="0" err="1"/>
              <a:t>đề</a:t>
            </a:r>
            <a:r>
              <a:rPr lang="en-US" sz="2400" dirty="0"/>
              <a:t> </a:t>
            </a:r>
            <a:r>
              <a:rPr lang="en-US" sz="2400" dirty="0" err="1"/>
              <a:t>đặc</a:t>
            </a:r>
            <a:r>
              <a:rPr lang="en-US" sz="2400" dirty="0"/>
              <a:t> </a:t>
            </a:r>
            <a:r>
              <a:rPr lang="en-US" sz="2400" dirty="0" err="1"/>
              <a:t>biệt</a:t>
            </a:r>
            <a:r>
              <a:rPr lang="en-US" sz="2400" dirty="0"/>
              <a:t> </a:t>
            </a:r>
            <a:r>
              <a:rPr lang="en-US" sz="2400" dirty="0" err="1"/>
              <a:t>đối</a:t>
            </a:r>
            <a:r>
              <a:rPr lang="en-US" sz="2400" dirty="0"/>
              <a:t> </a:t>
            </a:r>
            <a:r>
              <a:rPr lang="en-US" sz="2400" dirty="0" err="1"/>
              <a:t>với</a:t>
            </a:r>
            <a:r>
              <a:rPr lang="en-US" sz="2400" dirty="0"/>
              <a:t> Type </a:t>
            </a:r>
            <a:r>
              <a:rPr lang="en-US" sz="2400" dirty="0" err="1"/>
              <a:t>mà</a:t>
            </a:r>
            <a:r>
              <a:rPr lang="en-US" sz="2400" dirty="0"/>
              <a:t> </a:t>
            </a:r>
            <a:r>
              <a:rPr lang="en-US" sz="2400" dirty="0" err="1"/>
              <a:t>bảng</a:t>
            </a:r>
            <a:r>
              <a:rPr lang="en-US" sz="2400" dirty="0"/>
              <a:t> </a:t>
            </a:r>
            <a:r>
              <a:rPr lang="en-US" sz="2400" dirty="0" err="1"/>
              <a:t>thụ</a:t>
            </a:r>
            <a:r>
              <a:rPr lang="en-US" sz="2400" dirty="0"/>
              <a:t> </a:t>
            </a:r>
            <a:r>
              <a:rPr lang="en-US" sz="2400" dirty="0" err="1"/>
              <a:t>thuộc</a:t>
            </a:r>
            <a:r>
              <a:rPr lang="en-US" sz="2400" dirty="0"/>
              <a:t>. </a:t>
            </a:r>
            <a:r>
              <a:rPr lang="en-US" sz="2400" dirty="0" err="1"/>
              <a:t>Bởi</a:t>
            </a:r>
            <a:r>
              <a:rPr lang="en-US" sz="2400" dirty="0"/>
              <a:t> </a:t>
            </a:r>
            <a:r>
              <a:rPr lang="en-US" sz="2400" dirty="0" err="1"/>
              <a:t>vì</a:t>
            </a:r>
            <a:r>
              <a:rPr lang="en-US" sz="2400" dirty="0"/>
              <a:t> </a:t>
            </a:r>
            <a:r>
              <a:rPr lang="en-US" sz="2400" dirty="0" err="1"/>
              <a:t>bảng</a:t>
            </a:r>
            <a:r>
              <a:rPr lang="en-US" sz="2400" dirty="0"/>
              <a:t> </a:t>
            </a:r>
            <a:r>
              <a:rPr lang="en-US" sz="2400" dirty="0" err="1"/>
              <a:t>chứa</a:t>
            </a:r>
            <a:r>
              <a:rPr lang="en-US" sz="2400" dirty="0"/>
              <a:t> </a:t>
            </a:r>
            <a:r>
              <a:rPr lang="en-US" sz="2400" dirty="0" err="1"/>
              <a:t>đữ</a:t>
            </a:r>
            <a:r>
              <a:rPr lang="en-US" sz="2400" dirty="0"/>
              <a:t> </a:t>
            </a:r>
            <a:r>
              <a:rPr lang="en-US" sz="2400" dirty="0" err="1"/>
              <a:t>liệu</a:t>
            </a:r>
            <a:r>
              <a:rPr lang="en-US" sz="2400" dirty="0"/>
              <a:t> </a:t>
            </a:r>
            <a:r>
              <a:rPr lang="en-US" sz="2400" dirty="0" err="1"/>
              <a:t>dựa</a:t>
            </a:r>
            <a:r>
              <a:rPr lang="en-US" sz="2400" dirty="0"/>
              <a:t> </a:t>
            </a:r>
            <a:r>
              <a:rPr lang="en-US" sz="2400" dirty="0" err="1"/>
              <a:t>vào</a:t>
            </a:r>
            <a:r>
              <a:rPr lang="en-US" sz="2400" dirty="0"/>
              <a:t> </a:t>
            </a:r>
            <a:r>
              <a:rPr lang="en-US" sz="2400" dirty="0" err="1"/>
              <a:t>định</a:t>
            </a:r>
            <a:r>
              <a:rPr lang="en-US" sz="2400" dirty="0"/>
              <a:t> </a:t>
            </a:r>
            <a:r>
              <a:rPr lang="en-US" sz="2400" dirty="0" err="1"/>
              <a:t>nghĩa</a:t>
            </a:r>
            <a:r>
              <a:rPr lang="en-US" sz="2400" dirty="0"/>
              <a:t> type </a:t>
            </a:r>
            <a:r>
              <a:rPr lang="en-US" sz="2400" dirty="0" err="1"/>
              <a:t>để</a:t>
            </a:r>
            <a:r>
              <a:rPr lang="en-US" sz="2400" dirty="0"/>
              <a:t> </a:t>
            </a:r>
            <a:r>
              <a:rPr lang="en-US" sz="2400" dirty="0" err="1"/>
              <a:t>truy</a:t>
            </a:r>
            <a:r>
              <a:rPr lang="en-US" sz="2400" dirty="0"/>
              <a:t> </a:t>
            </a:r>
            <a:r>
              <a:rPr lang="en-US" sz="2400" dirty="0" err="1"/>
              <a:t>xuất</a:t>
            </a:r>
            <a:r>
              <a:rPr lang="en-US" sz="2400" dirty="0"/>
              <a:t>, </a:t>
            </a:r>
            <a:r>
              <a:rPr lang="en-US" sz="2400" dirty="0" err="1"/>
              <a:t>bất</a:t>
            </a:r>
            <a:r>
              <a:rPr lang="en-US" sz="2400" dirty="0"/>
              <a:t> </a:t>
            </a:r>
            <a:r>
              <a:rPr lang="en-US" sz="2400" dirty="0" err="1"/>
              <a:t>kỳ</a:t>
            </a:r>
            <a:r>
              <a:rPr lang="en-US" sz="2400" dirty="0"/>
              <a:t> </a:t>
            </a:r>
            <a:r>
              <a:rPr lang="en-US" sz="2400" dirty="0" err="1"/>
              <a:t>thay</a:t>
            </a:r>
            <a:r>
              <a:rPr lang="en-US" sz="2400" dirty="0"/>
              <a:t> </a:t>
            </a:r>
            <a:r>
              <a:rPr lang="en-US" sz="2400" dirty="0" err="1"/>
              <a:t>đổi</a:t>
            </a:r>
            <a:r>
              <a:rPr lang="en-US" sz="2400" dirty="0"/>
              <a:t> </a:t>
            </a:r>
            <a:r>
              <a:rPr lang="en-US" sz="2400" dirty="0" err="1"/>
              <a:t>trong</a:t>
            </a:r>
            <a:r>
              <a:rPr lang="en-US" sz="2400" dirty="0"/>
              <a:t> type </a:t>
            </a:r>
            <a:r>
              <a:rPr lang="en-US" sz="2400" dirty="0" err="1"/>
              <a:t>gây</a:t>
            </a:r>
            <a:r>
              <a:rPr lang="en-US" sz="2400" dirty="0"/>
              <a:t> </a:t>
            </a:r>
            <a:r>
              <a:rPr lang="en-US" sz="2400" dirty="0" err="1"/>
              <a:t>ra</a:t>
            </a:r>
            <a:r>
              <a:rPr lang="en-US" sz="2400" dirty="0"/>
              <a:t> </a:t>
            </a:r>
            <a:r>
              <a:rPr lang="en-US" sz="2400" dirty="0" err="1"/>
              <a:t>các</a:t>
            </a:r>
            <a:r>
              <a:rPr lang="en-US" sz="2400" dirty="0"/>
              <a:t> </a:t>
            </a:r>
            <a:r>
              <a:rPr lang="en-US" sz="2400" dirty="0" err="1"/>
              <a:t>đối</a:t>
            </a:r>
            <a:r>
              <a:rPr lang="en-US" sz="2400" dirty="0"/>
              <a:t> </a:t>
            </a:r>
            <a:r>
              <a:rPr lang="en-US" sz="2400" dirty="0" err="1"/>
              <a:t>tượng</a:t>
            </a:r>
            <a:r>
              <a:rPr lang="en-US" sz="2400" dirty="0"/>
              <a:t> </a:t>
            </a:r>
            <a:r>
              <a:rPr lang="en-US" sz="2400" dirty="0" err="1"/>
              <a:t>lưu</a:t>
            </a:r>
            <a:r>
              <a:rPr lang="en-US" sz="2400" dirty="0"/>
              <a:t> </a:t>
            </a:r>
            <a:r>
              <a:rPr lang="en-US" sz="2400" dirty="0" err="1"/>
              <a:t>trữ</a:t>
            </a:r>
            <a:r>
              <a:rPr lang="en-US" sz="2400" dirty="0"/>
              <a:t> </a:t>
            </a:r>
            <a:r>
              <a:rPr lang="en-US" sz="2400" dirty="0" err="1"/>
              <a:t>trở</a:t>
            </a:r>
            <a:r>
              <a:rPr lang="en-US" sz="2400" dirty="0"/>
              <a:t> </a:t>
            </a:r>
            <a:r>
              <a:rPr lang="en-US" sz="2400" dirty="0" err="1"/>
              <a:t>nên</a:t>
            </a:r>
            <a:r>
              <a:rPr lang="en-US" sz="2400" dirty="0"/>
              <a:t> </a:t>
            </a:r>
            <a:r>
              <a:rPr lang="en-US" sz="2400" dirty="0" err="1"/>
              <a:t>không</a:t>
            </a:r>
            <a:r>
              <a:rPr lang="en-US" sz="2400" dirty="0"/>
              <a:t> </a:t>
            </a:r>
            <a:r>
              <a:rPr lang="en-US" sz="2400" dirty="0" err="1"/>
              <a:t>truy</a:t>
            </a:r>
            <a:r>
              <a:rPr lang="en-US" sz="2400" dirty="0"/>
              <a:t> </a:t>
            </a:r>
            <a:r>
              <a:rPr lang="en-US" sz="2400" dirty="0" err="1"/>
              <a:t>xuuất</a:t>
            </a:r>
            <a:r>
              <a:rPr lang="en-US" sz="2400" dirty="0"/>
              <a:t> </a:t>
            </a:r>
            <a:r>
              <a:rPr lang="en-US" sz="2400" dirty="0" err="1"/>
              <a:t>được</a:t>
            </a:r>
            <a:r>
              <a:rPr lang="en-US" sz="2400" dirty="0"/>
              <a:t>. </a:t>
            </a:r>
            <a:r>
              <a:rPr lang="en-US" sz="2400" dirty="0" err="1"/>
              <a:t>Các</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gây</a:t>
            </a:r>
            <a:r>
              <a:rPr lang="en-US" sz="2400" dirty="0"/>
              <a:t> </a:t>
            </a:r>
            <a:r>
              <a:rPr lang="en-US" sz="2400" dirty="0" err="1"/>
              <a:t>ra</a:t>
            </a:r>
            <a:r>
              <a:rPr lang="en-US" sz="2400" dirty="0"/>
              <a:t> </a:t>
            </a:r>
            <a:r>
              <a:rPr lang="en-US" sz="2400" dirty="0" err="1"/>
              <a:t>trường</a:t>
            </a:r>
            <a:r>
              <a:rPr lang="en-US" sz="2400" dirty="0"/>
              <a:t> </a:t>
            </a:r>
            <a:r>
              <a:rPr lang="en-US" sz="2400" dirty="0" err="1"/>
              <a:t>hợp</a:t>
            </a:r>
            <a:r>
              <a:rPr lang="en-US" sz="2400" dirty="0"/>
              <a:t> </a:t>
            </a:r>
            <a:r>
              <a:rPr lang="en-US" sz="2400" dirty="0" err="1"/>
              <a:t>này</a:t>
            </a:r>
            <a:r>
              <a:rPr lang="en-US" sz="2400" dirty="0"/>
              <a:t> </a:t>
            </a:r>
            <a:r>
              <a:rPr lang="en-US" sz="2400" dirty="0" err="1"/>
              <a:t>là</a:t>
            </a:r>
            <a:r>
              <a:rPr lang="en-US" sz="2400" dirty="0"/>
              <a:t> </a:t>
            </a:r>
            <a:r>
              <a:rPr lang="en-US" sz="2400" dirty="0" err="1"/>
              <a:t>khi</a:t>
            </a:r>
            <a:r>
              <a:rPr lang="en-US" sz="2400" dirty="0"/>
              <a:t> </a:t>
            </a:r>
            <a:r>
              <a:rPr lang="en-US" sz="2400" dirty="0" err="1"/>
              <a:t>các</a:t>
            </a:r>
            <a:r>
              <a:rPr lang="en-US" sz="2400" dirty="0"/>
              <a:t> </a:t>
            </a:r>
            <a:r>
              <a:rPr lang="en-US" sz="2400" dirty="0" err="1"/>
              <a:t>quyền</a:t>
            </a:r>
            <a:r>
              <a:rPr lang="en-US" sz="2400" dirty="0"/>
              <a:t> </a:t>
            </a:r>
            <a:r>
              <a:rPr lang="en-US" sz="2400" dirty="0" err="1"/>
              <a:t>cần</a:t>
            </a:r>
            <a:r>
              <a:rPr lang="en-US" sz="2400" dirty="0"/>
              <a:t> </a:t>
            </a:r>
            <a:r>
              <a:rPr lang="en-US" sz="2400" dirty="0" err="1"/>
              <a:t>thiết</a:t>
            </a:r>
            <a:r>
              <a:rPr lang="en-US" sz="2400" dirty="0"/>
              <a:t> </a:t>
            </a:r>
            <a:r>
              <a:rPr lang="en-US" sz="2400" dirty="0" err="1"/>
              <a:t>yêu</a:t>
            </a:r>
            <a:r>
              <a:rPr lang="en-US" sz="2400" dirty="0"/>
              <a:t> </a:t>
            </a:r>
            <a:r>
              <a:rPr lang="en-US" sz="2400" dirty="0" err="1"/>
              <a:t>cầu</a:t>
            </a:r>
            <a:r>
              <a:rPr lang="en-US" sz="2400" dirty="0"/>
              <a:t> </a:t>
            </a:r>
            <a:r>
              <a:rPr lang="en-US" sz="2400" dirty="0" err="1"/>
              <a:t>để</a:t>
            </a:r>
            <a:r>
              <a:rPr lang="en-US" sz="2400" dirty="0"/>
              <a:t> </a:t>
            </a:r>
            <a:r>
              <a:rPr lang="en-US" sz="2400" dirty="0" err="1"/>
              <a:t>sử</a:t>
            </a:r>
            <a:r>
              <a:rPr lang="en-US" sz="2400" dirty="0"/>
              <a:t> </a:t>
            </a:r>
            <a:r>
              <a:rPr lang="en-US" sz="2400" dirty="0" err="1"/>
              <a:t>dụng</a:t>
            </a:r>
            <a:r>
              <a:rPr lang="en-US" sz="2400" dirty="0"/>
              <a:t> type </a:t>
            </a:r>
            <a:r>
              <a:rPr lang="en-US" sz="2400" dirty="0" err="1"/>
              <a:t>đã</a:t>
            </a:r>
            <a:r>
              <a:rPr lang="en-US" sz="2400" dirty="0"/>
              <a:t> </a:t>
            </a:r>
            <a:r>
              <a:rPr lang="en-US" sz="2400" dirty="0" err="1"/>
              <a:t>bị</a:t>
            </a:r>
            <a:r>
              <a:rPr lang="en-US" sz="2400" dirty="0"/>
              <a:t> </a:t>
            </a:r>
            <a:r>
              <a:rPr lang="en-US" sz="2400" dirty="0" err="1"/>
              <a:t>thu</a:t>
            </a:r>
            <a:r>
              <a:rPr lang="en-US" sz="2400" dirty="0"/>
              <a:t> </a:t>
            </a:r>
            <a:r>
              <a:rPr lang="en-US" sz="2400" dirty="0" err="1"/>
              <a:t>hồi</a:t>
            </a:r>
            <a:r>
              <a:rPr lang="en-US" sz="2400" dirty="0"/>
              <a:t>, </a:t>
            </a:r>
            <a:r>
              <a:rPr lang="en-US" sz="2400" dirty="0" err="1"/>
              <a:t>hoặc</a:t>
            </a:r>
            <a:r>
              <a:rPr lang="en-US" sz="2400" dirty="0"/>
              <a:t> </a:t>
            </a:r>
            <a:r>
              <a:rPr lang="en-US" sz="2400" dirty="0" err="1"/>
              <a:t>các</a:t>
            </a:r>
            <a:r>
              <a:rPr lang="en-US" sz="2400" dirty="0"/>
              <a:t> </a:t>
            </a:r>
            <a:r>
              <a:rPr lang="en-US" sz="2400" dirty="0" err="1"/>
              <a:t>phụ</a:t>
            </a:r>
            <a:r>
              <a:rPr lang="en-US" sz="2400" dirty="0"/>
              <a:t> </a:t>
            </a:r>
            <a:r>
              <a:rPr lang="en-US" sz="2400" dirty="0" err="1"/>
              <a:t>thuộc</a:t>
            </a:r>
            <a:r>
              <a:rPr lang="en-US" sz="2400" dirty="0"/>
              <a:t> Type </a:t>
            </a:r>
            <a:r>
              <a:rPr lang="en-US" sz="2400" dirty="0" err="1"/>
              <a:t>bị</a:t>
            </a:r>
            <a:r>
              <a:rPr lang="en-US" sz="2400" dirty="0"/>
              <a:t> </a:t>
            </a:r>
            <a:r>
              <a:rPr lang="en-US" sz="2400" dirty="0" err="1"/>
              <a:t>xóa</a:t>
            </a:r>
            <a:r>
              <a:rPr lang="en-US" sz="2400" dirty="0"/>
              <a:t>. </a:t>
            </a:r>
            <a:r>
              <a:rPr lang="en-US" sz="2400" dirty="0" err="1"/>
              <a:t>Nếu</a:t>
            </a:r>
            <a:r>
              <a:rPr lang="en-US" sz="2400" dirty="0"/>
              <a:t> </a:t>
            </a:r>
            <a:r>
              <a:rPr lang="en-US" sz="2400" dirty="0" err="1"/>
              <a:t>trường</a:t>
            </a:r>
            <a:r>
              <a:rPr lang="en-US" sz="2400" dirty="0"/>
              <a:t> </a:t>
            </a:r>
            <a:r>
              <a:rPr lang="en-US" sz="2400" dirty="0" err="1"/>
              <a:t>hợp</a:t>
            </a:r>
            <a:r>
              <a:rPr lang="en-US" sz="2400" dirty="0"/>
              <a:t> </a:t>
            </a:r>
            <a:r>
              <a:rPr lang="en-US" sz="2400" dirty="0" err="1"/>
              <a:t>này</a:t>
            </a:r>
            <a:r>
              <a:rPr lang="en-US" sz="2400" dirty="0"/>
              <a:t> </a:t>
            </a:r>
            <a:r>
              <a:rPr lang="en-US" sz="2400" dirty="0" err="1"/>
              <a:t>xảy</a:t>
            </a:r>
            <a:r>
              <a:rPr lang="en-US" sz="2400" dirty="0"/>
              <a:t> </a:t>
            </a:r>
            <a:r>
              <a:rPr lang="en-US" sz="2400" dirty="0" err="1"/>
              <a:t>ra</a:t>
            </a:r>
            <a:r>
              <a:rPr lang="en-US" sz="2400" dirty="0"/>
              <a:t>, </a:t>
            </a:r>
            <a:r>
              <a:rPr lang="en-US" sz="2400" dirty="0" err="1"/>
              <a:t>thì</a:t>
            </a:r>
            <a:r>
              <a:rPr lang="en-US" sz="2400" dirty="0"/>
              <a:t> </a:t>
            </a:r>
            <a:r>
              <a:rPr lang="en-US" sz="2400" dirty="0" err="1"/>
              <a:t>bảng</a:t>
            </a:r>
            <a:r>
              <a:rPr lang="en-US" sz="2400" dirty="0"/>
              <a:t> </a:t>
            </a:r>
            <a:r>
              <a:rPr lang="en-US" sz="2400" dirty="0" err="1"/>
              <a:t>trở</a:t>
            </a:r>
            <a:r>
              <a:rPr lang="en-US" sz="2400" dirty="0"/>
              <a:t> </a:t>
            </a:r>
            <a:r>
              <a:rPr lang="en-US" sz="2400" dirty="0" err="1"/>
              <a:t>nên</a:t>
            </a:r>
            <a:r>
              <a:rPr lang="en-US" sz="2400" dirty="0"/>
              <a:t> </a:t>
            </a:r>
            <a:r>
              <a:rPr lang="en-US" sz="2400" dirty="0" err="1"/>
              <a:t>không</a:t>
            </a:r>
            <a:r>
              <a:rPr lang="en-US" sz="2400" dirty="0"/>
              <a:t> </a:t>
            </a:r>
            <a:r>
              <a:rPr lang="en-US" sz="2400" dirty="0" err="1"/>
              <a:t>hợp</a:t>
            </a:r>
            <a:r>
              <a:rPr lang="en-US" sz="2400" dirty="0"/>
              <a:t> </a:t>
            </a:r>
            <a:r>
              <a:rPr lang="en-US" sz="2400" dirty="0" err="1"/>
              <a:t>lệ</a:t>
            </a:r>
            <a:r>
              <a:rPr lang="en-US" sz="2400" dirty="0"/>
              <a:t> </a:t>
            </a:r>
            <a:r>
              <a:rPr lang="en-US" sz="2400" dirty="0" err="1"/>
              <a:t>và</a:t>
            </a:r>
            <a:r>
              <a:rPr lang="en-US" sz="2400" dirty="0"/>
              <a:t> </a:t>
            </a:r>
            <a:r>
              <a:rPr lang="en-US" sz="2400" dirty="0" err="1"/>
              <a:t>không</a:t>
            </a:r>
            <a:r>
              <a:rPr lang="en-US" sz="2400" dirty="0"/>
              <a:t> </a:t>
            </a:r>
            <a:r>
              <a:rPr lang="en-US" sz="2400" dirty="0" err="1"/>
              <a:t>thể</a:t>
            </a:r>
            <a:r>
              <a:rPr lang="en-US" sz="2400" dirty="0"/>
              <a:t> </a:t>
            </a:r>
            <a:r>
              <a:rPr lang="en-US" sz="2400" dirty="0" err="1"/>
              <a:t>truy</a:t>
            </a:r>
            <a:r>
              <a:rPr lang="en-US" sz="2400" dirty="0"/>
              <a:t> </a:t>
            </a:r>
            <a:r>
              <a:rPr lang="en-US" sz="2400" dirty="0" err="1"/>
              <a:t>xuất</a:t>
            </a:r>
            <a:r>
              <a:rPr lang="en-US" sz="2400" dirty="0"/>
              <a:t>.</a:t>
            </a:r>
          </a:p>
          <a:p>
            <a:pPr marL="0" indent="0">
              <a:buNone/>
            </a:pPr>
            <a:r>
              <a:rPr lang="en-US" sz="2400" dirty="0" err="1"/>
              <a:t>Một</a:t>
            </a:r>
            <a:r>
              <a:rPr lang="en-US" sz="2400" dirty="0"/>
              <a:t> </a:t>
            </a:r>
            <a:r>
              <a:rPr lang="en-US" sz="2400" dirty="0" err="1"/>
              <a:t>bảng</a:t>
            </a:r>
            <a:r>
              <a:rPr lang="en-US" sz="2400" dirty="0"/>
              <a:t> </a:t>
            </a:r>
            <a:r>
              <a:rPr lang="en-US" sz="2400" dirty="0" err="1"/>
              <a:t>mà</a:t>
            </a:r>
            <a:r>
              <a:rPr lang="en-US" sz="2400" dirty="0"/>
              <a:t> </a:t>
            </a:r>
            <a:r>
              <a:rPr lang="en-US" sz="2400" dirty="0" err="1"/>
              <a:t>không</a:t>
            </a:r>
            <a:r>
              <a:rPr lang="en-US" sz="2400" dirty="0"/>
              <a:t> </a:t>
            </a:r>
            <a:r>
              <a:rPr lang="en-US" sz="2400" dirty="0" err="1"/>
              <a:t>hợp</a:t>
            </a:r>
            <a:r>
              <a:rPr lang="en-US" sz="2400" dirty="0"/>
              <a:t> </a:t>
            </a:r>
            <a:r>
              <a:rPr lang="en-US" sz="2400" dirty="0" err="1"/>
              <a:t>lệ</a:t>
            </a:r>
            <a:r>
              <a:rPr lang="en-US" sz="2400" dirty="0"/>
              <a:t> </a:t>
            </a:r>
            <a:r>
              <a:rPr lang="en-US" sz="2400" dirty="0" err="1"/>
              <a:t>bởi</a:t>
            </a:r>
            <a:r>
              <a:rPr lang="en-US" sz="2400" dirty="0"/>
              <a:t> </a:t>
            </a:r>
            <a:r>
              <a:rPr lang="en-US" sz="2400" dirty="0" err="1"/>
              <a:t>vì</a:t>
            </a:r>
            <a:r>
              <a:rPr lang="en-US" sz="2400" dirty="0"/>
              <a:t> </a:t>
            </a:r>
            <a:r>
              <a:rPr lang="en-US" sz="2400" dirty="0" err="1"/>
              <a:t>thiếu</a:t>
            </a:r>
            <a:r>
              <a:rPr lang="en-US" sz="2400" dirty="0"/>
              <a:t> </a:t>
            </a:r>
            <a:r>
              <a:rPr lang="en-US" sz="2400" dirty="0" err="1"/>
              <a:t>quyền</a:t>
            </a:r>
            <a:r>
              <a:rPr lang="en-US" sz="2400" dirty="0"/>
              <a:t> </a:t>
            </a:r>
            <a:r>
              <a:rPr lang="en-US" sz="2400" dirty="0" err="1"/>
              <a:t>có</a:t>
            </a:r>
            <a:r>
              <a:rPr lang="en-US" sz="2400" dirty="0"/>
              <a:t> </a:t>
            </a:r>
            <a:r>
              <a:rPr lang="en-US" sz="2400" dirty="0" err="1"/>
              <a:t>thể</a:t>
            </a:r>
            <a:r>
              <a:rPr lang="en-US" sz="2400" dirty="0"/>
              <a:t> </a:t>
            </a:r>
            <a:r>
              <a:rPr lang="en-US" sz="2400" dirty="0" err="1"/>
              <a:t>tự</a:t>
            </a:r>
            <a:r>
              <a:rPr lang="en-US" sz="2400" dirty="0"/>
              <a:t> </a:t>
            </a:r>
            <a:r>
              <a:rPr lang="en-US" sz="2400" dirty="0" err="1"/>
              <a:t>động</a:t>
            </a:r>
            <a:r>
              <a:rPr lang="en-US" sz="2400" dirty="0"/>
              <a:t> </a:t>
            </a:r>
            <a:r>
              <a:rPr lang="en-US" sz="2400" dirty="0" err="1"/>
              <a:t>trở</a:t>
            </a:r>
            <a:r>
              <a:rPr lang="en-US" sz="2400" dirty="0"/>
              <a:t> </a:t>
            </a:r>
            <a:r>
              <a:rPr lang="en-US" sz="2400" dirty="0" err="1"/>
              <a:t>nên</a:t>
            </a:r>
            <a:r>
              <a:rPr lang="en-US" sz="2400" dirty="0"/>
              <a:t> </a:t>
            </a:r>
            <a:r>
              <a:rPr lang="en-US" sz="2400" dirty="0" err="1"/>
              <a:t>hợp</a:t>
            </a:r>
            <a:r>
              <a:rPr lang="en-US" sz="2400" dirty="0"/>
              <a:t> </a:t>
            </a:r>
            <a:r>
              <a:rPr lang="en-US" sz="2400" dirty="0" err="1"/>
              <a:t>lệ</a:t>
            </a:r>
            <a:r>
              <a:rPr lang="en-US" sz="2400" dirty="0"/>
              <a:t> </a:t>
            </a:r>
            <a:r>
              <a:rPr lang="en-US" sz="2400" dirty="0" err="1"/>
              <a:t>và</a:t>
            </a:r>
            <a:r>
              <a:rPr lang="en-US" sz="2400" dirty="0"/>
              <a:t> </a:t>
            </a:r>
            <a:r>
              <a:rPr lang="en-US" sz="2400" dirty="0" err="1"/>
              <a:t>truy</a:t>
            </a:r>
            <a:r>
              <a:rPr lang="en-US" sz="2400" dirty="0"/>
              <a:t> </a:t>
            </a:r>
            <a:r>
              <a:rPr lang="en-US" sz="2400" dirty="0" err="1"/>
              <a:t>xuất</a:t>
            </a:r>
            <a:r>
              <a:rPr lang="en-US" sz="2400" dirty="0"/>
              <a:t> </a:t>
            </a:r>
            <a:r>
              <a:rPr lang="en-US" sz="2400" dirty="0" err="1"/>
              <a:t>được</a:t>
            </a:r>
            <a:r>
              <a:rPr lang="en-US" sz="2400" dirty="0"/>
              <a:t> </a:t>
            </a:r>
            <a:r>
              <a:rPr lang="en-US" sz="2400" dirty="0" err="1"/>
              <a:t>nếu</a:t>
            </a:r>
            <a:r>
              <a:rPr lang="en-US" sz="2400" dirty="0"/>
              <a:t> </a:t>
            </a:r>
            <a:r>
              <a:rPr lang="en-US" sz="2400" dirty="0" err="1"/>
              <a:t>các</a:t>
            </a:r>
            <a:r>
              <a:rPr lang="en-US" sz="2400" dirty="0"/>
              <a:t> </a:t>
            </a:r>
            <a:r>
              <a:rPr lang="en-US" sz="2400" dirty="0" err="1"/>
              <a:t>quyền</a:t>
            </a:r>
            <a:r>
              <a:rPr lang="en-US" sz="2400" dirty="0"/>
              <a:t> </a:t>
            </a:r>
            <a:r>
              <a:rPr lang="en-US" sz="2400" dirty="0" err="1"/>
              <a:t>được</a:t>
            </a:r>
            <a:r>
              <a:rPr lang="en-US" sz="2400" dirty="0"/>
              <a:t> </a:t>
            </a:r>
            <a:r>
              <a:rPr lang="en-US" sz="2400" dirty="0" err="1"/>
              <a:t>yêu</a:t>
            </a:r>
            <a:r>
              <a:rPr lang="en-US" sz="2400" dirty="0"/>
              <a:t> </a:t>
            </a:r>
            <a:r>
              <a:rPr lang="en-US" sz="2400" dirty="0" err="1"/>
              <a:t>cầu</a:t>
            </a:r>
            <a:r>
              <a:rPr lang="en-US" sz="2400" dirty="0"/>
              <a:t> </a:t>
            </a:r>
            <a:r>
              <a:rPr lang="en-US" sz="2400" dirty="0" err="1"/>
              <a:t>được</a:t>
            </a:r>
            <a:r>
              <a:rPr lang="en-US" sz="2400" dirty="0"/>
              <a:t> </a:t>
            </a:r>
            <a:r>
              <a:rPr lang="en-US" sz="2400" dirty="0" err="1"/>
              <a:t>cấp</a:t>
            </a:r>
            <a:r>
              <a:rPr lang="en-US" sz="2400" dirty="0"/>
              <a:t> </a:t>
            </a:r>
            <a:r>
              <a:rPr lang="en-US" sz="2400" dirty="0" err="1"/>
              <a:t>trở</a:t>
            </a:r>
            <a:r>
              <a:rPr lang="en-US" sz="2400" dirty="0"/>
              <a:t> </a:t>
            </a:r>
            <a:r>
              <a:rPr lang="en-US" sz="2400" dirty="0" err="1"/>
              <a:t>lại.Một</a:t>
            </a:r>
            <a:r>
              <a:rPr lang="en-US" sz="2400" dirty="0"/>
              <a:t> </a:t>
            </a:r>
            <a:r>
              <a:rPr lang="en-US" sz="2400" dirty="0" err="1"/>
              <a:t>bảng</a:t>
            </a:r>
            <a:r>
              <a:rPr lang="en-US" sz="2400" dirty="0"/>
              <a:t> </a:t>
            </a:r>
            <a:r>
              <a:rPr lang="en-US" sz="2400" dirty="0" err="1"/>
              <a:t>mà</a:t>
            </a:r>
            <a:r>
              <a:rPr lang="en-US" sz="2400" dirty="0"/>
              <a:t> </a:t>
            </a:r>
            <a:r>
              <a:rPr lang="en-US" sz="2400" dirty="0" err="1"/>
              <a:t>không</a:t>
            </a:r>
            <a:r>
              <a:rPr lang="en-US" sz="2400" dirty="0"/>
              <a:t> </a:t>
            </a:r>
            <a:r>
              <a:rPr lang="en-US" sz="2400" dirty="0" err="1"/>
              <a:t>hợp</a:t>
            </a:r>
            <a:r>
              <a:rPr lang="en-US" sz="2400" dirty="0"/>
              <a:t> </a:t>
            </a:r>
            <a:r>
              <a:rPr lang="en-US" sz="2400" dirty="0" err="1"/>
              <a:t>lệ</a:t>
            </a:r>
            <a:r>
              <a:rPr lang="en-US" sz="2400" dirty="0"/>
              <a:t> </a:t>
            </a:r>
            <a:r>
              <a:rPr lang="en-US" sz="2400" dirty="0" err="1"/>
              <a:t>bởi</a:t>
            </a:r>
            <a:r>
              <a:rPr lang="en-US" sz="2400" dirty="0"/>
              <a:t> </a:t>
            </a:r>
            <a:r>
              <a:rPr lang="en-US" sz="2400" dirty="0" err="1"/>
              <a:t>vì</a:t>
            </a:r>
            <a:r>
              <a:rPr lang="en-US" sz="2400" dirty="0"/>
              <a:t> dependent type </a:t>
            </a:r>
            <a:r>
              <a:rPr lang="en-US" sz="2400" dirty="0" err="1"/>
              <a:t>bị</a:t>
            </a:r>
            <a:r>
              <a:rPr lang="en-US" sz="2400" dirty="0"/>
              <a:t> </a:t>
            </a:r>
            <a:r>
              <a:rPr lang="en-US" sz="2400" dirty="0" err="1"/>
              <a:t>xóa</a:t>
            </a:r>
            <a:r>
              <a:rPr lang="en-US" sz="2400" dirty="0"/>
              <a:t> </a:t>
            </a:r>
            <a:r>
              <a:rPr lang="en-US" sz="2400" dirty="0" err="1"/>
              <a:t>có</a:t>
            </a:r>
            <a:r>
              <a:rPr lang="en-US" sz="2400" dirty="0"/>
              <a:t> </a:t>
            </a:r>
            <a:r>
              <a:rPr lang="en-US" sz="2400" dirty="0" err="1"/>
              <a:t>thể</a:t>
            </a:r>
            <a:r>
              <a:rPr lang="en-US" sz="2400" dirty="0"/>
              <a:t> </a:t>
            </a:r>
            <a:r>
              <a:rPr lang="en-US" sz="2400" dirty="0" err="1"/>
              <a:t>không</a:t>
            </a:r>
            <a:r>
              <a:rPr lang="en-US" sz="2400" dirty="0"/>
              <a:t> </a:t>
            </a:r>
            <a:r>
              <a:rPr lang="en-US" sz="2400" dirty="0" err="1"/>
              <a:t>bao</a:t>
            </a:r>
            <a:r>
              <a:rPr lang="en-US" sz="2400" dirty="0"/>
              <a:t> </a:t>
            </a:r>
            <a:r>
              <a:rPr lang="en-US" sz="2400" dirty="0" err="1"/>
              <a:t>giờ</a:t>
            </a:r>
            <a:r>
              <a:rPr lang="en-US" sz="2400" dirty="0"/>
              <a:t> </a:t>
            </a:r>
            <a:r>
              <a:rPr lang="en-US" sz="2400" dirty="0" err="1"/>
              <a:t>truy</a:t>
            </a:r>
            <a:r>
              <a:rPr lang="en-US" sz="2400" dirty="0"/>
              <a:t> </a:t>
            </a:r>
            <a:r>
              <a:rPr lang="en-US" sz="2400" dirty="0" err="1"/>
              <a:t>xuất</a:t>
            </a:r>
            <a:r>
              <a:rPr lang="en-US" sz="2400" dirty="0"/>
              <a:t> </a:t>
            </a:r>
            <a:r>
              <a:rPr lang="en-US" sz="2400" dirty="0" err="1"/>
              <a:t>được</a:t>
            </a:r>
            <a:r>
              <a:rPr lang="en-US" sz="2400" dirty="0"/>
              <a:t> </a:t>
            </a:r>
            <a:r>
              <a:rPr lang="en-US" sz="2400" dirty="0" err="1"/>
              <a:t>nữa</a:t>
            </a:r>
            <a:r>
              <a:rPr lang="en-US" sz="2400" dirty="0"/>
              <a:t>, </a:t>
            </a:r>
            <a:r>
              <a:rPr lang="en-US" sz="2400" dirty="0" err="1"/>
              <a:t>và</a:t>
            </a:r>
            <a:r>
              <a:rPr lang="en-US" sz="2400" dirty="0"/>
              <a:t> </a:t>
            </a:r>
            <a:r>
              <a:rPr lang="en-US" sz="2400" dirty="0" err="1"/>
              <a:t>các</a:t>
            </a:r>
            <a:r>
              <a:rPr lang="en-US" sz="2400" dirty="0"/>
              <a:t> </a:t>
            </a:r>
            <a:r>
              <a:rPr lang="en-US" sz="2400" dirty="0" err="1"/>
              <a:t>hành</a:t>
            </a:r>
            <a:r>
              <a:rPr lang="en-US" sz="2400" dirty="0"/>
              <a:t> </a:t>
            </a:r>
            <a:r>
              <a:rPr lang="en-US" sz="2400" dirty="0" err="1"/>
              <a:t>động</a:t>
            </a:r>
            <a:r>
              <a:rPr lang="en-US" sz="2400" dirty="0"/>
              <a:t> </a:t>
            </a:r>
            <a:r>
              <a:rPr lang="en-US" sz="2400" dirty="0" err="1"/>
              <a:t>chỉ</a:t>
            </a:r>
            <a:r>
              <a:rPr lang="en-US" sz="2400" dirty="0"/>
              <a:t> </a:t>
            </a:r>
            <a:r>
              <a:rPr lang="en-US" sz="2400" dirty="0" err="1"/>
              <a:t>cho</a:t>
            </a:r>
            <a:r>
              <a:rPr lang="en-US" sz="2400" dirty="0"/>
              <a:t> </a:t>
            </a:r>
            <a:r>
              <a:rPr lang="en-US" sz="2400" dirty="0" err="1"/>
              <a:t>phép</a:t>
            </a:r>
            <a:r>
              <a:rPr lang="en-US" sz="2400" dirty="0"/>
              <a:t> </a:t>
            </a:r>
            <a:r>
              <a:rPr lang="en-US" sz="2400" dirty="0" err="1"/>
              <a:t>lúc</a:t>
            </a:r>
            <a:r>
              <a:rPr lang="en-US" sz="2400" dirty="0"/>
              <a:t> </a:t>
            </a:r>
            <a:r>
              <a:rPr lang="en-US" sz="2400" dirty="0" err="1"/>
              <a:t>đó</a:t>
            </a:r>
            <a:r>
              <a:rPr lang="en-US" sz="2400" dirty="0"/>
              <a:t> </a:t>
            </a:r>
            <a:r>
              <a:rPr lang="en-US" sz="2400" dirty="0" err="1"/>
              <a:t>là</a:t>
            </a:r>
            <a:r>
              <a:rPr lang="en-US" sz="2400" dirty="0"/>
              <a:t> </a:t>
            </a:r>
            <a:r>
              <a:rPr lang="en-US" sz="2400" dirty="0" err="1"/>
              <a:t>xóa</a:t>
            </a:r>
            <a:r>
              <a:rPr lang="en-US" sz="2400" dirty="0"/>
              <a:t> </a:t>
            </a:r>
            <a:r>
              <a:rPr lang="en-US" sz="2400" dirty="0" err="1"/>
              <a:t>bảng</a:t>
            </a:r>
            <a:r>
              <a:rPr lang="en-US" sz="2400" dirty="0"/>
              <a:t>.</a:t>
            </a:r>
          </a:p>
          <a:p>
            <a:pPr marL="0" indent="0">
              <a:buNone/>
            </a:pPr>
            <a:r>
              <a:rPr lang="en-US" sz="2400" dirty="0" err="1"/>
              <a:t>Bởi</a:t>
            </a:r>
            <a:r>
              <a:rPr lang="en-US" sz="2400" dirty="0"/>
              <a:t> </a:t>
            </a:r>
            <a:r>
              <a:rPr lang="en-US" sz="2400" dirty="0" err="1"/>
              <a:t>vì</a:t>
            </a:r>
            <a:r>
              <a:rPr lang="en-US" sz="2400" dirty="0"/>
              <a:t> </a:t>
            </a:r>
            <a:r>
              <a:rPr lang="en-US" sz="2400" dirty="0" err="1"/>
              <a:t>ảnh</a:t>
            </a:r>
            <a:r>
              <a:rPr lang="en-US" sz="2400" dirty="0"/>
              <a:t> </a:t>
            </a:r>
            <a:r>
              <a:rPr lang="en-US" sz="2400" dirty="0" err="1"/>
              <a:t>hưởng</a:t>
            </a:r>
            <a:r>
              <a:rPr lang="en-US" sz="2400" dirty="0"/>
              <a:t> </a:t>
            </a:r>
            <a:r>
              <a:rPr lang="en-US" sz="2400" dirty="0" err="1"/>
              <a:t>nghiêm</a:t>
            </a:r>
            <a:r>
              <a:rPr lang="en-US" sz="2400" dirty="0"/>
              <a:t> </a:t>
            </a:r>
            <a:r>
              <a:rPr lang="en-US" sz="2400" dirty="0" err="1"/>
              <a:t>trọng</a:t>
            </a:r>
            <a:r>
              <a:rPr lang="en-US" sz="2400" dirty="0"/>
              <a:t> </a:t>
            </a:r>
            <a:r>
              <a:rPr lang="en-US" sz="2400" dirty="0" err="1"/>
              <a:t>mà</a:t>
            </a:r>
            <a:r>
              <a:rPr lang="en-US" sz="2400" dirty="0"/>
              <a:t> </a:t>
            </a:r>
            <a:r>
              <a:rPr lang="en-US" sz="2400" dirty="0" err="1"/>
              <a:t>việc</a:t>
            </a:r>
            <a:r>
              <a:rPr lang="en-US" sz="2400" dirty="0"/>
              <a:t> </a:t>
            </a:r>
            <a:r>
              <a:rPr lang="en-US" sz="2400" dirty="0" err="1"/>
              <a:t>thu</a:t>
            </a:r>
            <a:r>
              <a:rPr lang="en-US" sz="2400" dirty="0"/>
              <a:t> </a:t>
            </a:r>
            <a:r>
              <a:rPr lang="en-US" sz="2400" dirty="0" err="1"/>
              <a:t>hồi</a:t>
            </a:r>
            <a:r>
              <a:rPr lang="en-US" sz="2400" dirty="0"/>
              <a:t> </a:t>
            </a:r>
            <a:r>
              <a:rPr lang="en-US" sz="2400" dirty="0" err="1"/>
              <a:t>quyền</a:t>
            </a:r>
            <a:r>
              <a:rPr lang="en-US" sz="2400" dirty="0"/>
              <a:t> </a:t>
            </a:r>
            <a:r>
              <a:rPr lang="en-US" sz="2400" dirty="0" err="1"/>
              <a:t>trên</a:t>
            </a:r>
            <a:r>
              <a:rPr lang="en-US" sz="2400" dirty="0"/>
              <a:t> type </a:t>
            </a:r>
            <a:r>
              <a:rPr lang="en-US" sz="2400" dirty="0" err="1"/>
              <a:t>hoặc</a:t>
            </a:r>
            <a:r>
              <a:rPr lang="en-US" sz="2400" dirty="0"/>
              <a:t> </a:t>
            </a:r>
            <a:r>
              <a:rPr lang="en-US" sz="2400" dirty="0" err="1"/>
              <a:t>xóa</a:t>
            </a:r>
            <a:r>
              <a:rPr lang="en-US" sz="2400" dirty="0"/>
              <a:t> type </a:t>
            </a:r>
            <a:r>
              <a:rPr lang="en-US" sz="2400" dirty="0" err="1"/>
              <a:t>có</a:t>
            </a:r>
            <a:r>
              <a:rPr lang="en-US" sz="2400" dirty="0"/>
              <a:t> </a:t>
            </a:r>
            <a:r>
              <a:rPr lang="en-US" sz="2400" dirty="0" err="1"/>
              <a:t>thể</a:t>
            </a:r>
            <a:r>
              <a:rPr lang="en-US" sz="2400" dirty="0"/>
              <a:t> </a:t>
            </a:r>
            <a:r>
              <a:rPr lang="en-US" sz="2400" dirty="0" err="1"/>
              <a:t>gây</a:t>
            </a:r>
            <a:r>
              <a:rPr lang="en-US" sz="2400" dirty="0"/>
              <a:t> </a:t>
            </a:r>
            <a:r>
              <a:rPr lang="en-US" sz="2400" dirty="0" err="1"/>
              <a:t>ra</a:t>
            </a:r>
            <a:r>
              <a:rPr lang="en-US" sz="2400" dirty="0"/>
              <a:t>, </a:t>
            </a:r>
            <a:r>
              <a:rPr lang="en-US" sz="2400" dirty="0" err="1"/>
              <a:t>các</a:t>
            </a:r>
            <a:r>
              <a:rPr lang="en-US" sz="2400" dirty="0"/>
              <a:t> </a:t>
            </a:r>
            <a:r>
              <a:rPr lang="en-US" sz="2400" dirty="0" err="1"/>
              <a:t>câu</a:t>
            </a:r>
            <a:r>
              <a:rPr lang="en-US" sz="2400" dirty="0"/>
              <a:t> </a:t>
            </a:r>
            <a:r>
              <a:rPr lang="en-US" sz="2400" dirty="0" err="1"/>
              <a:t>lệnh</a:t>
            </a:r>
            <a:r>
              <a:rPr lang="en-US" sz="2400" dirty="0"/>
              <a:t> SQL REVOKE </a:t>
            </a:r>
            <a:r>
              <a:rPr lang="en-US" sz="2400" dirty="0" err="1"/>
              <a:t>và</a:t>
            </a:r>
            <a:r>
              <a:rPr lang="en-US" sz="2400" dirty="0"/>
              <a:t> DROP TYPE, </a:t>
            </a:r>
            <a:r>
              <a:rPr lang="en-US" sz="2400" dirty="0" err="1"/>
              <a:t>theo</a:t>
            </a:r>
            <a:r>
              <a:rPr lang="en-US" sz="2400" dirty="0"/>
              <a:t> </a:t>
            </a:r>
            <a:r>
              <a:rPr lang="en-US" sz="2400" dirty="0" err="1"/>
              <a:t>mặc</a:t>
            </a:r>
            <a:r>
              <a:rPr lang="en-US" sz="2400" dirty="0"/>
              <a:t> </a:t>
            </a:r>
            <a:r>
              <a:rPr lang="en-US" sz="2400" dirty="0" err="1"/>
              <a:t>định</a:t>
            </a:r>
            <a:r>
              <a:rPr lang="en-US" sz="2400" dirty="0"/>
              <a:t>, </a:t>
            </a:r>
            <a:r>
              <a:rPr lang="en-US" sz="2400" dirty="0" err="1"/>
              <a:t>triển</a:t>
            </a:r>
            <a:r>
              <a:rPr lang="en-US" sz="2400" dirty="0"/>
              <a:t> </a:t>
            </a:r>
            <a:r>
              <a:rPr lang="en-US" sz="2400" dirty="0" err="1"/>
              <a:t>khai</a:t>
            </a:r>
            <a:r>
              <a:rPr lang="en-US" sz="2400" dirty="0"/>
              <a:t> </a:t>
            </a:r>
            <a:r>
              <a:rPr lang="en-US" sz="2400" dirty="0" err="1"/>
              <a:t>ngữ</a:t>
            </a:r>
            <a:r>
              <a:rPr lang="en-US" sz="2400" dirty="0"/>
              <a:t> </a:t>
            </a:r>
            <a:r>
              <a:rPr lang="en-US" sz="2400" dirty="0" err="1"/>
              <a:t>nghĩa</a:t>
            </a:r>
            <a:r>
              <a:rPr lang="en-US" sz="2400" dirty="0"/>
              <a:t> </a:t>
            </a:r>
            <a:r>
              <a:rPr lang="en-US" sz="2400" dirty="0" err="1"/>
              <a:t>bị</a:t>
            </a:r>
            <a:r>
              <a:rPr lang="en-US" sz="2400" dirty="0"/>
              <a:t> </a:t>
            </a:r>
            <a:r>
              <a:rPr lang="en-US" sz="2400" dirty="0" err="1"/>
              <a:t>hạn</a:t>
            </a:r>
            <a:r>
              <a:rPr lang="en-US" sz="2400" dirty="0"/>
              <a:t> </a:t>
            </a:r>
            <a:r>
              <a:rPr lang="en-US" sz="2400" dirty="0" err="1"/>
              <a:t>chế</a:t>
            </a:r>
            <a:r>
              <a:rPr lang="en-US" sz="2400" dirty="0"/>
              <a:t>. </a:t>
            </a:r>
            <a:r>
              <a:rPr lang="en-US" sz="2400" dirty="0" err="1"/>
              <a:t>Điều</a:t>
            </a:r>
            <a:r>
              <a:rPr lang="en-US" sz="2400" dirty="0"/>
              <a:t> </a:t>
            </a:r>
            <a:r>
              <a:rPr lang="en-US" sz="2400" dirty="0" err="1"/>
              <a:t>này</a:t>
            </a:r>
            <a:r>
              <a:rPr lang="en-US" sz="2400" dirty="0"/>
              <a:t> </a:t>
            </a:r>
            <a:r>
              <a:rPr lang="en-US" sz="2400" dirty="0" err="1"/>
              <a:t>có</a:t>
            </a:r>
            <a:r>
              <a:rPr lang="en-US" sz="2400" dirty="0"/>
              <a:t> </a:t>
            </a:r>
            <a:r>
              <a:rPr lang="en-US" sz="2400" dirty="0" err="1"/>
              <a:t>nghia</a:t>
            </a:r>
            <a:r>
              <a:rPr lang="en-US" sz="2400" dirty="0"/>
              <a:t> </a:t>
            </a:r>
            <a:r>
              <a:rPr lang="en-US" sz="2400" dirty="0" err="1"/>
              <a:t>là</a:t>
            </a:r>
            <a:r>
              <a:rPr lang="en-US" sz="2400" dirty="0"/>
              <a:t> </a:t>
            </a:r>
            <a:r>
              <a:rPr lang="en-US" sz="2400" dirty="0" err="1"/>
              <a:t>nếu</a:t>
            </a:r>
            <a:r>
              <a:rPr lang="en-US" sz="2400" dirty="0"/>
              <a:t> </a:t>
            </a:r>
            <a:r>
              <a:rPr lang="en-US" sz="2400" dirty="0" err="1"/>
              <a:t>các</a:t>
            </a:r>
            <a:r>
              <a:rPr lang="en-US" sz="2400" dirty="0"/>
              <a:t> Type </a:t>
            </a:r>
            <a:r>
              <a:rPr lang="en-US" sz="2400" dirty="0" err="1"/>
              <a:t>được</a:t>
            </a:r>
            <a:r>
              <a:rPr lang="en-US" sz="2400" dirty="0"/>
              <a:t> </a:t>
            </a:r>
            <a:r>
              <a:rPr lang="en-US" sz="2400" dirty="0" err="1"/>
              <a:t>đặt</a:t>
            </a:r>
            <a:r>
              <a:rPr lang="en-US" sz="2400" dirty="0"/>
              <a:t> </a:t>
            </a:r>
            <a:r>
              <a:rPr lang="en-US" sz="2400" dirty="0" err="1"/>
              <a:t>tên</a:t>
            </a:r>
            <a:r>
              <a:rPr lang="en-US" sz="2400" dirty="0"/>
              <a:t> </a:t>
            </a:r>
            <a:r>
              <a:rPr lang="en-US" sz="2400" dirty="0" err="1"/>
              <a:t>trong</a:t>
            </a:r>
            <a:r>
              <a:rPr lang="en-US" sz="2400" dirty="0"/>
              <a:t> </a:t>
            </a:r>
            <a:r>
              <a:rPr lang="en-US" sz="2400" dirty="0" err="1"/>
              <a:t>hai</a:t>
            </a:r>
            <a:r>
              <a:rPr lang="en-US" sz="2400" dirty="0"/>
              <a:t> </a:t>
            </a:r>
            <a:r>
              <a:rPr lang="en-US" sz="2400" dirty="0" err="1"/>
              <a:t>câu</a:t>
            </a:r>
            <a:r>
              <a:rPr lang="en-US" sz="2400" dirty="0"/>
              <a:t> </a:t>
            </a:r>
            <a:r>
              <a:rPr lang="en-US" sz="2400" dirty="0" err="1"/>
              <a:t>lệnh</a:t>
            </a:r>
            <a:r>
              <a:rPr lang="en-US" sz="2400" dirty="0"/>
              <a:t> </a:t>
            </a:r>
            <a:r>
              <a:rPr lang="en-US" sz="2400" dirty="0" err="1"/>
              <a:t>kia</a:t>
            </a:r>
            <a:r>
              <a:rPr lang="en-US" sz="2400" dirty="0"/>
              <a:t> </a:t>
            </a:r>
            <a:r>
              <a:rPr lang="en-US" sz="2400" dirty="0" err="1"/>
              <a:t>có</a:t>
            </a:r>
            <a:r>
              <a:rPr lang="en-US" sz="2400" dirty="0"/>
              <a:t> </a:t>
            </a:r>
            <a:r>
              <a:rPr lang="en-US" sz="2400" dirty="0" err="1"/>
              <a:t>phụ</a:t>
            </a:r>
            <a:r>
              <a:rPr lang="en-US" sz="2400" dirty="0"/>
              <a:t> </a:t>
            </a:r>
            <a:r>
              <a:rPr lang="en-US" sz="2400" dirty="0" err="1"/>
              <a:t>thuộc</a:t>
            </a:r>
            <a:r>
              <a:rPr lang="en-US" sz="2400" dirty="0"/>
              <a:t> </a:t>
            </a:r>
            <a:r>
              <a:rPr lang="en-US" sz="2400" dirty="0" err="1"/>
              <a:t>bảng</a:t>
            </a:r>
            <a:r>
              <a:rPr lang="en-US" sz="2400" dirty="0"/>
              <a:t> </a:t>
            </a:r>
            <a:r>
              <a:rPr lang="en-US" sz="2400" dirty="0" err="1"/>
              <a:t>hoặc</a:t>
            </a:r>
            <a:r>
              <a:rPr lang="en-US" sz="2400" dirty="0"/>
              <a:t> type, </a:t>
            </a:r>
            <a:r>
              <a:rPr lang="en-US" sz="2400" dirty="0" err="1"/>
              <a:t>thì</a:t>
            </a:r>
            <a:r>
              <a:rPr lang="en-US" sz="2400" dirty="0"/>
              <a:t> </a:t>
            </a:r>
            <a:r>
              <a:rPr lang="en-US" sz="2400" dirty="0" err="1"/>
              <a:t>một</a:t>
            </a:r>
            <a:r>
              <a:rPr lang="en-US" sz="2400" dirty="0"/>
              <a:t> </a:t>
            </a:r>
            <a:r>
              <a:rPr lang="en-US" sz="2400" dirty="0" err="1"/>
              <a:t>lỗi</a:t>
            </a:r>
            <a:r>
              <a:rPr lang="en-US" sz="2400" dirty="0"/>
              <a:t> </a:t>
            </a:r>
            <a:r>
              <a:rPr lang="en-US" sz="2400" dirty="0" err="1"/>
              <a:t>sẽ</a:t>
            </a:r>
            <a:r>
              <a:rPr lang="en-US" sz="2400" dirty="0"/>
              <a:t> </a:t>
            </a:r>
            <a:r>
              <a:rPr lang="en-US" sz="2400" dirty="0" err="1"/>
              <a:t>được</a:t>
            </a:r>
            <a:r>
              <a:rPr lang="en-US" sz="2400" dirty="0"/>
              <a:t> </a:t>
            </a:r>
            <a:r>
              <a:rPr lang="en-US" sz="2400" dirty="0" err="1"/>
              <a:t>tung</a:t>
            </a:r>
            <a:r>
              <a:rPr lang="en-US" sz="2400" dirty="0"/>
              <a:t> </a:t>
            </a:r>
            <a:r>
              <a:rPr lang="en-US" sz="2400" dirty="0" err="1"/>
              <a:t>ra</a:t>
            </a:r>
            <a:r>
              <a:rPr lang="en-US" sz="2400" dirty="0"/>
              <a:t> </a:t>
            </a:r>
            <a:r>
              <a:rPr lang="en-US" sz="2400" dirty="0" err="1"/>
              <a:t>và</a:t>
            </a:r>
            <a:r>
              <a:rPr lang="en-US" sz="2400" dirty="0"/>
              <a:t> </a:t>
            </a:r>
            <a:r>
              <a:rPr lang="en-US" sz="2400" dirty="0" err="1"/>
              <a:t>câu</a:t>
            </a:r>
            <a:r>
              <a:rPr lang="en-US" sz="2400" dirty="0"/>
              <a:t> </a:t>
            </a:r>
            <a:r>
              <a:rPr lang="en-US" sz="2400" dirty="0" err="1"/>
              <a:t>lệnh</a:t>
            </a:r>
            <a:r>
              <a:rPr lang="en-US" sz="2400" dirty="0"/>
              <a:t> </a:t>
            </a:r>
            <a:r>
              <a:rPr lang="en-US" sz="2400" dirty="0" err="1"/>
              <a:t>bị</a:t>
            </a:r>
            <a:r>
              <a:rPr lang="en-US" sz="2400" dirty="0"/>
              <a:t> </a:t>
            </a:r>
            <a:r>
              <a:rPr lang="en-US" sz="2400" dirty="0" err="1"/>
              <a:t>hủy</a:t>
            </a:r>
            <a:r>
              <a:rPr lang="en-US" sz="2400" dirty="0"/>
              <a:t> </a:t>
            </a:r>
            <a:r>
              <a:rPr lang="en-US" sz="2400" dirty="0" err="1"/>
              <a:t>bỏ</a:t>
            </a:r>
            <a:r>
              <a:rPr lang="en-US" sz="2400" dirty="0"/>
              <a:t>. </a:t>
            </a:r>
            <a:r>
              <a:rPr lang="en-US" sz="2400" dirty="0" err="1"/>
              <a:t>Tuy</a:t>
            </a:r>
            <a:r>
              <a:rPr lang="en-US" sz="2400" dirty="0"/>
              <a:t> </a:t>
            </a:r>
            <a:r>
              <a:rPr lang="en-US" sz="2400" dirty="0" err="1"/>
              <a:t>nhiên</a:t>
            </a:r>
            <a:r>
              <a:rPr lang="en-US" sz="2400" dirty="0"/>
              <a:t>, </a:t>
            </a:r>
            <a:r>
              <a:rPr lang="en-US" sz="2400" dirty="0" err="1"/>
              <a:t>nếu</a:t>
            </a:r>
            <a:r>
              <a:rPr lang="en-US" sz="2400" dirty="0"/>
              <a:t> </a:t>
            </a:r>
            <a:r>
              <a:rPr lang="en-US" sz="2400" dirty="0" err="1"/>
              <a:t>mệnh</a:t>
            </a:r>
            <a:r>
              <a:rPr lang="en-US" sz="2400" dirty="0"/>
              <a:t> </a:t>
            </a:r>
            <a:r>
              <a:rPr lang="en-US" sz="2400" dirty="0" err="1"/>
              <a:t>đề</a:t>
            </a:r>
            <a:r>
              <a:rPr lang="en-US" sz="2400" dirty="0"/>
              <a:t> FORCE </a:t>
            </a:r>
            <a:r>
              <a:rPr lang="en-US" sz="2400" dirty="0" err="1"/>
              <a:t>cho</a:t>
            </a:r>
            <a:r>
              <a:rPr lang="en-US" sz="2400" dirty="0"/>
              <a:t> </a:t>
            </a:r>
            <a:r>
              <a:rPr lang="en-US" sz="2400" dirty="0" err="1"/>
              <a:t>cả</a:t>
            </a:r>
            <a:r>
              <a:rPr lang="en-US" sz="2400" dirty="0"/>
              <a:t> </a:t>
            </a:r>
            <a:r>
              <a:rPr lang="en-US" sz="2400" dirty="0" err="1"/>
              <a:t>hai</a:t>
            </a:r>
            <a:r>
              <a:rPr lang="en-US" sz="2400" dirty="0"/>
              <a:t> </a:t>
            </a:r>
            <a:r>
              <a:rPr lang="en-US" sz="2400" dirty="0" err="1"/>
              <a:t>câu</a:t>
            </a:r>
            <a:r>
              <a:rPr lang="en-US" sz="2400" dirty="0"/>
              <a:t> </a:t>
            </a:r>
            <a:r>
              <a:rPr lang="en-US" sz="2400" dirty="0" err="1"/>
              <a:t>lệnh</a:t>
            </a:r>
            <a:r>
              <a:rPr lang="en-US" sz="2400" dirty="0"/>
              <a:t> </a:t>
            </a:r>
            <a:r>
              <a:rPr lang="en-US" sz="2400" dirty="0" err="1"/>
              <a:t>được</a:t>
            </a:r>
            <a:r>
              <a:rPr lang="en-US" sz="2400" dirty="0"/>
              <a:t> </a:t>
            </a:r>
            <a:r>
              <a:rPr lang="en-US" sz="2400" dirty="0" err="1"/>
              <a:t>sử</a:t>
            </a:r>
            <a:r>
              <a:rPr lang="en-US" sz="2400" dirty="0"/>
              <a:t> </a:t>
            </a:r>
            <a:r>
              <a:rPr lang="en-US" sz="2400" dirty="0" err="1"/>
              <a:t>dụng</a:t>
            </a:r>
            <a:r>
              <a:rPr lang="en-US" sz="2400" dirty="0"/>
              <a:t>, </a:t>
            </a:r>
            <a:r>
              <a:rPr lang="en-US" sz="2400" dirty="0" err="1"/>
              <a:t>thì</a:t>
            </a:r>
            <a:r>
              <a:rPr lang="en-US" sz="2400" dirty="0"/>
              <a:t> </a:t>
            </a:r>
            <a:r>
              <a:rPr lang="en-US" sz="2400" dirty="0" err="1"/>
              <a:t>câu</a:t>
            </a:r>
            <a:r>
              <a:rPr lang="en-US" sz="2400" dirty="0"/>
              <a:t> </a:t>
            </a:r>
            <a:r>
              <a:rPr lang="en-US" sz="2400" dirty="0" err="1"/>
              <a:t>lệnh</a:t>
            </a:r>
            <a:r>
              <a:rPr lang="en-US" sz="2400" dirty="0"/>
              <a:t> </a:t>
            </a:r>
            <a:r>
              <a:rPr lang="en-US" sz="2400" dirty="0" err="1"/>
              <a:t>luôn</a:t>
            </a:r>
            <a:r>
              <a:rPr lang="en-US" sz="2400" dirty="0"/>
              <a:t> </a:t>
            </a:r>
            <a:r>
              <a:rPr lang="en-US" sz="2400" dirty="0" err="1"/>
              <a:t>luôn</a:t>
            </a:r>
            <a:r>
              <a:rPr lang="en-US" sz="2400" dirty="0"/>
              <a:t> </a:t>
            </a:r>
            <a:r>
              <a:rPr lang="en-US" sz="2400" dirty="0" err="1"/>
              <a:t>thành</a:t>
            </a:r>
            <a:r>
              <a:rPr lang="en-US" sz="2400" dirty="0"/>
              <a:t> </a:t>
            </a:r>
            <a:r>
              <a:rPr lang="en-US" sz="2400" dirty="0" err="1"/>
              <a:t>công</a:t>
            </a:r>
            <a:r>
              <a:rPr lang="en-US" sz="2400" dirty="0"/>
              <a:t>. </a:t>
            </a:r>
            <a:r>
              <a:rPr lang="en-US" sz="2400" dirty="0" err="1"/>
              <a:t>Nếu</a:t>
            </a:r>
            <a:r>
              <a:rPr lang="en-US" sz="2400" dirty="0"/>
              <a:t> </a:t>
            </a:r>
            <a:r>
              <a:rPr lang="en-US" sz="2400" dirty="0" err="1"/>
              <a:t>có</a:t>
            </a:r>
            <a:r>
              <a:rPr lang="en-US" sz="2400" dirty="0"/>
              <a:t> </a:t>
            </a:r>
            <a:r>
              <a:rPr lang="en-US" sz="2400" dirty="0" err="1"/>
              <a:t>sự</a:t>
            </a:r>
            <a:r>
              <a:rPr lang="en-US" sz="2400" dirty="0"/>
              <a:t> </a:t>
            </a:r>
            <a:r>
              <a:rPr lang="en-US" sz="2400" dirty="0" err="1"/>
              <a:t>phụ</a:t>
            </a:r>
            <a:r>
              <a:rPr lang="en-US" sz="2400" dirty="0"/>
              <a:t> </a:t>
            </a:r>
            <a:r>
              <a:rPr lang="en-US" sz="2400" dirty="0" err="1"/>
              <a:t>thuộc</a:t>
            </a:r>
            <a:r>
              <a:rPr lang="en-US" sz="2400" dirty="0"/>
              <a:t> </a:t>
            </a:r>
            <a:r>
              <a:rPr lang="en-US" sz="2400" dirty="0" err="1"/>
              <a:t>vào</a:t>
            </a:r>
            <a:r>
              <a:rPr lang="en-US" sz="2400" dirty="0"/>
              <a:t> </a:t>
            </a:r>
            <a:r>
              <a:rPr lang="en-US" sz="2400" dirty="0" err="1"/>
              <a:t>bảng</a:t>
            </a:r>
            <a:r>
              <a:rPr lang="en-US" sz="2400" dirty="0"/>
              <a:t>, </a:t>
            </a:r>
            <a:r>
              <a:rPr lang="en-US" sz="2400" dirty="0" err="1"/>
              <a:t>thì</a:t>
            </a:r>
            <a:r>
              <a:rPr lang="en-US" sz="2400" dirty="0"/>
              <a:t> </a:t>
            </a:r>
            <a:r>
              <a:rPr lang="en-US" sz="2400" dirty="0" err="1"/>
              <a:t>chúng</a:t>
            </a:r>
            <a:r>
              <a:rPr lang="en-US" sz="2400" dirty="0"/>
              <a:t> </a:t>
            </a:r>
            <a:r>
              <a:rPr lang="en-US" sz="2400" dirty="0" err="1"/>
              <a:t>trở</a:t>
            </a:r>
            <a:r>
              <a:rPr lang="en-US" sz="2400" dirty="0"/>
              <a:t> </a:t>
            </a:r>
            <a:r>
              <a:rPr lang="en-US" sz="2400" dirty="0" err="1"/>
              <a:t>nên</a:t>
            </a:r>
            <a:r>
              <a:rPr lang="en-US" sz="2400" dirty="0"/>
              <a:t> </a:t>
            </a:r>
            <a:r>
              <a:rPr lang="en-US" sz="2400" dirty="0" err="1"/>
              <a:t>vô</a:t>
            </a:r>
            <a:r>
              <a:rPr lang="en-US" sz="2400" dirty="0"/>
              <a:t> </a:t>
            </a:r>
            <a:r>
              <a:rPr lang="en-US" sz="2400" dirty="0" err="1"/>
              <a:t>hiệu</a:t>
            </a:r>
            <a:endParaRPr lang="en-US" sz="2400" dirty="0"/>
          </a:p>
        </p:txBody>
      </p:sp>
    </p:spTree>
    <p:extLst>
      <p:ext uri="{BB962C8B-B14F-4D97-AF65-F5344CB8AC3E}">
        <p14:creationId xmlns:p14="http://schemas.microsoft.com/office/powerpoint/2010/main" val="63347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Granting a User Privileges and </a:t>
            </a:r>
            <a:r>
              <a:rPr lang="en-US" dirty="0" smtClean="0"/>
              <a:t>Roles</a:t>
            </a:r>
          </a:p>
          <a:p>
            <a:pPr marL="0" indent="0">
              <a:buNone/>
            </a:pPr>
            <a:r>
              <a:rPr lang="en-US" sz="2400" dirty="0" err="1" smtClean="0"/>
              <a:t>Câu</a:t>
            </a:r>
            <a:r>
              <a:rPr lang="en-US" sz="2400" dirty="0" smtClean="0"/>
              <a:t> </a:t>
            </a:r>
            <a:r>
              <a:rPr lang="en-US" sz="2400" dirty="0" err="1"/>
              <a:t>lệnh</a:t>
            </a:r>
            <a:r>
              <a:rPr lang="en-US" sz="2400" dirty="0"/>
              <a:t> Grant </a:t>
            </a:r>
            <a:r>
              <a:rPr lang="en-US" sz="2400" dirty="0" err="1"/>
              <a:t>cho</a:t>
            </a:r>
            <a:r>
              <a:rPr lang="en-US" sz="2400" dirty="0"/>
              <a:t> </a:t>
            </a:r>
            <a:r>
              <a:rPr lang="en-US" sz="2400" dirty="0" err="1"/>
              <a:t>phép</a:t>
            </a:r>
            <a:r>
              <a:rPr lang="en-US" sz="2400" dirty="0"/>
              <a:t> </a:t>
            </a:r>
            <a:r>
              <a:rPr lang="en-US" sz="2400" dirty="0" err="1"/>
              <a:t>bạn</a:t>
            </a:r>
            <a:r>
              <a:rPr lang="en-US" sz="2400" dirty="0"/>
              <a:t> </a:t>
            </a:r>
            <a:r>
              <a:rPr lang="en-US" sz="2400" dirty="0" err="1"/>
              <a:t>cấp</a:t>
            </a:r>
            <a:r>
              <a:rPr lang="en-US" sz="2400" dirty="0"/>
              <a:t> </a:t>
            </a:r>
            <a:r>
              <a:rPr lang="en-US" sz="2400" dirty="0" err="1"/>
              <a:t>quyền</a:t>
            </a:r>
            <a:r>
              <a:rPr lang="en-US" sz="2400" dirty="0"/>
              <a:t> </a:t>
            </a:r>
            <a:r>
              <a:rPr lang="en-US" sz="2400" dirty="0" err="1"/>
              <a:t>cho</a:t>
            </a:r>
            <a:r>
              <a:rPr lang="en-US" sz="2400" dirty="0"/>
              <a:t> </a:t>
            </a:r>
            <a:r>
              <a:rPr lang="en-US" sz="2400" dirty="0" err="1"/>
              <a:t>người</a:t>
            </a:r>
            <a:r>
              <a:rPr lang="en-US" sz="2400" dirty="0"/>
              <a:t> </a:t>
            </a:r>
            <a:r>
              <a:rPr lang="en-US" sz="2400" dirty="0" err="1"/>
              <a:t>dùng</a:t>
            </a:r>
            <a:r>
              <a:rPr lang="en-US" sz="2400" dirty="0"/>
              <a:t> </a:t>
            </a:r>
            <a:r>
              <a:rPr lang="en-US" sz="2400" dirty="0" err="1"/>
              <a:t>để</a:t>
            </a:r>
            <a:r>
              <a:rPr lang="en-US" sz="2400" dirty="0"/>
              <a:t> </a:t>
            </a:r>
            <a:r>
              <a:rPr lang="en-US" sz="2400" dirty="0" err="1"/>
              <a:t>thực</a:t>
            </a:r>
            <a:r>
              <a:rPr lang="en-US" sz="2400" dirty="0"/>
              <a:t> </a:t>
            </a:r>
            <a:r>
              <a:rPr lang="en-US" sz="2400" dirty="0" err="1"/>
              <a:t>hiện</a:t>
            </a:r>
            <a:r>
              <a:rPr lang="en-US" sz="2400" dirty="0"/>
              <a:t> </a:t>
            </a:r>
            <a:r>
              <a:rPr lang="en-US" sz="2400" dirty="0" err="1"/>
              <a:t>các</a:t>
            </a:r>
            <a:r>
              <a:rPr lang="en-US" sz="2400" dirty="0"/>
              <a:t> </a:t>
            </a:r>
            <a:r>
              <a:rPr lang="en-US" sz="2400" dirty="0" err="1"/>
              <a:t>thao</a:t>
            </a:r>
            <a:r>
              <a:rPr lang="en-US" sz="2400" dirty="0"/>
              <a:t> </a:t>
            </a:r>
            <a:r>
              <a:rPr lang="en-US" sz="2400" dirty="0" err="1"/>
              <a:t>tác</a:t>
            </a:r>
            <a:r>
              <a:rPr lang="en-US" sz="2400" dirty="0"/>
              <a:t> </a:t>
            </a:r>
            <a:r>
              <a:rPr lang="en-US" sz="2400" dirty="0" err="1"/>
              <a:t>nhất</a:t>
            </a:r>
            <a:r>
              <a:rPr lang="en-US" sz="2400" dirty="0"/>
              <a:t> </a:t>
            </a:r>
            <a:r>
              <a:rPr lang="en-US" sz="2400" dirty="0" err="1"/>
              <a:t>định</a:t>
            </a:r>
            <a:r>
              <a:rPr lang="en-US" sz="2400" dirty="0"/>
              <a:t>, </a:t>
            </a:r>
            <a:r>
              <a:rPr lang="en-US" sz="2400" dirty="0" err="1"/>
              <a:t>như</a:t>
            </a:r>
            <a:r>
              <a:rPr lang="en-US" sz="2400" dirty="0"/>
              <a:t> </a:t>
            </a:r>
            <a:r>
              <a:rPr lang="en-US" sz="2400" dirty="0" err="1"/>
              <a:t>là</a:t>
            </a:r>
            <a:r>
              <a:rPr lang="en-US" sz="2400" dirty="0"/>
              <a:t> </a:t>
            </a:r>
            <a:r>
              <a:rPr lang="en-US" sz="2400" dirty="0" err="1"/>
              <a:t>thực</a:t>
            </a:r>
            <a:r>
              <a:rPr lang="en-US" sz="2400" dirty="0"/>
              <a:t> </a:t>
            </a:r>
            <a:r>
              <a:rPr lang="en-US" sz="2400" dirty="0" err="1"/>
              <a:t>thi</a:t>
            </a:r>
            <a:r>
              <a:rPr lang="en-US" sz="2400" dirty="0"/>
              <a:t> </a:t>
            </a:r>
            <a:r>
              <a:rPr lang="en-US" sz="2400" dirty="0" err="1"/>
              <a:t>thủ</a:t>
            </a:r>
            <a:r>
              <a:rPr lang="en-US" sz="2400" dirty="0"/>
              <a:t> </a:t>
            </a:r>
            <a:r>
              <a:rPr lang="en-US" sz="2400" dirty="0" err="1"/>
              <a:t>tục</a:t>
            </a:r>
            <a:r>
              <a:rPr lang="en-US" sz="2400" dirty="0"/>
              <a:t>. GRANT </a:t>
            </a:r>
            <a:r>
              <a:rPr lang="en-US" sz="2400" dirty="0" err="1"/>
              <a:t>có</a:t>
            </a:r>
            <a:r>
              <a:rPr lang="en-US" sz="2400" dirty="0"/>
              <a:t> </a:t>
            </a:r>
            <a:r>
              <a:rPr lang="en-US" sz="2400" dirty="0" err="1"/>
              <a:t>thể</a:t>
            </a:r>
            <a:r>
              <a:rPr lang="en-US" sz="2400" dirty="0"/>
              <a:t> </a:t>
            </a:r>
            <a:r>
              <a:rPr lang="en-US" sz="2400" dirty="0" err="1"/>
              <a:t>cho</a:t>
            </a:r>
            <a:r>
              <a:rPr lang="en-US" sz="2400" dirty="0"/>
              <a:t> </a:t>
            </a:r>
            <a:r>
              <a:rPr lang="en-US" sz="2400" dirty="0" err="1"/>
              <a:t>phép</a:t>
            </a:r>
            <a:r>
              <a:rPr lang="en-US" sz="2400" dirty="0"/>
              <a:t> </a:t>
            </a:r>
            <a:r>
              <a:rPr lang="en-US" sz="2400" dirty="0" err="1"/>
              <a:t>các</a:t>
            </a:r>
            <a:r>
              <a:rPr lang="en-US" sz="2400" dirty="0"/>
              <a:t> </a:t>
            </a:r>
            <a:r>
              <a:rPr lang="en-US" sz="2400" dirty="0" err="1"/>
              <a:t>người</a:t>
            </a:r>
            <a:r>
              <a:rPr lang="en-US" sz="2400" dirty="0"/>
              <a:t> </a:t>
            </a:r>
            <a:r>
              <a:rPr lang="en-US" sz="2400" dirty="0" err="1"/>
              <a:t>được</a:t>
            </a:r>
            <a:r>
              <a:rPr lang="en-US" sz="2400" dirty="0"/>
              <a:t> </a:t>
            </a:r>
            <a:r>
              <a:rPr lang="en-US" sz="2400" dirty="0" err="1"/>
              <a:t>cấp</a:t>
            </a:r>
            <a:r>
              <a:rPr lang="en-US" sz="2400" dirty="0"/>
              <a:t> </a:t>
            </a:r>
            <a:r>
              <a:rPr lang="en-US" sz="2400" dirty="0" err="1"/>
              <a:t>cấp</a:t>
            </a:r>
            <a:r>
              <a:rPr lang="en-US" sz="2400" dirty="0"/>
              <a:t> </a:t>
            </a:r>
            <a:r>
              <a:rPr lang="en-US" sz="2400" dirty="0" err="1"/>
              <a:t>lại</a:t>
            </a:r>
            <a:r>
              <a:rPr lang="en-US" sz="2400" dirty="0"/>
              <a:t> </a:t>
            </a:r>
            <a:r>
              <a:rPr lang="en-US" sz="2400" dirty="0" err="1"/>
              <a:t>quyền</a:t>
            </a:r>
            <a:r>
              <a:rPr lang="en-US" sz="2400" dirty="0"/>
              <a:t> </a:t>
            </a:r>
            <a:r>
              <a:rPr lang="en-US" sz="2400" dirty="0" err="1"/>
              <a:t>cho</a:t>
            </a:r>
            <a:r>
              <a:rPr lang="en-US" sz="2400" dirty="0"/>
              <a:t> </a:t>
            </a:r>
            <a:r>
              <a:rPr lang="en-US" sz="2400" dirty="0" err="1"/>
              <a:t>người</a:t>
            </a:r>
            <a:r>
              <a:rPr lang="en-US" sz="2400" dirty="0"/>
              <a:t> </a:t>
            </a:r>
            <a:r>
              <a:rPr lang="en-US" sz="2400" dirty="0" err="1" smtClean="0"/>
              <a:t>khác</a:t>
            </a:r>
            <a:endParaRPr lang="en-US" dirty="0"/>
          </a:p>
          <a:p>
            <a:pPr marL="0" indent="0">
              <a:buNone/>
            </a:pPr>
            <a:r>
              <a:rPr lang="en-US" dirty="0"/>
              <a:t>Topics</a:t>
            </a:r>
            <a:r>
              <a:rPr lang="en-US" dirty="0" smtClean="0"/>
              <a:t>:</a:t>
            </a:r>
            <a:endParaRPr lang="en-US" dirty="0"/>
          </a:p>
          <a:p>
            <a:pPr lvl="1"/>
            <a:r>
              <a:rPr lang="en-US" sz="2200" dirty="0" smtClean="0"/>
              <a:t>Granting </a:t>
            </a:r>
            <a:r>
              <a:rPr lang="en-US" sz="2200" dirty="0"/>
              <a:t>System Privileges and Roles</a:t>
            </a:r>
          </a:p>
          <a:p>
            <a:pPr lvl="1"/>
            <a:r>
              <a:rPr lang="en-US" sz="2200" dirty="0" smtClean="0"/>
              <a:t>Granting </a:t>
            </a:r>
            <a:r>
              <a:rPr lang="en-US" sz="2200" dirty="0"/>
              <a:t>Object Privileges</a:t>
            </a:r>
          </a:p>
          <a:p>
            <a:pPr lvl="1"/>
            <a:r>
              <a:rPr lang="en-US" sz="2200" dirty="0" smtClean="0"/>
              <a:t>Granting </a:t>
            </a:r>
            <a:r>
              <a:rPr lang="en-US" sz="2200" dirty="0"/>
              <a:t>Privileges on Columns</a:t>
            </a:r>
            <a:endParaRPr lang="en-US" dirty="0" smtClean="0"/>
          </a:p>
        </p:txBody>
      </p:sp>
    </p:spTree>
    <p:extLst>
      <p:ext uri="{BB962C8B-B14F-4D97-AF65-F5344CB8AC3E}">
        <p14:creationId xmlns:p14="http://schemas.microsoft.com/office/powerpoint/2010/main" val="381383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Granting System Privileges and </a:t>
            </a:r>
            <a:r>
              <a:rPr lang="en-US" dirty="0" smtClean="0"/>
              <a:t>Roles</a:t>
            </a:r>
          </a:p>
          <a:p>
            <a:pPr marL="0" indent="0">
              <a:buNone/>
            </a:pPr>
            <a:r>
              <a:rPr lang="vi-VN" dirty="0"/>
              <a:t>Bạn có thể sử dụng câu lệnh GRANT SQL để cấp các đặc quyền và vai trò hệ thống cho người dùng và vai trò. Các đặc quyền sau là bắt buộc</a:t>
            </a:r>
            <a:r>
              <a:rPr lang="vi-VN" dirty="0" smtClean="0"/>
              <a:t>:</a:t>
            </a:r>
            <a:endParaRPr lang="en-US" dirty="0" smtClean="0"/>
          </a:p>
          <a:p>
            <a:pPr lvl="1"/>
            <a:r>
              <a:rPr lang="en-US" dirty="0" err="1"/>
              <a:t>Để</a:t>
            </a:r>
            <a:r>
              <a:rPr lang="en-US" dirty="0"/>
              <a:t> </a:t>
            </a:r>
            <a:r>
              <a:rPr lang="en-US" dirty="0" err="1"/>
              <a:t>cấp</a:t>
            </a:r>
            <a:r>
              <a:rPr lang="en-US" dirty="0"/>
              <a:t> </a:t>
            </a:r>
            <a:r>
              <a:rPr lang="en-US" dirty="0" err="1"/>
              <a:t>một</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người</a:t>
            </a:r>
            <a:r>
              <a:rPr lang="en-US" dirty="0"/>
              <a:t> </a:t>
            </a:r>
            <a:r>
              <a:rPr lang="en-US" dirty="0" err="1"/>
              <a:t>dùng</a:t>
            </a:r>
            <a:r>
              <a:rPr lang="en-US" dirty="0"/>
              <a:t> </a:t>
            </a:r>
            <a:r>
              <a:rPr lang="en-US" dirty="0" err="1"/>
              <a:t>phải</a:t>
            </a:r>
            <a:r>
              <a:rPr lang="en-US" dirty="0"/>
              <a:t> </a:t>
            </a:r>
            <a:r>
              <a:rPr lang="en-US" dirty="0" err="1"/>
              <a:t>được</a:t>
            </a:r>
            <a:r>
              <a:rPr lang="en-US" dirty="0"/>
              <a:t> </a:t>
            </a:r>
            <a:r>
              <a:rPr lang="en-US" dirty="0" err="1"/>
              <a:t>cấp</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đó</a:t>
            </a:r>
            <a:r>
              <a:rPr lang="en-US" dirty="0"/>
              <a:t> </a:t>
            </a:r>
            <a:r>
              <a:rPr lang="en-US" dirty="0" err="1"/>
              <a:t>với</a:t>
            </a:r>
            <a:r>
              <a:rPr lang="en-US" dirty="0"/>
              <a:t> </a:t>
            </a:r>
            <a:r>
              <a:rPr lang="en-US" dirty="0" err="1"/>
              <a:t>tùy</a:t>
            </a:r>
            <a:r>
              <a:rPr lang="en-US" dirty="0"/>
              <a:t> </a:t>
            </a:r>
            <a:r>
              <a:rPr lang="en-US" dirty="0" err="1"/>
              <a:t>chọn</a:t>
            </a:r>
            <a:r>
              <a:rPr lang="en-US" dirty="0"/>
              <a:t> ADMIN </a:t>
            </a:r>
            <a:r>
              <a:rPr lang="en-US" dirty="0" err="1"/>
              <a:t>hoặc</a:t>
            </a:r>
            <a:r>
              <a:rPr lang="en-US" dirty="0"/>
              <a:t> </a:t>
            </a:r>
            <a:r>
              <a:rPr lang="en-US" dirty="0" err="1"/>
              <a:t>phải</a:t>
            </a:r>
            <a:r>
              <a:rPr lang="en-US" dirty="0"/>
              <a:t> </a:t>
            </a:r>
            <a:r>
              <a:rPr lang="en-US" dirty="0" err="1"/>
              <a:t>được</a:t>
            </a:r>
            <a:r>
              <a:rPr lang="en-US" dirty="0"/>
              <a:t> </a:t>
            </a:r>
            <a:r>
              <a:rPr lang="en-US" dirty="0" err="1"/>
              <a:t>cấp</a:t>
            </a:r>
            <a:r>
              <a:rPr lang="en-US" dirty="0"/>
              <a:t> </a:t>
            </a:r>
            <a:r>
              <a:rPr lang="en-US" dirty="0" err="1"/>
              <a:t>quyền</a:t>
            </a:r>
            <a:r>
              <a:rPr lang="en-US" dirty="0"/>
              <a:t> </a:t>
            </a:r>
            <a:r>
              <a:rPr lang="en-US" dirty="0" err="1"/>
              <a:t>hệ</a:t>
            </a:r>
            <a:r>
              <a:rPr lang="en-US" dirty="0"/>
              <a:t> </a:t>
            </a:r>
            <a:r>
              <a:rPr lang="en-US" dirty="0" err="1"/>
              <a:t>thống</a:t>
            </a:r>
            <a:r>
              <a:rPr lang="en-US" dirty="0"/>
              <a:t> GRANT ANY PRIVILEGE</a:t>
            </a:r>
          </a:p>
          <a:p>
            <a:pPr lvl="1"/>
            <a:r>
              <a:rPr lang="en-US" dirty="0" err="1"/>
              <a:t>Để</a:t>
            </a:r>
            <a:r>
              <a:rPr lang="en-US" dirty="0"/>
              <a:t> </a:t>
            </a:r>
            <a:r>
              <a:rPr lang="en-US" dirty="0" err="1"/>
              <a:t>cấp</a:t>
            </a:r>
            <a:r>
              <a:rPr lang="en-US" dirty="0"/>
              <a:t> </a:t>
            </a:r>
            <a:r>
              <a:rPr lang="en-US" dirty="0" err="1"/>
              <a:t>một</a:t>
            </a:r>
            <a:r>
              <a:rPr lang="en-US" dirty="0"/>
              <a:t> role, </a:t>
            </a:r>
            <a:r>
              <a:rPr lang="en-US" dirty="0" err="1"/>
              <a:t>người</a:t>
            </a:r>
            <a:r>
              <a:rPr lang="en-US" dirty="0"/>
              <a:t> </a:t>
            </a:r>
            <a:r>
              <a:rPr lang="en-US" dirty="0" err="1"/>
              <a:t>dùng</a:t>
            </a:r>
            <a:r>
              <a:rPr lang="en-US" dirty="0"/>
              <a:t> </a:t>
            </a:r>
            <a:r>
              <a:rPr lang="en-US" dirty="0" err="1"/>
              <a:t>phải</a:t>
            </a:r>
            <a:r>
              <a:rPr lang="en-US" dirty="0"/>
              <a:t> </a:t>
            </a:r>
            <a:r>
              <a:rPr lang="en-US" dirty="0" err="1"/>
              <a:t>được</a:t>
            </a:r>
            <a:r>
              <a:rPr lang="en-US" dirty="0"/>
              <a:t> </a:t>
            </a:r>
            <a:r>
              <a:rPr lang="en-US" dirty="0" err="1"/>
              <a:t>cấp</a:t>
            </a:r>
            <a:r>
              <a:rPr lang="en-US" dirty="0"/>
              <a:t> role </a:t>
            </a:r>
            <a:r>
              <a:rPr lang="en-US" dirty="0" err="1"/>
              <a:t>đó</a:t>
            </a:r>
            <a:r>
              <a:rPr lang="en-US" dirty="0"/>
              <a:t> </a:t>
            </a:r>
            <a:r>
              <a:rPr lang="en-US" dirty="0" err="1"/>
              <a:t>với</a:t>
            </a:r>
            <a:r>
              <a:rPr lang="en-US" dirty="0"/>
              <a:t> ADMIN OPTION </a:t>
            </a:r>
            <a:r>
              <a:rPr lang="en-US" dirty="0" err="1"/>
              <a:t>hoặc</a:t>
            </a:r>
            <a:r>
              <a:rPr lang="en-US" dirty="0"/>
              <a:t> </a:t>
            </a:r>
            <a:r>
              <a:rPr lang="en-US" dirty="0" err="1"/>
              <a:t>được</a:t>
            </a:r>
            <a:r>
              <a:rPr lang="en-US" dirty="0"/>
              <a:t> </a:t>
            </a:r>
            <a:r>
              <a:rPr lang="en-US" dirty="0" err="1"/>
              <a:t>cấp</a:t>
            </a:r>
            <a:r>
              <a:rPr lang="en-US" dirty="0"/>
              <a:t> </a:t>
            </a:r>
            <a:r>
              <a:rPr lang="en-US" dirty="0" err="1"/>
              <a:t>quyền</a:t>
            </a:r>
            <a:r>
              <a:rPr lang="en-US" dirty="0"/>
              <a:t> </a:t>
            </a:r>
            <a:r>
              <a:rPr lang="en-US" dirty="0" err="1"/>
              <a:t>hệ</a:t>
            </a:r>
            <a:r>
              <a:rPr lang="en-US" dirty="0"/>
              <a:t> </a:t>
            </a:r>
            <a:r>
              <a:rPr lang="en-US" dirty="0" err="1"/>
              <a:t>thống</a:t>
            </a:r>
            <a:r>
              <a:rPr lang="en-US" dirty="0"/>
              <a:t> GRANT ANY ROLE</a:t>
            </a:r>
          </a:p>
          <a:p>
            <a:pPr marL="0" indent="0">
              <a:buNone/>
            </a:pPr>
            <a:endParaRPr lang="en-US" dirty="0" smtClean="0"/>
          </a:p>
        </p:txBody>
      </p:sp>
      <p:pic>
        <p:nvPicPr>
          <p:cNvPr id="2" name="Picture 1"/>
          <p:cNvPicPr>
            <a:picLocks noChangeAspect="1"/>
          </p:cNvPicPr>
          <p:nvPr/>
        </p:nvPicPr>
        <p:blipFill>
          <a:blip r:embed="rId3"/>
          <a:stretch>
            <a:fillRect/>
          </a:stretch>
        </p:blipFill>
        <p:spPr>
          <a:xfrm>
            <a:off x="7755255" y="4359084"/>
            <a:ext cx="4436745" cy="2498916"/>
          </a:xfrm>
          <a:prstGeom prst="rect">
            <a:avLst/>
          </a:prstGeom>
        </p:spPr>
      </p:pic>
    </p:spTree>
    <p:extLst>
      <p:ext uri="{BB962C8B-B14F-4D97-AF65-F5344CB8AC3E}">
        <p14:creationId xmlns:p14="http://schemas.microsoft.com/office/powerpoint/2010/main" val="93376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Granting the </a:t>
            </a:r>
            <a:r>
              <a:rPr lang="en-US" dirty="0" smtClean="0"/>
              <a:t>ADMIN Option</a:t>
            </a:r>
          </a:p>
          <a:p>
            <a:pPr marL="0" indent="0">
              <a:buNone/>
            </a:pPr>
            <a:r>
              <a:rPr lang="en-US" dirty="0" err="1"/>
              <a:t>Nếu</a:t>
            </a:r>
            <a:r>
              <a:rPr lang="en-US" dirty="0"/>
              <a:t> </a:t>
            </a:r>
            <a:r>
              <a:rPr lang="en-US" dirty="0" err="1"/>
              <a:t>bạn</a:t>
            </a:r>
            <a:r>
              <a:rPr lang="en-US" dirty="0"/>
              <a:t> </a:t>
            </a:r>
            <a:r>
              <a:rPr lang="en-US" dirty="0" err="1"/>
              <a:t>chỉ</a:t>
            </a:r>
            <a:r>
              <a:rPr lang="en-US" dirty="0"/>
              <a:t> </a:t>
            </a:r>
            <a:r>
              <a:rPr lang="en-US" dirty="0" err="1"/>
              <a:t>định</a:t>
            </a:r>
            <a:r>
              <a:rPr lang="en-US" dirty="0"/>
              <a:t> </a:t>
            </a:r>
            <a:r>
              <a:rPr lang="en-US" dirty="0" err="1"/>
              <a:t>mệnh</a:t>
            </a:r>
            <a:r>
              <a:rPr lang="en-US" dirty="0"/>
              <a:t> </a:t>
            </a:r>
            <a:r>
              <a:rPr lang="en-US" dirty="0" err="1"/>
              <a:t>đề</a:t>
            </a:r>
            <a:r>
              <a:rPr lang="en-US" dirty="0"/>
              <a:t> WITH ADMIN OPTION </a:t>
            </a:r>
            <a:r>
              <a:rPr lang="en-US" dirty="0" err="1"/>
              <a:t>khi</a:t>
            </a:r>
            <a:r>
              <a:rPr lang="en-US" dirty="0"/>
              <a:t> </a:t>
            </a:r>
            <a:r>
              <a:rPr lang="en-US" dirty="0" err="1"/>
              <a:t>bạn</a:t>
            </a:r>
            <a:r>
              <a:rPr lang="en-US" dirty="0"/>
              <a:t> </a:t>
            </a:r>
            <a:r>
              <a:rPr lang="en-US" dirty="0" err="1"/>
              <a:t>cấp</a:t>
            </a:r>
            <a:r>
              <a:rPr lang="en-US" dirty="0"/>
              <a:t> </a:t>
            </a:r>
            <a:r>
              <a:rPr lang="en-US" dirty="0" err="1"/>
              <a:t>đặc</a:t>
            </a:r>
            <a:r>
              <a:rPr lang="en-US" dirty="0"/>
              <a:t> </a:t>
            </a:r>
            <a:r>
              <a:rPr lang="en-US" dirty="0" err="1"/>
              <a:t>quyền</a:t>
            </a:r>
            <a:r>
              <a:rPr lang="en-US" dirty="0"/>
              <a:t> </a:t>
            </a:r>
            <a:r>
              <a:rPr lang="en-US" dirty="0" err="1"/>
              <a:t>hoặc</a:t>
            </a:r>
            <a:r>
              <a:rPr lang="en-US" dirty="0"/>
              <a:t> </a:t>
            </a:r>
            <a:r>
              <a:rPr lang="en-US" dirty="0" err="1"/>
              <a:t>vai</a:t>
            </a:r>
            <a:r>
              <a:rPr lang="en-US" dirty="0"/>
              <a:t> </a:t>
            </a:r>
            <a:r>
              <a:rPr lang="en-US" dirty="0" err="1"/>
              <a:t>trò</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hoặc</a:t>
            </a:r>
            <a:r>
              <a:rPr lang="en-US" dirty="0"/>
              <a:t> </a:t>
            </a:r>
            <a:r>
              <a:rPr lang="en-US" dirty="0" err="1"/>
              <a:t>vai</a:t>
            </a:r>
            <a:r>
              <a:rPr lang="en-US" dirty="0"/>
              <a:t> </a:t>
            </a:r>
            <a:r>
              <a:rPr lang="en-US" dirty="0" err="1"/>
              <a:t>trò</a:t>
            </a:r>
            <a:r>
              <a:rPr lang="en-US" dirty="0"/>
              <a:t>, </a:t>
            </a:r>
            <a:r>
              <a:rPr lang="en-US" dirty="0" err="1"/>
              <a:t>thì</a:t>
            </a:r>
            <a:r>
              <a:rPr lang="en-US" dirty="0"/>
              <a:t> </a:t>
            </a:r>
            <a:r>
              <a:rPr lang="en-US" dirty="0" err="1"/>
              <a:t>quyền</a:t>
            </a:r>
            <a:r>
              <a:rPr lang="en-US" dirty="0"/>
              <a:t> </a:t>
            </a:r>
            <a:r>
              <a:rPr lang="en-US" dirty="0" err="1"/>
              <a:t>cấp</a:t>
            </a:r>
            <a:r>
              <a:rPr lang="en-US" dirty="0"/>
              <a:t> </a:t>
            </a:r>
            <a:r>
              <a:rPr lang="en-US" dirty="0" err="1"/>
              <a:t>đặc</a:t>
            </a:r>
            <a:r>
              <a:rPr lang="en-US" dirty="0"/>
              <a:t> </a:t>
            </a:r>
            <a:r>
              <a:rPr lang="en-US" dirty="0" err="1"/>
              <a:t>quyền</a:t>
            </a:r>
            <a:r>
              <a:rPr lang="en-US" dirty="0"/>
              <a:t> </a:t>
            </a:r>
            <a:r>
              <a:rPr lang="en-US" dirty="0" err="1"/>
              <a:t>có</a:t>
            </a:r>
            <a:r>
              <a:rPr lang="en-US" dirty="0"/>
              <a:t> </a:t>
            </a:r>
            <a:r>
              <a:rPr lang="en-US" dirty="0" err="1"/>
              <a:t>các</a:t>
            </a:r>
            <a:r>
              <a:rPr lang="en-US" dirty="0"/>
              <a:t> </a:t>
            </a:r>
            <a:r>
              <a:rPr lang="en-US" dirty="0" err="1"/>
              <a:t>khả</a:t>
            </a:r>
            <a:r>
              <a:rPr lang="en-US" dirty="0"/>
              <a:t> </a:t>
            </a:r>
            <a:r>
              <a:rPr lang="en-US" dirty="0" err="1"/>
              <a:t>năng</a:t>
            </a:r>
            <a:r>
              <a:rPr lang="en-US" dirty="0"/>
              <a:t> </a:t>
            </a:r>
            <a:r>
              <a:rPr lang="en-US" dirty="0" err="1"/>
              <a:t>mở</a:t>
            </a:r>
            <a:r>
              <a:rPr lang="en-US" dirty="0"/>
              <a:t> </a:t>
            </a:r>
            <a:r>
              <a:rPr lang="en-US" dirty="0" err="1"/>
              <a:t>rộng</a:t>
            </a:r>
            <a:r>
              <a:rPr lang="en-US" dirty="0"/>
              <a:t> </a:t>
            </a:r>
            <a:r>
              <a:rPr lang="en-US" dirty="0" err="1"/>
              <a:t>sau</a:t>
            </a:r>
            <a:r>
              <a:rPr lang="en-US" dirty="0"/>
              <a:t> </a:t>
            </a:r>
            <a:r>
              <a:rPr lang="en-US" dirty="0" err="1"/>
              <a:t>đây</a:t>
            </a:r>
            <a:r>
              <a:rPr lang="en-US" dirty="0"/>
              <a:t>:</a:t>
            </a:r>
          </a:p>
          <a:p>
            <a:pPr lvl="1"/>
            <a:r>
              <a:rPr lang="en-US" dirty="0" err="1"/>
              <a:t>Người</a:t>
            </a:r>
            <a:r>
              <a:rPr lang="en-US" dirty="0"/>
              <a:t> </a:t>
            </a:r>
            <a:r>
              <a:rPr lang="en-US" dirty="0" err="1"/>
              <a:t>được</a:t>
            </a:r>
            <a:r>
              <a:rPr lang="en-US" dirty="0"/>
              <a:t> </a:t>
            </a:r>
            <a:r>
              <a:rPr lang="en-US" dirty="0" err="1"/>
              <a:t>cấp</a:t>
            </a:r>
            <a:r>
              <a:rPr lang="en-US" dirty="0"/>
              <a:t> </a:t>
            </a:r>
            <a:r>
              <a:rPr lang="en-US" dirty="0" err="1"/>
              <a:t>có</a:t>
            </a:r>
            <a:r>
              <a:rPr lang="en-US" dirty="0"/>
              <a:t> </a:t>
            </a:r>
            <a:r>
              <a:rPr lang="en-US" dirty="0" err="1"/>
              <a:t>thể</a:t>
            </a:r>
            <a:r>
              <a:rPr lang="en-US" dirty="0"/>
              <a:t> </a:t>
            </a:r>
            <a:r>
              <a:rPr lang="en-US" dirty="0" err="1"/>
              <a:t>cấp</a:t>
            </a:r>
            <a:r>
              <a:rPr lang="en-US" dirty="0"/>
              <a:t> </a:t>
            </a:r>
            <a:r>
              <a:rPr lang="en-US" dirty="0" err="1"/>
              <a:t>hoặc</a:t>
            </a:r>
            <a:r>
              <a:rPr lang="en-US" dirty="0"/>
              <a:t> </a:t>
            </a:r>
            <a:r>
              <a:rPr lang="en-US" dirty="0" err="1"/>
              <a:t>thu</a:t>
            </a:r>
            <a:r>
              <a:rPr lang="en-US" dirty="0"/>
              <a:t> </a:t>
            </a:r>
            <a:r>
              <a:rPr lang="en-US" dirty="0" err="1"/>
              <a:t>hồi</a:t>
            </a:r>
            <a:r>
              <a:rPr lang="en-US" dirty="0"/>
              <a:t> </a:t>
            </a:r>
            <a:r>
              <a:rPr lang="en-US" dirty="0" err="1"/>
              <a:t>đặc</a:t>
            </a:r>
            <a:r>
              <a:rPr lang="en-US" dirty="0"/>
              <a:t> </a:t>
            </a:r>
            <a:r>
              <a:rPr lang="en-US" dirty="0" err="1"/>
              <a:t>quyền</a:t>
            </a:r>
            <a:r>
              <a:rPr lang="en-US" dirty="0"/>
              <a:t> </a:t>
            </a:r>
            <a:r>
              <a:rPr lang="en-US" dirty="0" err="1"/>
              <a:t>hoặc</a:t>
            </a:r>
            <a:r>
              <a:rPr lang="en-US" dirty="0"/>
              <a:t> </a:t>
            </a:r>
            <a:r>
              <a:rPr lang="en-US" dirty="0" err="1"/>
              <a:t>vai</a:t>
            </a:r>
            <a:r>
              <a:rPr lang="en-US" dirty="0"/>
              <a:t> </a:t>
            </a:r>
            <a:r>
              <a:rPr lang="en-US" dirty="0" err="1"/>
              <a:t>trò</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đến</a:t>
            </a:r>
            <a:r>
              <a:rPr lang="en-US" dirty="0"/>
              <a:t> </a:t>
            </a:r>
            <a:r>
              <a:rPr lang="en-US" dirty="0" err="1"/>
              <a:t>hoặc</a:t>
            </a:r>
            <a:r>
              <a:rPr lang="en-US" dirty="0"/>
              <a:t> </a:t>
            </a:r>
            <a:r>
              <a:rPr lang="en-US" dirty="0" err="1"/>
              <a:t>từ</a:t>
            </a:r>
            <a:r>
              <a:rPr lang="en-US" dirty="0"/>
              <a:t> </a:t>
            </a:r>
            <a:r>
              <a:rPr lang="en-US" dirty="0" err="1"/>
              <a:t>bất</a:t>
            </a:r>
            <a:r>
              <a:rPr lang="en-US" dirty="0"/>
              <a:t> </a:t>
            </a:r>
            <a:r>
              <a:rPr lang="en-US" dirty="0" err="1"/>
              <a:t>kỳ</a:t>
            </a:r>
            <a:r>
              <a:rPr lang="en-US" dirty="0"/>
              <a:t> </a:t>
            </a:r>
            <a:r>
              <a:rPr lang="en-US" dirty="0" err="1"/>
              <a:t>người</a:t>
            </a:r>
            <a:r>
              <a:rPr lang="en-US" dirty="0"/>
              <a:t> </a:t>
            </a:r>
            <a:r>
              <a:rPr lang="en-US" dirty="0" err="1"/>
              <a:t>dùng</a:t>
            </a:r>
            <a:r>
              <a:rPr lang="en-US" dirty="0"/>
              <a:t> </a:t>
            </a:r>
            <a:r>
              <a:rPr lang="en-US" dirty="0" err="1"/>
              <a:t>hoặc</a:t>
            </a:r>
            <a:r>
              <a:rPr lang="en-US" dirty="0"/>
              <a:t> </a:t>
            </a:r>
            <a:r>
              <a:rPr lang="en-US" dirty="0" err="1"/>
              <a:t>vai</a:t>
            </a:r>
            <a:r>
              <a:rPr lang="en-US" dirty="0"/>
              <a:t> </a:t>
            </a:r>
            <a:r>
              <a:rPr lang="en-US" dirty="0" err="1"/>
              <a:t>trò</a:t>
            </a:r>
            <a:r>
              <a:rPr lang="en-US" dirty="0"/>
              <a:t> </a:t>
            </a:r>
            <a:r>
              <a:rPr lang="en-US" dirty="0" err="1"/>
              <a:t>nào</a:t>
            </a:r>
            <a:r>
              <a:rPr lang="en-US" dirty="0"/>
              <a:t> </a:t>
            </a:r>
            <a:r>
              <a:rPr lang="en-US" dirty="0" err="1"/>
              <a:t>khác</a:t>
            </a:r>
            <a:r>
              <a:rPr lang="en-US" dirty="0"/>
              <a:t> </a:t>
            </a:r>
            <a:r>
              <a:rPr lang="en-US" dirty="0" err="1"/>
              <a:t>trong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Người</a:t>
            </a:r>
            <a:r>
              <a:rPr lang="en-US" dirty="0"/>
              <a:t> </a:t>
            </a:r>
            <a:r>
              <a:rPr lang="en-US" dirty="0" err="1"/>
              <a:t>dùng</a:t>
            </a:r>
            <a:r>
              <a:rPr lang="en-US" dirty="0"/>
              <a:t> </a:t>
            </a:r>
            <a:r>
              <a:rPr lang="en-US" dirty="0" err="1"/>
              <a:t>không</a:t>
            </a:r>
            <a:r>
              <a:rPr lang="en-US" dirty="0"/>
              <a:t> </a:t>
            </a:r>
            <a:r>
              <a:rPr lang="en-US" dirty="0" err="1"/>
              <a:t>thể</a:t>
            </a:r>
            <a:r>
              <a:rPr lang="en-US" dirty="0"/>
              <a:t> </a:t>
            </a:r>
            <a:r>
              <a:rPr lang="en-US" dirty="0" err="1"/>
              <a:t>thu</a:t>
            </a:r>
            <a:r>
              <a:rPr lang="en-US" dirty="0"/>
              <a:t> </a:t>
            </a:r>
            <a:r>
              <a:rPr lang="en-US" dirty="0" err="1"/>
              <a:t>hồi</a:t>
            </a:r>
            <a:r>
              <a:rPr lang="en-US" dirty="0"/>
              <a:t> </a:t>
            </a:r>
            <a:r>
              <a:rPr lang="en-US" dirty="0" err="1"/>
              <a:t>vai</a:t>
            </a:r>
            <a:r>
              <a:rPr lang="en-US" dirty="0"/>
              <a:t> </a:t>
            </a:r>
            <a:r>
              <a:rPr lang="en-US" dirty="0" err="1"/>
              <a:t>trò</a:t>
            </a:r>
            <a:r>
              <a:rPr lang="en-US" dirty="0"/>
              <a:t> </a:t>
            </a:r>
            <a:r>
              <a:rPr lang="en-US" dirty="0" err="1"/>
              <a:t>của</a:t>
            </a:r>
            <a:r>
              <a:rPr lang="en-US" dirty="0"/>
              <a:t> </a:t>
            </a:r>
            <a:r>
              <a:rPr lang="en-US" dirty="0" err="1"/>
              <a:t>họ</a:t>
            </a:r>
            <a:r>
              <a:rPr lang="en-US" dirty="0"/>
              <a:t>.</a:t>
            </a:r>
          </a:p>
          <a:p>
            <a:pPr lvl="1"/>
            <a:r>
              <a:rPr lang="en-US" dirty="0" err="1"/>
              <a:t>Người</a:t>
            </a:r>
            <a:r>
              <a:rPr lang="en-US" dirty="0"/>
              <a:t> </a:t>
            </a:r>
            <a:r>
              <a:rPr lang="en-US" dirty="0" err="1"/>
              <a:t>được</a:t>
            </a:r>
            <a:r>
              <a:rPr lang="en-US" dirty="0"/>
              <a:t> </a:t>
            </a:r>
            <a:r>
              <a:rPr lang="en-US" dirty="0" err="1"/>
              <a:t>cấp</a:t>
            </a:r>
            <a:r>
              <a:rPr lang="en-US" dirty="0"/>
              <a:t> </a:t>
            </a:r>
            <a:r>
              <a:rPr lang="en-US" dirty="0" err="1"/>
              <a:t>có</a:t>
            </a:r>
            <a:r>
              <a:rPr lang="en-US" dirty="0"/>
              <a:t> </a:t>
            </a:r>
            <a:r>
              <a:rPr lang="en-US" dirty="0" err="1"/>
              <a:t>thể</a:t>
            </a:r>
            <a:r>
              <a:rPr lang="en-US" dirty="0"/>
              <a:t> </a:t>
            </a:r>
            <a:r>
              <a:rPr lang="en-US" dirty="0" err="1"/>
              <a:t>cấp</a:t>
            </a:r>
            <a:r>
              <a:rPr lang="en-US" dirty="0"/>
              <a:t> </a:t>
            </a:r>
            <a:r>
              <a:rPr lang="en-US" dirty="0" err="1"/>
              <a:t>đặc</a:t>
            </a:r>
            <a:r>
              <a:rPr lang="en-US" dirty="0"/>
              <a:t> </a:t>
            </a:r>
            <a:r>
              <a:rPr lang="en-US" dirty="0" err="1"/>
              <a:t>quyền</a:t>
            </a:r>
            <a:r>
              <a:rPr lang="en-US" dirty="0"/>
              <a:t> </a:t>
            </a:r>
            <a:r>
              <a:rPr lang="en-US" dirty="0" err="1"/>
              <a:t>hoặc</a:t>
            </a:r>
            <a:r>
              <a:rPr lang="en-US" dirty="0"/>
              <a:t> </a:t>
            </a:r>
            <a:r>
              <a:rPr lang="en-US" dirty="0" err="1"/>
              <a:t>vai</a:t>
            </a:r>
            <a:r>
              <a:rPr lang="en-US" dirty="0"/>
              <a:t> </a:t>
            </a:r>
            <a:r>
              <a:rPr lang="en-US" dirty="0" err="1"/>
              <a:t>trò</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với</a:t>
            </a:r>
            <a:r>
              <a:rPr lang="en-US" dirty="0"/>
              <a:t> </a:t>
            </a:r>
            <a:r>
              <a:rPr lang="en-US" dirty="0" err="1"/>
              <a:t>tùy</a:t>
            </a:r>
            <a:r>
              <a:rPr lang="en-US" dirty="0"/>
              <a:t> </a:t>
            </a:r>
            <a:r>
              <a:rPr lang="en-US" dirty="0" err="1"/>
              <a:t>chọn</a:t>
            </a:r>
            <a:r>
              <a:rPr lang="en-US" dirty="0"/>
              <a:t> ADMIN</a:t>
            </a:r>
            <a:r>
              <a:rPr lang="en-US" dirty="0" smtClean="0"/>
              <a:t>.</a:t>
            </a:r>
          </a:p>
          <a:p>
            <a:pPr lvl="1"/>
            <a:r>
              <a:rPr lang="en-US" dirty="0" err="1"/>
              <a:t>Người</a:t>
            </a:r>
            <a:r>
              <a:rPr lang="en-US" dirty="0"/>
              <a:t> </a:t>
            </a:r>
            <a:r>
              <a:rPr lang="en-US" dirty="0" err="1"/>
              <a:t>được</a:t>
            </a:r>
            <a:r>
              <a:rPr lang="en-US" dirty="0"/>
              <a:t> </a:t>
            </a:r>
            <a:r>
              <a:rPr lang="en-US" dirty="0" err="1"/>
              <a:t>cấp</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có</a:t>
            </a:r>
            <a:r>
              <a:rPr lang="en-US" dirty="0"/>
              <a:t> </a:t>
            </a:r>
            <a:r>
              <a:rPr lang="en-US" dirty="0" err="1"/>
              <a:t>thể</a:t>
            </a:r>
            <a:r>
              <a:rPr lang="en-US" dirty="0"/>
              <a:t> </a:t>
            </a:r>
            <a:r>
              <a:rPr lang="en-US" dirty="0" err="1"/>
              <a:t>thay</a:t>
            </a:r>
            <a:r>
              <a:rPr lang="en-US" dirty="0"/>
              <a:t> </a:t>
            </a:r>
            <a:r>
              <a:rPr lang="en-US" dirty="0" err="1"/>
              <a:t>đổi</a:t>
            </a:r>
            <a:r>
              <a:rPr lang="en-US" dirty="0"/>
              <a:t> </a:t>
            </a:r>
            <a:r>
              <a:rPr lang="en-US" dirty="0" err="1"/>
              <a:t>hoặc</a:t>
            </a:r>
            <a:r>
              <a:rPr lang="en-US" dirty="0"/>
              <a:t> </a:t>
            </a:r>
            <a:r>
              <a:rPr lang="en-US" dirty="0" err="1"/>
              <a:t>bỏ</a:t>
            </a:r>
            <a:r>
              <a:rPr lang="en-US" dirty="0"/>
              <a:t> </a:t>
            </a:r>
            <a:r>
              <a:rPr lang="en-US" dirty="0" err="1"/>
              <a:t>vai</a:t>
            </a:r>
            <a:r>
              <a:rPr lang="en-US" dirty="0"/>
              <a:t> </a:t>
            </a:r>
            <a:r>
              <a:rPr lang="en-US" dirty="0" err="1"/>
              <a:t>trò</a:t>
            </a:r>
            <a:r>
              <a:rPr lang="en-US" dirty="0"/>
              <a:t>.</a:t>
            </a:r>
          </a:p>
          <a:p>
            <a:pPr marL="457200" lvl="1"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62962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pPr marL="457200" lvl="1" indent="0">
              <a:buNone/>
            </a:pPr>
            <a:endParaRPr lang="en-US" dirty="0" smtClean="0"/>
          </a:p>
          <a:p>
            <a:pPr marL="0" indent="0">
              <a:buNone/>
            </a:pPr>
            <a:endParaRPr lang="en-US" dirty="0" smtClean="0"/>
          </a:p>
        </p:txBody>
      </p:sp>
      <p:pic>
        <p:nvPicPr>
          <p:cNvPr id="2" name="Picture 1"/>
          <p:cNvPicPr>
            <a:picLocks noChangeAspect="1"/>
          </p:cNvPicPr>
          <p:nvPr/>
        </p:nvPicPr>
        <p:blipFill>
          <a:blip r:embed="rId3"/>
          <a:stretch>
            <a:fillRect/>
          </a:stretch>
        </p:blipFill>
        <p:spPr>
          <a:xfrm>
            <a:off x="2079688" y="2540792"/>
            <a:ext cx="8029575" cy="3286125"/>
          </a:xfrm>
          <a:prstGeom prst="rect">
            <a:avLst/>
          </a:prstGeom>
        </p:spPr>
      </p:pic>
    </p:spTree>
    <p:extLst>
      <p:ext uri="{BB962C8B-B14F-4D97-AF65-F5344CB8AC3E}">
        <p14:creationId xmlns:p14="http://schemas.microsoft.com/office/powerpoint/2010/main" val="377308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Creating a New User with the GRANT </a:t>
            </a:r>
            <a:r>
              <a:rPr lang="en-US" dirty="0" smtClean="0"/>
              <a:t>Statement</a:t>
            </a:r>
          </a:p>
          <a:p>
            <a:pPr marL="0" indent="0">
              <a:buNone/>
            </a:pPr>
            <a:r>
              <a:rPr lang="vi-VN" dirty="0"/>
              <a:t>Cơ sở dữ liệu Oracle cho phép bạn tạo một người dùng mới với câu lệnh GRANT. Nếu bạn chỉ định mật khẩu bằng mệnh đề IDENTIFIED BY và tên người dùng không tồn tại trong cơ sở dữ liệu, thì người dùng mới có tên người dùng và mật khẩu đó được tạo.</a:t>
            </a:r>
            <a:endParaRPr lang="en-US" dirty="0" smtClean="0"/>
          </a:p>
          <a:p>
            <a:pPr marL="0" indent="0">
              <a:buNone/>
            </a:pPr>
            <a:endParaRPr lang="en-US" dirty="0" smtClean="0"/>
          </a:p>
        </p:txBody>
      </p:sp>
      <p:pic>
        <p:nvPicPr>
          <p:cNvPr id="2" name="Picture 1"/>
          <p:cNvPicPr>
            <a:picLocks noChangeAspect="1"/>
          </p:cNvPicPr>
          <p:nvPr/>
        </p:nvPicPr>
        <p:blipFill>
          <a:blip r:embed="rId3"/>
          <a:stretch>
            <a:fillRect/>
          </a:stretch>
        </p:blipFill>
        <p:spPr>
          <a:xfrm>
            <a:off x="1895475" y="4428172"/>
            <a:ext cx="8058150" cy="1476375"/>
          </a:xfrm>
          <a:prstGeom prst="rect">
            <a:avLst/>
          </a:prstGeom>
        </p:spPr>
      </p:pic>
    </p:spTree>
    <p:extLst>
      <p:ext uri="{BB962C8B-B14F-4D97-AF65-F5344CB8AC3E}">
        <p14:creationId xmlns:p14="http://schemas.microsoft.com/office/powerpoint/2010/main" val="85496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fr-FR" dirty="0" err="1" smtClean="0"/>
              <a:t>Thiết</a:t>
            </a:r>
            <a:r>
              <a:rPr lang="fr-FR" dirty="0" smtClean="0"/>
              <a:t> </a:t>
            </a:r>
            <a:r>
              <a:rPr lang="fr-FR" dirty="0" err="1" smtClean="0"/>
              <a:t>lập</a:t>
            </a:r>
            <a:r>
              <a:rPr lang="fr-FR" dirty="0" smtClean="0"/>
              <a:t> </a:t>
            </a:r>
            <a:r>
              <a:rPr lang="fr-FR" dirty="0" err="1" smtClean="0"/>
              <a:t>tablespace</a:t>
            </a:r>
            <a:r>
              <a:rPr lang="fr-FR" dirty="0" smtClean="0"/>
              <a:t> </a:t>
            </a:r>
            <a:r>
              <a:rPr lang="fr-FR" dirty="0" err="1" smtClean="0"/>
              <a:t>tạm</a:t>
            </a:r>
            <a:r>
              <a:rPr lang="fr-FR" dirty="0" smtClean="0"/>
              <a:t> </a:t>
            </a:r>
            <a:r>
              <a:rPr lang="fr-FR" dirty="0" err="1" smtClean="0"/>
              <a:t>cho</a:t>
            </a:r>
            <a:r>
              <a:rPr lang="fr-FR" dirty="0" smtClean="0"/>
              <a:t> </a:t>
            </a:r>
            <a:r>
              <a:rPr lang="fr-FR" dirty="0" err="1" smtClean="0"/>
              <a:t>người</a:t>
            </a:r>
            <a:r>
              <a:rPr lang="fr-FR" dirty="0" smtClean="0"/>
              <a:t> </a:t>
            </a:r>
            <a:r>
              <a:rPr lang="fr-FR" dirty="0" err="1" smtClean="0"/>
              <a:t>dùng</a:t>
            </a:r>
            <a:endParaRPr lang="fr-FR" dirty="0"/>
          </a:p>
        </p:txBody>
      </p:sp>
      <p:pic>
        <p:nvPicPr>
          <p:cNvPr id="2" name="Picture 1"/>
          <p:cNvPicPr>
            <a:picLocks noChangeAspect="1"/>
          </p:cNvPicPr>
          <p:nvPr/>
        </p:nvPicPr>
        <p:blipFill>
          <a:blip r:embed="rId3"/>
          <a:stretch>
            <a:fillRect/>
          </a:stretch>
        </p:blipFill>
        <p:spPr>
          <a:xfrm>
            <a:off x="2551309" y="2705046"/>
            <a:ext cx="4438650" cy="3667125"/>
          </a:xfrm>
          <a:prstGeom prst="rect">
            <a:avLst/>
          </a:prstGeom>
        </p:spPr>
      </p:pic>
    </p:spTree>
    <p:extLst>
      <p:ext uri="{BB962C8B-B14F-4D97-AF65-F5344CB8AC3E}">
        <p14:creationId xmlns:p14="http://schemas.microsoft.com/office/powerpoint/2010/main" val="75028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92500" lnSpcReduction="10000"/>
          </a:bodyPr>
          <a:lstStyle/>
          <a:p>
            <a:r>
              <a:rPr lang="en-US" dirty="0"/>
              <a:t>Granting Object </a:t>
            </a:r>
            <a:r>
              <a:rPr lang="en-US" dirty="0" smtClean="0"/>
              <a:t>Privileges</a:t>
            </a:r>
          </a:p>
          <a:p>
            <a:pPr marL="0" indent="0">
              <a:buNone/>
            </a:pPr>
            <a:r>
              <a:rPr lang="vi-VN" dirty="0">
                <a:latin typeface="Calibri (Body)"/>
              </a:rPr>
              <a:t>Bạn có thể sử dụng câu lệnh GRANT để cấp đặc quyền đối tượng cho vai trò và người dùng. Để cấp đặc quyền đối tượng, bạn phải đáp ứng một trong các điều kiện sau</a:t>
            </a:r>
            <a:r>
              <a:rPr lang="vi-VN" dirty="0" smtClean="0">
                <a:latin typeface="Calibri (Body)"/>
              </a:rPr>
              <a:t>:</a:t>
            </a:r>
            <a:endParaRPr lang="en-US" dirty="0" smtClean="0">
              <a:latin typeface="Calibri (Body)"/>
            </a:endParaRPr>
          </a:p>
          <a:p>
            <a:pPr lvl="1"/>
            <a:r>
              <a:rPr lang="en-US" dirty="0" err="1"/>
              <a:t>Bạn</a:t>
            </a:r>
            <a:r>
              <a:rPr lang="en-US" dirty="0"/>
              <a:t> </a:t>
            </a:r>
            <a:r>
              <a:rPr lang="en-US" dirty="0" err="1"/>
              <a:t>sở</a:t>
            </a:r>
            <a:r>
              <a:rPr lang="en-US" dirty="0"/>
              <a:t> </a:t>
            </a:r>
            <a:r>
              <a:rPr lang="en-US" dirty="0" err="1"/>
              <a:t>hữu</a:t>
            </a:r>
            <a:r>
              <a:rPr lang="en-US" dirty="0"/>
              <a:t> </a:t>
            </a:r>
            <a:r>
              <a:rPr lang="en-US" dirty="0" err="1"/>
              <a:t>đối</a:t>
            </a:r>
            <a:r>
              <a:rPr lang="en-US" dirty="0"/>
              <a:t> </a:t>
            </a:r>
            <a:r>
              <a:rPr lang="en-US" dirty="0" err="1"/>
              <a:t>tượng</a:t>
            </a:r>
            <a:r>
              <a:rPr lang="en-US" dirty="0"/>
              <a:t> </a:t>
            </a:r>
            <a:r>
              <a:rPr lang="en-US" dirty="0" err="1"/>
              <a:t>được</a:t>
            </a:r>
            <a:r>
              <a:rPr lang="en-US" dirty="0"/>
              <a:t> </a:t>
            </a:r>
            <a:r>
              <a:rPr lang="en-US" dirty="0" err="1"/>
              <a:t>chỉ</a:t>
            </a:r>
            <a:r>
              <a:rPr lang="en-US" dirty="0"/>
              <a:t> </a:t>
            </a:r>
            <a:r>
              <a:rPr lang="en-US" dirty="0" err="1" smtClean="0"/>
              <a:t>định</a:t>
            </a:r>
            <a:r>
              <a:rPr lang="en-US" dirty="0" smtClean="0"/>
              <a:t>.</a:t>
            </a:r>
          </a:p>
          <a:p>
            <a:pPr lvl="1"/>
            <a:r>
              <a:rPr lang="vi-VN" dirty="0" smtClean="0">
                <a:latin typeface="Calibri (Body)"/>
              </a:rPr>
              <a:t>Bạn </a:t>
            </a:r>
            <a:r>
              <a:rPr lang="vi-VN" dirty="0">
                <a:latin typeface="Calibri (Body)"/>
              </a:rPr>
              <a:t>đã được cấp đặc quyền hệ thống GRANT ANY OBJECT PRIVILEGE. Đặc quyền này cho phép bạn cấp và thu hồi các đặc quyền thay mặt cho chủ sở hữu đối </a:t>
            </a:r>
            <a:r>
              <a:rPr lang="vi-VN" dirty="0" smtClean="0">
                <a:latin typeface="Calibri (Body)"/>
              </a:rPr>
              <a:t>tượng.</a:t>
            </a:r>
            <a:endParaRPr lang="en-US" dirty="0">
              <a:latin typeface="Calibri (Body)"/>
            </a:endParaRPr>
          </a:p>
          <a:p>
            <a:pPr lvl="1"/>
            <a:r>
              <a:rPr lang="vi-VN" dirty="0" smtClean="0">
                <a:latin typeface="Calibri (Body)"/>
              </a:rPr>
              <a:t>Mệnh </a:t>
            </a:r>
            <a:r>
              <a:rPr lang="vi-VN" dirty="0">
                <a:latin typeface="Calibri (Body)"/>
              </a:rPr>
              <a:t>đề WITH GRANT OPTION được </a:t>
            </a:r>
            <a:r>
              <a:rPr lang="en-US" dirty="0" err="1" smtClean="0">
                <a:latin typeface="Calibri (Body)"/>
              </a:rPr>
              <a:t>chỉ</a:t>
            </a:r>
            <a:r>
              <a:rPr lang="en-US" dirty="0" smtClean="0">
                <a:latin typeface="Calibri (Body)"/>
              </a:rPr>
              <a:t> </a:t>
            </a:r>
            <a:r>
              <a:rPr lang="en-US" dirty="0" err="1" smtClean="0">
                <a:latin typeface="Calibri (Body)"/>
              </a:rPr>
              <a:t>định</a:t>
            </a:r>
            <a:r>
              <a:rPr lang="vi-VN" dirty="0" smtClean="0">
                <a:latin typeface="Calibri (Body)"/>
              </a:rPr>
              <a:t> </a:t>
            </a:r>
            <a:r>
              <a:rPr lang="vi-VN" dirty="0">
                <a:latin typeface="Calibri (Body)"/>
              </a:rPr>
              <a:t>khi bạn được cấp đặc quyền đối </a:t>
            </a:r>
            <a:r>
              <a:rPr lang="vi-VN" dirty="0" smtClean="0">
                <a:latin typeface="Calibri (Body)"/>
              </a:rPr>
              <a:t>tượng</a:t>
            </a:r>
            <a:endParaRPr lang="en-US" dirty="0"/>
          </a:p>
          <a:p>
            <a:pPr marL="0" indent="0">
              <a:buNone/>
            </a:pPr>
            <a:r>
              <a:rPr lang="en-US" sz="2400" dirty="0" err="1"/>
              <a:t>Các</a:t>
            </a:r>
            <a:r>
              <a:rPr lang="en-US" sz="2400" dirty="0"/>
              <a:t> </a:t>
            </a:r>
            <a:r>
              <a:rPr lang="en-US" sz="2400" dirty="0" err="1"/>
              <a:t>quyền</a:t>
            </a:r>
            <a:r>
              <a:rPr lang="en-US" sz="2400" dirty="0"/>
              <a:t> </a:t>
            </a:r>
            <a:r>
              <a:rPr lang="en-US" sz="2400" dirty="0" err="1"/>
              <a:t>hệ</a:t>
            </a:r>
            <a:r>
              <a:rPr lang="en-US" sz="2400" dirty="0"/>
              <a:t> </a:t>
            </a:r>
            <a:r>
              <a:rPr lang="en-US" sz="2400" dirty="0" err="1"/>
              <a:t>thống</a:t>
            </a:r>
            <a:r>
              <a:rPr lang="en-US" sz="2400" dirty="0"/>
              <a:t> </a:t>
            </a:r>
            <a:r>
              <a:rPr lang="en-US" sz="2400" dirty="0" err="1"/>
              <a:t>và</a:t>
            </a:r>
            <a:r>
              <a:rPr lang="en-US" sz="2400" dirty="0"/>
              <a:t> </a:t>
            </a:r>
            <a:r>
              <a:rPr lang="en-US" sz="2400" dirty="0" err="1"/>
              <a:t>vai</a:t>
            </a:r>
            <a:r>
              <a:rPr lang="en-US" sz="2400" dirty="0"/>
              <a:t> </a:t>
            </a:r>
            <a:r>
              <a:rPr lang="en-US" sz="2400" dirty="0" err="1"/>
              <a:t>trò</a:t>
            </a:r>
            <a:r>
              <a:rPr lang="en-US" sz="2400" dirty="0"/>
              <a:t> </a:t>
            </a:r>
            <a:r>
              <a:rPr lang="en-US" sz="2400" dirty="0" err="1"/>
              <a:t>không</a:t>
            </a:r>
            <a:r>
              <a:rPr lang="en-US" sz="2400" dirty="0"/>
              <a:t> </a:t>
            </a:r>
            <a:r>
              <a:rPr lang="en-US" sz="2400" dirty="0" err="1"/>
              <a:t>thể</a:t>
            </a:r>
            <a:r>
              <a:rPr lang="en-US" sz="2400" dirty="0"/>
              <a:t> </a:t>
            </a:r>
            <a:r>
              <a:rPr lang="en-US" sz="2400" dirty="0" err="1"/>
              <a:t>được</a:t>
            </a:r>
            <a:r>
              <a:rPr lang="en-US" sz="2400" dirty="0"/>
              <a:t> </a:t>
            </a:r>
            <a:r>
              <a:rPr lang="en-US" sz="2400" dirty="0" err="1"/>
              <a:t>cấp</a:t>
            </a:r>
            <a:r>
              <a:rPr lang="en-US" sz="2400" dirty="0"/>
              <a:t> </a:t>
            </a:r>
            <a:r>
              <a:rPr lang="en-US" sz="2400" dirty="0" err="1"/>
              <a:t>cùng</a:t>
            </a:r>
            <a:r>
              <a:rPr lang="en-US" sz="2400" dirty="0"/>
              <a:t> </a:t>
            </a:r>
            <a:r>
              <a:rPr lang="en-US" sz="2400" dirty="0" err="1"/>
              <a:t>với</a:t>
            </a:r>
            <a:r>
              <a:rPr lang="en-US" sz="2400" dirty="0"/>
              <a:t> </a:t>
            </a:r>
            <a:r>
              <a:rPr lang="en-US" sz="2400" dirty="0" err="1"/>
              <a:t>các</a:t>
            </a:r>
            <a:r>
              <a:rPr lang="en-US" sz="2400" dirty="0"/>
              <a:t> </a:t>
            </a:r>
            <a:r>
              <a:rPr lang="en-US" sz="2400" dirty="0" err="1"/>
              <a:t>quyền</a:t>
            </a:r>
            <a:r>
              <a:rPr lang="en-US" sz="2400" dirty="0"/>
              <a:t> </a:t>
            </a:r>
            <a:r>
              <a:rPr lang="en-US" sz="2400" dirty="0" err="1"/>
              <a:t>đối</a:t>
            </a:r>
            <a:r>
              <a:rPr lang="en-US" sz="2400" dirty="0"/>
              <a:t> </a:t>
            </a:r>
            <a:r>
              <a:rPr lang="en-US" sz="2400" dirty="0" err="1"/>
              <a:t>tượng</a:t>
            </a:r>
            <a:r>
              <a:rPr lang="en-US" sz="2400" dirty="0"/>
              <a:t> </a:t>
            </a:r>
            <a:r>
              <a:rPr lang="en-US" sz="2400" dirty="0" err="1"/>
              <a:t>trong</a:t>
            </a:r>
            <a:r>
              <a:rPr lang="en-US" sz="2400" dirty="0"/>
              <a:t> </a:t>
            </a:r>
            <a:r>
              <a:rPr lang="en-US" sz="2400" dirty="0" err="1"/>
              <a:t>cùng</a:t>
            </a:r>
            <a:r>
              <a:rPr lang="en-US" sz="2400" dirty="0"/>
              <a:t> </a:t>
            </a:r>
            <a:r>
              <a:rPr lang="en-US" sz="2400" dirty="0" err="1"/>
              <a:t>một</a:t>
            </a:r>
            <a:r>
              <a:rPr lang="en-US" sz="2400" dirty="0"/>
              <a:t> </a:t>
            </a:r>
            <a:r>
              <a:rPr lang="en-US" sz="2400" dirty="0" err="1"/>
              <a:t>câu</a:t>
            </a:r>
            <a:r>
              <a:rPr lang="en-US" sz="2400" dirty="0"/>
              <a:t> </a:t>
            </a:r>
            <a:r>
              <a:rPr lang="en-US" sz="2400" dirty="0" err="1"/>
              <a:t>lệnh</a:t>
            </a:r>
            <a:r>
              <a:rPr lang="en-US" sz="2400" dirty="0"/>
              <a:t> GRANT</a:t>
            </a:r>
          </a:p>
          <a:p>
            <a:endParaRPr lang="en-US" dirty="0"/>
          </a:p>
          <a:p>
            <a:pPr marL="0" indent="0">
              <a:buNone/>
            </a:pPr>
            <a:endParaRPr lang="en-US" dirty="0" smtClean="0"/>
          </a:p>
        </p:txBody>
      </p:sp>
    </p:spTree>
    <p:extLst>
      <p:ext uri="{BB962C8B-B14F-4D97-AF65-F5344CB8AC3E}">
        <p14:creationId xmlns:p14="http://schemas.microsoft.com/office/powerpoint/2010/main" val="145721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pPr marL="0" indent="0">
              <a:buNone/>
            </a:pPr>
            <a:endParaRPr lang="en-US" dirty="0"/>
          </a:p>
          <a:p>
            <a:pPr marL="0" indent="0">
              <a:buNone/>
            </a:pPr>
            <a:endParaRPr lang="en-US" dirty="0" smtClean="0"/>
          </a:p>
        </p:txBody>
      </p:sp>
      <p:pic>
        <p:nvPicPr>
          <p:cNvPr id="2" name="Picture 1"/>
          <p:cNvPicPr>
            <a:picLocks noChangeAspect="1"/>
          </p:cNvPicPr>
          <p:nvPr/>
        </p:nvPicPr>
        <p:blipFill>
          <a:blip r:embed="rId3"/>
          <a:stretch>
            <a:fillRect/>
          </a:stretch>
        </p:blipFill>
        <p:spPr>
          <a:xfrm>
            <a:off x="2099310" y="2287905"/>
            <a:ext cx="8153400" cy="4133850"/>
          </a:xfrm>
          <a:prstGeom prst="rect">
            <a:avLst/>
          </a:prstGeom>
        </p:spPr>
      </p:pic>
    </p:spTree>
    <p:extLst>
      <p:ext uri="{BB962C8B-B14F-4D97-AF65-F5344CB8AC3E}">
        <p14:creationId xmlns:p14="http://schemas.microsoft.com/office/powerpoint/2010/main" val="79154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92500" lnSpcReduction="20000"/>
          </a:bodyPr>
          <a:lstStyle/>
          <a:p>
            <a:r>
              <a:rPr lang="en-US" dirty="0"/>
              <a:t>Specifying the GRANT OPTION </a:t>
            </a:r>
            <a:r>
              <a:rPr lang="en-US" dirty="0" smtClean="0"/>
              <a:t>Clause</a:t>
            </a:r>
          </a:p>
          <a:p>
            <a:pPr marL="0" indent="0">
              <a:buNone/>
            </a:pPr>
            <a:r>
              <a:rPr lang="vi-VN" dirty="0" smtClean="0">
                <a:latin typeface="Calibri (Body)"/>
              </a:rPr>
              <a:t>Chỉ </a:t>
            </a:r>
            <a:r>
              <a:rPr lang="vi-VN" dirty="0">
                <a:latin typeface="Calibri (Body)"/>
              </a:rPr>
              <a:t>định mệnh đề WITH GRANT OPTION với câu lệnh GRANT để cho phép người được cấp quyền cấp các đặc quyền đối tượng cho người dùng khác. Người dùng có lược đồ chứa một đối tượng được tự động cấp tất cả các đặc quyền đối tượng được liên kết với tùy chọn GRANT OPTION. Đặc quyền đặc biệt này cho phép người được </a:t>
            </a:r>
            <a:r>
              <a:rPr lang="vi-VN" dirty="0" smtClean="0">
                <a:latin typeface="Calibri (Body)"/>
              </a:rPr>
              <a:t>cấp </a:t>
            </a:r>
            <a:r>
              <a:rPr lang="vi-VN" dirty="0">
                <a:latin typeface="Calibri (Body)"/>
              </a:rPr>
              <a:t>một số đặc quyền mở </a:t>
            </a:r>
            <a:r>
              <a:rPr lang="vi-VN" dirty="0" smtClean="0">
                <a:latin typeface="Calibri (Body)"/>
              </a:rPr>
              <a:t>rộng:</a:t>
            </a:r>
            <a:endParaRPr lang="en-US" dirty="0" smtClean="0">
              <a:latin typeface="Calibri (Body)"/>
            </a:endParaRPr>
          </a:p>
          <a:p>
            <a:pPr lvl="1"/>
            <a:r>
              <a:rPr lang="vi-VN" dirty="0" smtClean="0">
                <a:latin typeface="Calibri (Body)"/>
              </a:rPr>
              <a:t>Người </a:t>
            </a:r>
            <a:r>
              <a:rPr lang="vi-VN" dirty="0">
                <a:latin typeface="Calibri (Body)"/>
              </a:rPr>
              <a:t>được cấp có thể cấp đặc quyền đối tượng cho bất kỳ người dùng nào trong cơ sở dữ liệu, có hoặc không có tùy chọn GRANT OPTION và cho bất kỳ vai trò nào trong cơ sở dữ </a:t>
            </a:r>
            <a:r>
              <a:rPr lang="vi-VN" dirty="0" smtClean="0">
                <a:latin typeface="Calibri (Body)"/>
              </a:rPr>
              <a:t>liệu</a:t>
            </a:r>
            <a:endParaRPr lang="en-US" dirty="0">
              <a:latin typeface="Calibri (Body)"/>
            </a:endParaRPr>
          </a:p>
          <a:p>
            <a:pPr lvl="1"/>
            <a:r>
              <a:rPr lang="vi-VN" dirty="0" smtClean="0">
                <a:latin typeface="Calibri (Body)"/>
              </a:rPr>
              <a:t>Nếu </a:t>
            </a:r>
            <a:r>
              <a:rPr lang="vi-VN" dirty="0">
                <a:latin typeface="Calibri (Body)"/>
              </a:rPr>
              <a:t>cả hai điều kiện sau là đúng, thì người được cấp có thể tạo các khung nhìn trên bảng và cấp các đặc quyền tương ứng trên các khung nhìn cho bất kỳ người dùng hoặc vai trò nào trong cơ sở dữ liệu</a:t>
            </a:r>
            <a:r>
              <a:rPr lang="vi-VN" dirty="0" smtClean="0">
                <a:latin typeface="Calibri (Body)"/>
              </a:rPr>
              <a:t>:</a:t>
            </a:r>
            <a:endParaRPr lang="en-US" dirty="0" smtClean="0">
              <a:latin typeface="Calibri (Body)"/>
            </a:endParaRPr>
          </a:p>
          <a:p>
            <a:pPr lvl="2"/>
            <a:r>
              <a:rPr lang="vi-VN" dirty="0" smtClean="0">
                <a:latin typeface="Calibri (Body)"/>
              </a:rPr>
              <a:t>Người </a:t>
            </a:r>
            <a:r>
              <a:rPr lang="vi-VN" dirty="0">
                <a:latin typeface="Calibri (Body)"/>
              </a:rPr>
              <a:t>được cấp quyền nhận các đặc quyền đối tượng cho bảng với tùy chọn GRANT OPTION</a:t>
            </a:r>
            <a:r>
              <a:rPr lang="vi-VN" dirty="0" smtClean="0">
                <a:latin typeface="Calibri (Body)"/>
              </a:rPr>
              <a:t>.</a:t>
            </a:r>
            <a:endParaRPr lang="en-US" dirty="0" smtClean="0">
              <a:latin typeface="Calibri (Body)"/>
            </a:endParaRPr>
          </a:p>
          <a:p>
            <a:pPr lvl="2"/>
            <a:r>
              <a:rPr lang="en-US" dirty="0" err="1" smtClean="0">
                <a:latin typeface="Calibri (Body)"/>
              </a:rPr>
              <a:t>Người</a:t>
            </a:r>
            <a:r>
              <a:rPr lang="en-US" dirty="0" smtClean="0">
                <a:latin typeface="Calibri (Body)"/>
              </a:rPr>
              <a:t> </a:t>
            </a:r>
            <a:r>
              <a:rPr lang="en-US" dirty="0" err="1">
                <a:latin typeface="Calibri (Body)"/>
              </a:rPr>
              <a:t>được</a:t>
            </a:r>
            <a:r>
              <a:rPr lang="en-US" dirty="0">
                <a:latin typeface="Calibri (Body)"/>
              </a:rPr>
              <a:t> </a:t>
            </a:r>
            <a:r>
              <a:rPr lang="en-US" dirty="0" err="1">
                <a:latin typeface="Calibri (Body)"/>
              </a:rPr>
              <a:t>cấp</a:t>
            </a:r>
            <a:r>
              <a:rPr lang="en-US" dirty="0">
                <a:latin typeface="Calibri (Body)"/>
              </a:rPr>
              <a:t> </a:t>
            </a:r>
            <a:r>
              <a:rPr lang="en-US" dirty="0" err="1">
                <a:latin typeface="Calibri (Body)"/>
              </a:rPr>
              <a:t>có</a:t>
            </a:r>
            <a:r>
              <a:rPr lang="en-US" dirty="0">
                <a:latin typeface="Calibri (Body)"/>
              </a:rPr>
              <a:t> </a:t>
            </a:r>
            <a:r>
              <a:rPr lang="en-US" dirty="0" err="1">
                <a:latin typeface="Calibri (Body)"/>
              </a:rPr>
              <a:t>đặc</a:t>
            </a:r>
            <a:r>
              <a:rPr lang="en-US" dirty="0">
                <a:latin typeface="Calibri (Body)"/>
              </a:rPr>
              <a:t> </a:t>
            </a:r>
            <a:r>
              <a:rPr lang="en-US" dirty="0" err="1">
                <a:latin typeface="Calibri (Body)"/>
              </a:rPr>
              <a:t>quyền</a:t>
            </a:r>
            <a:r>
              <a:rPr lang="en-US" dirty="0">
                <a:latin typeface="Calibri (Body)"/>
              </a:rPr>
              <a:t> CREATE VIEW </a:t>
            </a:r>
            <a:r>
              <a:rPr lang="en-US" dirty="0" err="1">
                <a:latin typeface="Calibri (Body)"/>
              </a:rPr>
              <a:t>hoặc</a:t>
            </a:r>
            <a:r>
              <a:rPr lang="en-US" dirty="0">
                <a:latin typeface="Calibri (Body)"/>
              </a:rPr>
              <a:t> CREATE ANY VIEW.</a:t>
            </a:r>
          </a:p>
        </p:txBody>
      </p:sp>
    </p:spTree>
    <p:extLst>
      <p:ext uri="{BB962C8B-B14F-4D97-AF65-F5344CB8AC3E}">
        <p14:creationId xmlns:p14="http://schemas.microsoft.com/office/powerpoint/2010/main" val="330949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92500" lnSpcReduction="20000"/>
          </a:bodyPr>
          <a:lstStyle/>
          <a:p>
            <a:r>
              <a:rPr lang="en-US" dirty="0"/>
              <a:t>Granting Object Privileges on Behalf of the Object </a:t>
            </a:r>
            <a:r>
              <a:rPr lang="en-US" dirty="0" smtClean="0"/>
              <a:t>Owner</a:t>
            </a:r>
          </a:p>
          <a:p>
            <a:pPr marL="0" indent="0">
              <a:buNone/>
            </a:pPr>
            <a:r>
              <a:rPr lang="vi-VN" dirty="0">
                <a:latin typeface="Calibri (Body)"/>
              </a:rPr>
              <a:t>Đặc quyền hệ thống GRANT ANY OBJECT PRIVILEGE cho phép người dùng cấp và thu hồi bất kỳ đặc quyền đối tượng nào thay mặt cho chủ sở hữu đối tượng. Đặc quyền này cung cấp một phương tiện thuận tiện cho cơ sở dữ liệu và quản trị viên ứng dụng cấp quyền truy cập cho các đối tượng trong bất kỳ lược đồ nào mà không yêu cầu chúng kết nối với lược đồ. Thông tin đăng nhập không cần phải được duy trì cho các chủ sở hữu lược đồ có đặc quyền này, làm giảm số lượng kết nối cần thiết trong quá trình cấu hình</a:t>
            </a:r>
            <a:r>
              <a:rPr lang="vi-VN" dirty="0" smtClean="0">
                <a:latin typeface="Calibri (Body)"/>
              </a:rPr>
              <a:t>.</a:t>
            </a:r>
            <a:endParaRPr lang="en-US" dirty="0" smtClean="0">
              <a:latin typeface="Calibri (Body)"/>
            </a:endParaRPr>
          </a:p>
          <a:p>
            <a:pPr marL="0" indent="0">
              <a:buNone/>
            </a:pPr>
            <a:r>
              <a:rPr lang="en-US" dirty="0" err="1"/>
              <a:t>Đặc</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này</a:t>
            </a:r>
            <a:r>
              <a:rPr lang="en-US" dirty="0"/>
              <a:t> </a:t>
            </a:r>
            <a:r>
              <a:rPr lang="en-US" dirty="0" err="1"/>
              <a:t>là</a:t>
            </a:r>
            <a:r>
              <a:rPr lang="en-US" dirty="0"/>
              <a:t> </a:t>
            </a:r>
            <a:r>
              <a:rPr lang="en-US" dirty="0" err="1"/>
              <a:t>một</a:t>
            </a:r>
            <a:r>
              <a:rPr lang="en-US" dirty="0"/>
              <a:t> </a:t>
            </a:r>
            <a:r>
              <a:rPr lang="en-US" dirty="0" err="1"/>
              <a:t>phần</a:t>
            </a:r>
            <a:r>
              <a:rPr lang="en-US" dirty="0"/>
              <a:t> </a:t>
            </a:r>
            <a:r>
              <a:rPr lang="en-US" dirty="0" err="1"/>
              <a:t>của</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Oracle </a:t>
            </a:r>
            <a:r>
              <a:rPr lang="en-US" dirty="0" err="1"/>
              <a:t>cung</a:t>
            </a:r>
            <a:r>
              <a:rPr lang="en-US" dirty="0"/>
              <a:t> </a:t>
            </a:r>
            <a:r>
              <a:rPr lang="en-US" dirty="0" err="1"/>
              <a:t>cấp</a:t>
            </a:r>
            <a:r>
              <a:rPr lang="en-US" dirty="0"/>
              <a:t> </a:t>
            </a:r>
            <a:r>
              <a:rPr lang="en-US" dirty="0" err="1"/>
              <a:t>vai</a:t>
            </a:r>
            <a:r>
              <a:rPr lang="en-US" dirty="0"/>
              <a:t> </a:t>
            </a:r>
            <a:r>
              <a:rPr lang="en-US" dirty="0" err="1"/>
              <a:t>trò</a:t>
            </a:r>
            <a:r>
              <a:rPr lang="en-US" dirty="0"/>
              <a:t> DBA </a:t>
            </a:r>
            <a:r>
              <a:rPr lang="en-US" dirty="0" err="1"/>
              <a:t>và</a:t>
            </a:r>
            <a:r>
              <a:rPr lang="en-US" dirty="0"/>
              <a:t> do </a:t>
            </a:r>
            <a:r>
              <a:rPr lang="en-US" dirty="0" err="1"/>
              <a:t>đó</a:t>
            </a:r>
            <a:r>
              <a:rPr lang="en-US" dirty="0"/>
              <a:t> </a:t>
            </a:r>
            <a:r>
              <a:rPr lang="en-US" dirty="0" err="1"/>
              <a:t>được</a:t>
            </a:r>
            <a:r>
              <a:rPr lang="en-US" dirty="0"/>
              <a:t> </a:t>
            </a:r>
            <a:r>
              <a:rPr lang="en-US" dirty="0" err="1"/>
              <a:t>cấp</a:t>
            </a:r>
            <a:r>
              <a:rPr lang="en-US" dirty="0"/>
              <a:t> (</a:t>
            </a:r>
            <a:r>
              <a:rPr lang="en-US" dirty="0" err="1"/>
              <a:t>với</a:t>
            </a:r>
            <a:r>
              <a:rPr lang="en-US" dirty="0"/>
              <a:t> </a:t>
            </a:r>
            <a:r>
              <a:rPr lang="en-US" dirty="0" err="1"/>
              <a:t>tùy</a:t>
            </a:r>
            <a:r>
              <a:rPr lang="en-US" dirty="0"/>
              <a:t> </a:t>
            </a:r>
            <a:r>
              <a:rPr lang="en-US" dirty="0" err="1"/>
              <a:t>chọn</a:t>
            </a:r>
            <a:r>
              <a:rPr lang="en-US" dirty="0"/>
              <a:t> ADMIN) </a:t>
            </a:r>
            <a:r>
              <a:rPr lang="en-US" dirty="0" err="1"/>
              <a:t>cho</a:t>
            </a:r>
            <a:r>
              <a:rPr lang="en-US" dirty="0"/>
              <a:t> </a:t>
            </a:r>
            <a:r>
              <a:rPr lang="en-US" dirty="0" err="1"/>
              <a:t>bất</a:t>
            </a:r>
            <a:r>
              <a:rPr lang="en-US" dirty="0"/>
              <a:t> </a:t>
            </a:r>
            <a:r>
              <a:rPr lang="en-US" dirty="0" err="1"/>
              <a:t>kỳ</a:t>
            </a:r>
            <a:r>
              <a:rPr lang="en-US" dirty="0"/>
              <a:t> </a:t>
            </a:r>
            <a:r>
              <a:rPr lang="en-US" dirty="0" err="1"/>
              <a:t>người</a:t>
            </a:r>
            <a:r>
              <a:rPr lang="en-US" dirty="0"/>
              <a:t> </a:t>
            </a:r>
            <a:r>
              <a:rPr lang="en-US" dirty="0" err="1"/>
              <a:t>dùng</a:t>
            </a:r>
            <a:r>
              <a:rPr lang="en-US" dirty="0"/>
              <a:t> </a:t>
            </a:r>
            <a:r>
              <a:rPr lang="en-US" dirty="0" err="1"/>
              <a:t>nào</a:t>
            </a:r>
            <a:r>
              <a:rPr lang="en-US" dirty="0"/>
              <a:t> </a:t>
            </a:r>
            <a:r>
              <a:rPr lang="en-US" dirty="0" err="1"/>
              <a:t>kết</a:t>
            </a:r>
            <a:r>
              <a:rPr lang="en-US" dirty="0"/>
              <a:t> </a:t>
            </a:r>
            <a:r>
              <a:rPr lang="en-US" dirty="0" err="1"/>
              <a:t>nối</a:t>
            </a:r>
            <a:r>
              <a:rPr lang="en-US" dirty="0"/>
              <a:t> AS SYSDBA </a:t>
            </a:r>
            <a:r>
              <a:rPr lang="vi-VN" dirty="0"/>
              <a:t>(người dùng SYS). </a:t>
            </a:r>
            <a:r>
              <a:rPr lang="vi-VN" dirty="0">
                <a:latin typeface="Calibri (Body)"/>
              </a:rPr>
              <a:t>Cũng như các đặc quyền hệ thống khác, đặc quyền hệ thống GRANT ANY OBJECT PRIVILEGE chỉ có thể được cấp bởi người dùng sở hữu tùy chọn ADMIN.</a:t>
            </a:r>
            <a:endParaRPr lang="en-US" dirty="0">
              <a:latin typeface="Calibri (Body)"/>
            </a:endParaRPr>
          </a:p>
        </p:txBody>
      </p:sp>
    </p:spTree>
    <p:extLst>
      <p:ext uri="{BB962C8B-B14F-4D97-AF65-F5344CB8AC3E}">
        <p14:creationId xmlns:p14="http://schemas.microsoft.com/office/powerpoint/2010/main" val="17747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dirty="0" smtClean="0"/>
              <a:t>The </a:t>
            </a:r>
            <a:r>
              <a:rPr lang="en-US" i="1" dirty="0"/>
              <a:t>recorded </a:t>
            </a:r>
            <a:r>
              <a:rPr lang="en-US" dirty="0"/>
              <a:t>grantor of access rights to an object is either the object owner or the person exercising the GRANT ANY OBJECT PRIVILEGE system privilege. If the grantor with GRANT ANY OBJECT PRIVILEGE does </a:t>
            </a:r>
            <a:r>
              <a:rPr lang="en-US" i="1" dirty="0"/>
              <a:t>not </a:t>
            </a:r>
            <a:r>
              <a:rPr lang="en-US" dirty="0"/>
              <a:t>have the object privilege with the GRANT OPTION, then the object owner is shown as the grantor. Otherwise, when that grantor has the object privilege with the GRANT OPTION, then that grantor is recorded as the grantor of the grant </a:t>
            </a:r>
            <a:r>
              <a:rPr lang="en-US" b="1" dirty="0" err="1" smtClean="0"/>
              <a:t>Note:</a:t>
            </a:r>
            <a:r>
              <a:rPr lang="en-US" dirty="0" err="1" smtClean="0"/>
              <a:t>The</a:t>
            </a:r>
            <a:r>
              <a:rPr lang="en-US" dirty="0" smtClean="0"/>
              <a:t> </a:t>
            </a:r>
            <a:r>
              <a:rPr lang="en-US" dirty="0"/>
              <a:t>audit record generated by the GRANT statement always shows the actual user who performed the grant.	</a:t>
            </a:r>
          </a:p>
          <a:p>
            <a:pPr marL="0" indent="0">
              <a:buNone/>
            </a:pPr>
            <a:endParaRPr lang="en-US" dirty="0">
              <a:latin typeface="Calibri (Body)"/>
            </a:endParaRPr>
          </a:p>
        </p:txBody>
      </p:sp>
      <p:pic>
        <p:nvPicPr>
          <p:cNvPr id="3" name="Picture 2"/>
          <p:cNvPicPr>
            <a:picLocks noChangeAspect="1"/>
          </p:cNvPicPr>
          <p:nvPr/>
        </p:nvPicPr>
        <p:blipFill>
          <a:blip r:embed="rId2"/>
          <a:stretch>
            <a:fillRect/>
          </a:stretch>
        </p:blipFill>
        <p:spPr>
          <a:xfrm>
            <a:off x="6617970" y="1814878"/>
            <a:ext cx="5391150" cy="5043122"/>
          </a:xfrm>
          <a:prstGeom prst="rect">
            <a:avLst/>
          </a:prstGeom>
        </p:spPr>
      </p:pic>
    </p:spTree>
    <p:extLst>
      <p:ext uri="{BB962C8B-B14F-4D97-AF65-F5344CB8AC3E}">
        <p14:creationId xmlns:p14="http://schemas.microsoft.com/office/powerpoint/2010/main" val="56329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Granting Privileges on </a:t>
            </a:r>
            <a:r>
              <a:rPr lang="en-US" dirty="0" smtClean="0"/>
              <a:t>Columns</a:t>
            </a:r>
          </a:p>
          <a:p>
            <a:pPr marL="0" indent="0">
              <a:buNone/>
            </a:pPr>
            <a:r>
              <a:rPr lang="en-US" dirty="0" err="1">
                <a:latin typeface="Calibri (Body)"/>
              </a:rPr>
              <a:t>Bạn</a:t>
            </a:r>
            <a:r>
              <a:rPr lang="en-US" dirty="0">
                <a:latin typeface="Calibri (Body)"/>
              </a:rPr>
              <a:t> </a:t>
            </a:r>
            <a:r>
              <a:rPr lang="en-US" dirty="0" err="1">
                <a:latin typeface="Calibri (Body)"/>
              </a:rPr>
              <a:t>có</a:t>
            </a:r>
            <a:r>
              <a:rPr lang="en-US" dirty="0">
                <a:latin typeface="Calibri (Body)"/>
              </a:rPr>
              <a:t> </a:t>
            </a:r>
            <a:r>
              <a:rPr lang="en-US" dirty="0" err="1">
                <a:latin typeface="Calibri (Body)"/>
              </a:rPr>
              <a:t>thể</a:t>
            </a:r>
            <a:r>
              <a:rPr lang="en-US" dirty="0">
                <a:latin typeface="Calibri (Body)"/>
              </a:rPr>
              <a:t> </a:t>
            </a:r>
            <a:r>
              <a:rPr lang="en-US" dirty="0" err="1">
                <a:latin typeface="Calibri (Body)"/>
              </a:rPr>
              <a:t>cấp</a:t>
            </a:r>
            <a:r>
              <a:rPr lang="en-US" dirty="0">
                <a:latin typeface="Calibri (Body)"/>
              </a:rPr>
              <a:t> </a:t>
            </a:r>
            <a:r>
              <a:rPr lang="en-US" dirty="0" err="1">
                <a:latin typeface="Calibri (Body)"/>
              </a:rPr>
              <a:t>đặc</a:t>
            </a:r>
            <a:r>
              <a:rPr lang="en-US" dirty="0">
                <a:latin typeface="Calibri (Body)"/>
              </a:rPr>
              <a:t> </a:t>
            </a:r>
            <a:r>
              <a:rPr lang="en-US" dirty="0" err="1">
                <a:latin typeface="Calibri (Body)"/>
              </a:rPr>
              <a:t>quyền</a:t>
            </a:r>
            <a:r>
              <a:rPr lang="en-US" dirty="0">
                <a:latin typeface="Calibri (Body)"/>
              </a:rPr>
              <a:t> INSERT, UPDATE </a:t>
            </a:r>
            <a:r>
              <a:rPr lang="en-US" dirty="0" err="1">
                <a:latin typeface="Calibri (Body)"/>
              </a:rPr>
              <a:t>hoặc</a:t>
            </a:r>
            <a:r>
              <a:rPr lang="en-US" dirty="0">
                <a:latin typeface="Calibri (Body)"/>
              </a:rPr>
              <a:t> REFERENCES </a:t>
            </a:r>
            <a:r>
              <a:rPr lang="en-US" dirty="0" err="1">
                <a:latin typeface="Calibri (Body)"/>
              </a:rPr>
              <a:t>trên</a:t>
            </a:r>
            <a:r>
              <a:rPr lang="en-US" dirty="0">
                <a:latin typeface="Calibri (Body)"/>
              </a:rPr>
              <a:t> </a:t>
            </a:r>
            <a:r>
              <a:rPr lang="en-US" dirty="0" err="1">
                <a:latin typeface="Calibri (Body)"/>
              </a:rPr>
              <a:t>các</a:t>
            </a:r>
            <a:r>
              <a:rPr lang="en-US" dirty="0">
                <a:latin typeface="Calibri (Body)"/>
              </a:rPr>
              <a:t> </a:t>
            </a:r>
            <a:r>
              <a:rPr lang="en-US" dirty="0" err="1">
                <a:latin typeface="Calibri (Body)"/>
              </a:rPr>
              <a:t>cột</a:t>
            </a:r>
            <a:r>
              <a:rPr lang="en-US" dirty="0">
                <a:latin typeface="Calibri (Body)"/>
              </a:rPr>
              <a:t> </a:t>
            </a:r>
            <a:r>
              <a:rPr lang="en-US" dirty="0" err="1">
                <a:latin typeface="Calibri (Body)"/>
              </a:rPr>
              <a:t>riêng</a:t>
            </a:r>
            <a:r>
              <a:rPr lang="en-US" dirty="0">
                <a:latin typeface="Calibri (Body)"/>
              </a:rPr>
              <a:t> </a:t>
            </a:r>
            <a:r>
              <a:rPr lang="en-US" dirty="0" err="1">
                <a:latin typeface="Calibri (Body)"/>
              </a:rPr>
              <a:t>lẻ</a:t>
            </a:r>
            <a:r>
              <a:rPr lang="en-US" dirty="0">
                <a:latin typeface="Calibri (Body)"/>
              </a:rPr>
              <a:t> </a:t>
            </a:r>
            <a:r>
              <a:rPr lang="en-US" dirty="0" err="1">
                <a:latin typeface="Calibri (Body)"/>
              </a:rPr>
              <a:t>trong</a:t>
            </a:r>
            <a:r>
              <a:rPr lang="en-US" dirty="0">
                <a:latin typeface="Calibri (Body)"/>
              </a:rPr>
              <a:t> </a:t>
            </a:r>
            <a:r>
              <a:rPr lang="en-US" dirty="0" err="1">
                <a:latin typeface="Calibri (Body)"/>
              </a:rPr>
              <a:t>một</a:t>
            </a:r>
            <a:r>
              <a:rPr lang="en-US" dirty="0">
                <a:latin typeface="Calibri (Body)"/>
              </a:rPr>
              <a:t> </a:t>
            </a:r>
            <a:r>
              <a:rPr lang="en-US" dirty="0" err="1">
                <a:latin typeface="Calibri (Body)"/>
              </a:rPr>
              <a:t>bảng</a:t>
            </a:r>
            <a:r>
              <a:rPr lang="en-US" dirty="0">
                <a:latin typeface="Calibri (Body)"/>
              </a:rPr>
              <a:t>. </a:t>
            </a:r>
            <a:endParaRPr lang="en-US" dirty="0" smtClean="0">
              <a:latin typeface="Calibri (Body)"/>
            </a:endParaRPr>
          </a:p>
          <a:p>
            <a:pPr marL="0" indent="0">
              <a:buNone/>
            </a:pPr>
            <a:endParaRPr lang="en-US" dirty="0">
              <a:latin typeface="Calibri (Body)"/>
            </a:endParaRPr>
          </a:p>
        </p:txBody>
      </p:sp>
      <p:pic>
        <p:nvPicPr>
          <p:cNvPr id="2" name="Picture 1"/>
          <p:cNvPicPr>
            <a:picLocks noChangeAspect="1"/>
          </p:cNvPicPr>
          <p:nvPr/>
        </p:nvPicPr>
        <p:blipFill>
          <a:blip r:embed="rId3"/>
          <a:stretch>
            <a:fillRect/>
          </a:stretch>
        </p:blipFill>
        <p:spPr>
          <a:xfrm>
            <a:off x="5269230" y="3397959"/>
            <a:ext cx="5436870" cy="3278113"/>
          </a:xfrm>
          <a:prstGeom prst="rect">
            <a:avLst/>
          </a:prstGeom>
        </p:spPr>
      </p:pic>
    </p:spTree>
    <p:extLst>
      <p:ext uri="{BB962C8B-B14F-4D97-AF65-F5344CB8AC3E}">
        <p14:creationId xmlns:p14="http://schemas.microsoft.com/office/powerpoint/2010/main" val="180378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Row-Level Access </a:t>
            </a:r>
            <a:r>
              <a:rPr lang="en-US" dirty="0" smtClean="0"/>
              <a:t>Control</a:t>
            </a:r>
          </a:p>
          <a:p>
            <a:pPr marL="0" indent="0">
              <a:buNone/>
            </a:pPr>
            <a:r>
              <a:rPr lang="vi-VN" dirty="0">
                <a:latin typeface="Calibri (Body)"/>
              </a:rPr>
              <a:t>Bạn cũng có thể cung cấp điều khiển truy cập ở cấp độ hàng, nghĩa là trong các đối tượng, sử dụng Cơ sở dữ liệu riêng ảo (VPD) hoặc Bảo mật nhãn Oracle (OLS).</a:t>
            </a:r>
            <a:endParaRPr lang="en-US" dirty="0">
              <a:latin typeface="Calibri (Body)"/>
            </a:endParaRPr>
          </a:p>
        </p:txBody>
      </p:sp>
    </p:spTree>
    <p:extLst>
      <p:ext uri="{BB962C8B-B14F-4D97-AF65-F5344CB8AC3E}">
        <p14:creationId xmlns:p14="http://schemas.microsoft.com/office/powerpoint/2010/main" val="121189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Revoking Privileges and Roles from a </a:t>
            </a:r>
            <a:r>
              <a:rPr lang="en-US" dirty="0" smtClean="0"/>
              <a:t>User</a:t>
            </a:r>
          </a:p>
          <a:p>
            <a:pPr marL="0" indent="0">
              <a:buNone/>
            </a:pPr>
            <a:r>
              <a:rPr lang="vi-VN" dirty="0">
                <a:latin typeface="Calibri (Body)"/>
              </a:rPr>
              <a:t>Bạn có thể thu hồi các quyền hệ thống và đối tượng từ người dùng. Khi bạn thực hiện việc thu hồi, hãy lưu ý rằng các ảnh hưởng xếp tầng gây ra từ việc thu hồi</a:t>
            </a:r>
          </a:p>
          <a:p>
            <a:pPr marL="0" indent="0">
              <a:buNone/>
            </a:pPr>
            <a:r>
              <a:rPr lang="en-US" dirty="0" smtClean="0"/>
              <a:t>Topics:</a:t>
            </a:r>
            <a:endParaRPr lang="en-US" dirty="0"/>
          </a:p>
          <a:p>
            <a:pPr lvl="1"/>
            <a:r>
              <a:rPr lang="en-US" dirty="0"/>
              <a:t>Revokes of System Privileges and </a:t>
            </a:r>
            <a:r>
              <a:rPr lang="en-US" dirty="0" smtClean="0"/>
              <a:t>Roles</a:t>
            </a:r>
            <a:endParaRPr lang="en-US" dirty="0"/>
          </a:p>
          <a:p>
            <a:pPr lvl="1"/>
            <a:r>
              <a:rPr lang="en-US" dirty="0"/>
              <a:t>Revokes of Object </a:t>
            </a:r>
            <a:r>
              <a:rPr lang="en-US" dirty="0" smtClean="0"/>
              <a:t>Privileges</a:t>
            </a:r>
            <a:endParaRPr lang="en-US" dirty="0"/>
          </a:p>
          <a:p>
            <a:pPr lvl="1"/>
            <a:r>
              <a:rPr lang="en-US" dirty="0"/>
              <a:t>Cascading Effects of Revoking Privileges</a:t>
            </a:r>
            <a:endParaRPr lang="en-US" dirty="0" smtClean="0"/>
          </a:p>
        </p:txBody>
      </p:sp>
    </p:spTree>
    <p:extLst>
      <p:ext uri="{BB962C8B-B14F-4D97-AF65-F5344CB8AC3E}">
        <p14:creationId xmlns:p14="http://schemas.microsoft.com/office/powerpoint/2010/main" val="302746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85000" lnSpcReduction="20000"/>
          </a:bodyPr>
          <a:lstStyle/>
          <a:p>
            <a:r>
              <a:rPr lang="en-US" dirty="0"/>
              <a:t>Revokes of System Privileges and </a:t>
            </a:r>
            <a:r>
              <a:rPr lang="en-US" dirty="0" smtClean="0"/>
              <a:t>Roles</a:t>
            </a:r>
          </a:p>
          <a:p>
            <a:pPr marL="0" indent="0">
              <a:buNone/>
            </a:pPr>
            <a:r>
              <a:rPr lang="vi-VN" dirty="0"/>
              <a:t>Bạn có thể thu hồi các đặc quyền và vai trò của hệ thống bằng cách sử dụng câu lệnh SQL REVOKE. Bất kỳ người dùng nào có tùy chọn ADMIN cho đặc quyền hoặc vai trò hệ thống đều có thể thu hồi đặc quyền hoặc vai trò từ bất kỳ người dùng hoặc vai trò cơ sở dữ liệu nào khác. Người thu hồi không nhất thiết phải là người dùng ban đầu được cấp đặc quyền hoặc vai trò. Người dùng có GRANT ANY ROLE có thể thu hồi bất kỳ vai trò nào.</a:t>
            </a:r>
          </a:p>
          <a:p>
            <a:pPr marL="0" indent="0">
              <a:buNone/>
            </a:pPr>
            <a:r>
              <a:rPr lang="vi-VN" dirty="0"/>
              <a:t>Câu lệnh sau thu hồi đặc quyền hệ thống CREATE TABLE và vai trò rects_ rec từ người dùng:</a:t>
            </a:r>
          </a:p>
          <a:p>
            <a:pPr marL="0" indent="0">
              <a:buNone/>
            </a:pPr>
            <a:r>
              <a:rPr lang="vi-VN" dirty="0"/>
              <a:t>REVOKE CREATE TABLE, accts_rec FROM psmith</a:t>
            </a:r>
            <a:r>
              <a:rPr lang="vi-VN" dirty="0" smtClean="0"/>
              <a:t>;</a:t>
            </a:r>
            <a:endParaRPr lang="en-US" dirty="0" smtClean="0"/>
          </a:p>
          <a:p>
            <a:pPr marL="0" indent="0">
              <a:buNone/>
            </a:pPr>
            <a:r>
              <a:rPr lang="en-US" b="1" dirty="0" err="1"/>
              <a:t>Chú</a:t>
            </a:r>
            <a:r>
              <a:rPr lang="en-US" b="1" dirty="0"/>
              <a:t> ý: </a:t>
            </a:r>
            <a:r>
              <a:rPr lang="en-US" dirty="0" err="1"/>
              <a:t>Tùy</a:t>
            </a:r>
            <a:r>
              <a:rPr lang="en-US" dirty="0"/>
              <a:t> </a:t>
            </a:r>
            <a:r>
              <a:rPr lang="en-US" dirty="0" err="1"/>
              <a:t>chọn</a:t>
            </a:r>
            <a:r>
              <a:rPr lang="en-US" dirty="0"/>
              <a:t> ADMIN </a:t>
            </a:r>
            <a:r>
              <a:rPr lang="en-US" dirty="0" err="1"/>
              <a:t>cho</a:t>
            </a:r>
            <a:r>
              <a:rPr lang="en-US" dirty="0"/>
              <a:t> </a:t>
            </a:r>
            <a:r>
              <a:rPr lang="en-US" dirty="0" err="1"/>
              <a:t>đặc</a:t>
            </a:r>
            <a:r>
              <a:rPr lang="en-US" dirty="0"/>
              <a:t> </a:t>
            </a:r>
            <a:r>
              <a:rPr lang="en-US" dirty="0" err="1"/>
              <a:t>quyền</a:t>
            </a:r>
            <a:r>
              <a:rPr lang="en-US" dirty="0"/>
              <a:t> </a:t>
            </a:r>
            <a:r>
              <a:rPr lang="en-US" dirty="0" err="1"/>
              <a:t>hoặc</a:t>
            </a:r>
            <a:r>
              <a:rPr lang="en-US" dirty="0"/>
              <a:t> </a:t>
            </a:r>
            <a:r>
              <a:rPr lang="en-US" dirty="0" err="1"/>
              <a:t>vai</a:t>
            </a:r>
            <a:r>
              <a:rPr lang="en-US" dirty="0"/>
              <a:t> </a:t>
            </a:r>
            <a:r>
              <a:rPr lang="en-US" dirty="0" err="1"/>
              <a:t>trò</a:t>
            </a:r>
            <a:r>
              <a:rPr lang="en-US" dirty="0"/>
              <a:t> </a:t>
            </a:r>
            <a:r>
              <a:rPr lang="en-US" dirty="0" err="1"/>
              <a:t>hệ</a:t>
            </a:r>
            <a:r>
              <a:rPr lang="en-US" dirty="0"/>
              <a:t> </a:t>
            </a:r>
            <a:r>
              <a:rPr lang="en-US" dirty="0" err="1"/>
              <a:t>thống</a:t>
            </a:r>
            <a:r>
              <a:rPr lang="en-US" dirty="0"/>
              <a:t> </a:t>
            </a:r>
            <a:r>
              <a:rPr lang="en-US" dirty="0" err="1"/>
              <a:t>không</a:t>
            </a:r>
            <a:r>
              <a:rPr lang="en-US" dirty="0"/>
              <a:t> </a:t>
            </a:r>
            <a:r>
              <a:rPr lang="en-US" dirty="0" err="1"/>
              <a:t>thể</a:t>
            </a:r>
            <a:r>
              <a:rPr lang="en-US" dirty="0"/>
              <a:t> </a:t>
            </a:r>
            <a:r>
              <a:rPr lang="en-US" dirty="0" err="1"/>
              <a:t>thu</a:t>
            </a:r>
            <a:r>
              <a:rPr lang="en-US" dirty="0"/>
              <a:t> </a:t>
            </a:r>
            <a:r>
              <a:rPr lang="en-US" dirty="0" err="1"/>
              <a:t>hồi</a:t>
            </a:r>
            <a:r>
              <a:rPr lang="en-US" dirty="0"/>
              <a:t> </a:t>
            </a:r>
            <a:r>
              <a:rPr lang="en-US" dirty="0" err="1"/>
              <a:t>có</a:t>
            </a:r>
            <a:r>
              <a:rPr lang="en-US" dirty="0"/>
              <a:t> </a:t>
            </a:r>
            <a:r>
              <a:rPr lang="en-US" dirty="0" err="1"/>
              <a:t>chọn</a:t>
            </a:r>
            <a:r>
              <a:rPr lang="en-US" dirty="0"/>
              <a:t> </a:t>
            </a:r>
            <a:r>
              <a:rPr lang="en-US" dirty="0" err="1"/>
              <a:t>lọc</a:t>
            </a:r>
            <a:r>
              <a:rPr lang="en-US" dirty="0"/>
              <a:t>. </a:t>
            </a:r>
            <a:r>
              <a:rPr lang="en-US" dirty="0" err="1"/>
              <a:t>Thay</a:t>
            </a:r>
            <a:r>
              <a:rPr lang="en-US" dirty="0"/>
              <a:t> </a:t>
            </a:r>
            <a:r>
              <a:rPr lang="en-US" dirty="0" err="1"/>
              <a:t>vào</a:t>
            </a:r>
            <a:r>
              <a:rPr lang="en-US" dirty="0"/>
              <a:t> </a:t>
            </a:r>
            <a:r>
              <a:rPr lang="en-US" dirty="0" err="1"/>
              <a:t>đó</a:t>
            </a:r>
            <a:r>
              <a:rPr lang="en-US" dirty="0"/>
              <a:t>, </a:t>
            </a:r>
            <a:r>
              <a:rPr lang="en-US" dirty="0" err="1"/>
              <a:t>thu</a:t>
            </a:r>
            <a:r>
              <a:rPr lang="en-US" dirty="0"/>
              <a:t> </a:t>
            </a:r>
            <a:r>
              <a:rPr lang="en-US" dirty="0" err="1"/>
              <a:t>hồi</a:t>
            </a:r>
            <a:r>
              <a:rPr lang="en-US" dirty="0"/>
              <a:t> </a:t>
            </a:r>
            <a:r>
              <a:rPr lang="en-US" dirty="0" err="1"/>
              <a:t>đặc</a:t>
            </a:r>
            <a:r>
              <a:rPr lang="en-US" dirty="0"/>
              <a:t> </a:t>
            </a:r>
            <a:r>
              <a:rPr lang="en-US" dirty="0" err="1"/>
              <a:t>quyền</a:t>
            </a:r>
            <a:r>
              <a:rPr lang="en-US" dirty="0"/>
              <a:t> </a:t>
            </a:r>
            <a:r>
              <a:rPr lang="en-US" dirty="0" err="1"/>
              <a:t>hoặc</a:t>
            </a:r>
            <a:r>
              <a:rPr lang="en-US" dirty="0"/>
              <a:t> </a:t>
            </a:r>
            <a:r>
              <a:rPr lang="en-US" dirty="0" err="1"/>
              <a:t>vai</a:t>
            </a:r>
            <a:r>
              <a:rPr lang="en-US" dirty="0"/>
              <a:t> </a:t>
            </a:r>
            <a:r>
              <a:rPr lang="en-US" dirty="0" err="1"/>
              <a:t>trò</a:t>
            </a:r>
            <a:r>
              <a:rPr lang="en-US" dirty="0"/>
              <a:t>, </a:t>
            </a:r>
            <a:r>
              <a:rPr lang="en-US" dirty="0" err="1"/>
              <a:t>và</a:t>
            </a:r>
            <a:r>
              <a:rPr lang="en-US" dirty="0"/>
              <a:t> </a:t>
            </a:r>
            <a:r>
              <a:rPr lang="en-US" dirty="0" err="1"/>
              <a:t>sau</a:t>
            </a:r>
            <a:r>
              <a:rPr lang="en-US" dirty="0"/>
              <a:t> </a:t>
            </a:r>
            <a:r>
              <a:rPr lang="en-US" dirty="0" err="1"/>
              <a:t>đó</a:t>
            </a:r>
            <a:r>
              <a:rPr lang="en-US" dirty="0"/>
              <a:t> </a:t>
            </a:r>
            <a:r>
              <a:rPr lang="en-US" dirty="0" err="1"/>
              <a:t>cấp</a:t>
            </a:r>
            <a:r>
              <a:rPr lang="en-US" dirty="0"/>
              <a:t> </a:t>
            </a:r>
            <a:r>
              <a:rPr lang="en-US" dirty="0" err="1"/>
              <a:t>đặc</a:t>
            </a:r>
            <a:r>
              <a:rPr lang="en-US" dirty="0"/>
              <a:t> </a:t>
            </a:r>
            <a:r>
              <a:rPr lang="en-US" dirty="0" err="1"/>
              <a:t>quyền</a:t>
            </a:r>
            <a:r>
              <a:rPr lang="en-US" dirty="0"/>
              <a:t> </a:t>
            </a:r>
            <a:r>
              <a:rPr lang="en-US" dirty="0" err="1"/>
              <a:t>hoặc</a:t>
            </a:r>
            <a:r>
              <a:rPr lang="en-US" dirty="0"/>
              <a:t> </a:t>
            </a:r>
            <a:r>
              <a:rPr lang="en-US" dirty="0" err="1"/>
              <a:t>vai</a:t>
            </a:r>
            <a:r>
              <a:rPr lang="en-US" dirty="0"/>
              <a:t> </a:t>
            </a:r>
            <a:r>
              <a:rPr lang="en-US" dirty="0" err="1"/>
              <a:t>trò</a:t>
            </a:r>
            <a:r>
              <a:rPr lang="en-US" dirty="0"/>
              <a:t> </a:t>
            </a:r>
            <a:r>
              <a:rPr lang="en-US" dirty="0" err="1"/>
              <a:t>một</a:t>
            </a:r>
            <a:r>
              <a:rPr lang="en-US" dirty="0"/>
              <a:t> </a:t>
            </a:r>
            <a:r>
              <a:rPr lang="en-US" dirty="0" err="1"/>
              <a:t>lần</a:t>
            </a:r>
            <a:r>
              <a:rPr lang="en-US" dirty="0"/>
              <a:t> </a:t>
            </a:r>
            <a:r>
              <a:rPr lang="en-US" dirty="0" err="1"/>
              <a:t>nữa</a:t>
            </a:r>
            <a:r>
              <a:rPr lang="en-US" dirty="0"/>
              <a:t> </a:t>
            </a:r>
            <a:r>
              <a:rPr lang="en-US" dirty="0" err="1"/>
              <a:t>nhưng</a:t>
            </a:r>
            <a:r>
              <a:rPr lang="en-US" dirty="0"/>
              <a:t> </a:t>
            </a:r>
            <a:r>
              <a:rPr lang="en-US" dirty="0" err="1"/>
              <a:t>không</a:t>
            </a:r>
            <a:r>
              <a:rPr lang="en-US" dirty="0"/>
              <a:t> </a:t>
            </a:r>
            <a:r>
              <a:rPr lang="en-US" dirty="0" err="1"/>
              <a:t>có</a:t>
            </a:r>
            <a:r>
              <a:rPr lang="en-US" dirty="0"/>
              <a:t> </a:t>
            </a:r>
            <a:r>
              <a:rPr lang="en-US" dirty="0" err="1"/>
              <a:t>tùy</a:t>
            </a:r>
            <a:r>
              <a:rPr lang="en-US" dirty="0"/>
              <a:t> </a:t>
            </a:r>
            <a:r>
              <a:rPr lang="en-US" dirty="0" err="1"/>
              <a:t>chọn</a:t>
            </a:r>
            <a:r>
              <a:rPr lang="en-US" dirty="0"/>
              <a:t> ADMIN</a:t>
            </a:r>
            <a:endParaRPr lang="vi-VN" dirty="0"/>
          </a:p>
          <a:p>
            <a:pPr marL="0" indent="0">
              <a:buNone/>
            </a:pPr>
            <a:endParaRPr lang="en-US" dirty="0" smtClean="0"/>
          </a:p>
        </p:txBody>
      </p:sp>
    </p:spTree>
    <p:extLst>
      <p:ext uri="{BB962C8B-B14F-4D97-AF65-F5344CB8AC3E}">
        <p14:creationId xmlns:p14="http://schemas.microsoft.com/office/powerpoint/2010/main" val="55796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92500" lnSpcReduction="10000"/>
          </a:bodyPr>
          <a:lstStyle/>
          <a:p>
            <a:r>
              <a:rPr lang="en-US" dirty="0"/>
              <a:t>Revoking Object </a:t>
            </a:r>
            <a:r>
              <a:rPr lang="en-US" dirty="0" smtClean="0"/>
              <a:t>Privileges</a:t>
            </a:r>
          </a:p>
          <a:p>
            <a:pPr marL="0" indent="0">
              <a:buNone/>
            </a:pPr>
            <a:r>
              <a:rPr lang="vi-VN" dirty="0"/>
              <a:t>Để thu hồi đặc quyền đối tượng, bạn phải đáp ứng một trong các điều kiện sau</a:t>
            </a:r>
            <a:r>
              <a:rPr lang="vi-VN" dirty="0" smtClean="0"/>
              <a:t>:</a:t>
            </a:r>
            <a:endParaRPr lang="en-US" dirty="0" smtClean="0"/>
          </a:p>
          <a:p>
            <a:pPr lvl="1"/>
            <a:r>
              <a:rPr lang="en-US" dirty="0" err="1"/>
              <a:t>Trước</a:t>
            </a:r>
            <a:r>
              <a:rPr lang="en-US" dirty="0"/>
              <a:t> </a:t>
            </a:r>
            <a:r>
              <a:rPr lang="en-US" dirty="0" err="1"/>
              <a:t>đây</a:t>
            </a:r>
            <a:r>
              <a:rPr lang="en-US" dirty="0"/>
              <a:t> </a:t>
            </a:r>
            <a:r>
              <a:rPr lang="en-US" dirty="0" err="1"/>
              <a:t>bạn</a:t>
            </a:r>
            <a:r>
              <a:rPr lang="en-US" dirty="0"/>
              <a:t> </a:t>
            </a:r>
            <a:r>
              <a:rPr lang="en-US" dirty="0" err="1"/>
              <a:t>đã</a:t>
            </a:r>
            <a:r>
              <a:rPr lang="en-US" dirty="0"/>
              <a:t> </a:t>
            </a:r>
            <a:r>
              <a:rPr lang="en-US" dirty="0" err="1"/>
              <a:t>cấp</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hoặc</a:t>
            </a:r>
            <a:r>
              <a:rPr lang="en-US" dirty="0"/>
              <a:t> </a:t>
            </a:r>
            <a:r>
              <a:rPr lang="en-US" dirty="0" err="1"/>
              <a:t>vai</a:t>
            </a:r>
            <a:r>
              <a:rPr lang="en-US" dirty="0"/>
              <a:t> </a:t>
            </a:r>
            <a:r>
              <a:rPr lang="en-US" dirty="0" err="1"/>
              <a:t>trò</a:t>
            </a:r>
            <a:r>
              <a:rPr lang="en-US" dirty="0"/>
              <a:t>.</a:t>
            </a:r>
          </a:p>
          <a:p>
            <a:pPr lvl="1"/>
            <a:r>
              <a:rPr lang="en-US" dirty="0" err="1"/>
              <a:t>Bạn</a:t>
            </a:r>
            <a:r>
              <a:rPr lang="en-US" dirty="0"/>
              <a:t> </a:t>
            </a:r>
            <a:r>
              <a:rPr lang="en-US" dirty="0" err="1"/>
              <a:t>sở</a:t>
            </a:r>
            <a:r>
              <a:rPr lang="en-US" dirty="0"/>
              <a:t> </a:t>
            </a:r>
            <a:r>
              <a:rPr lang="en-US" dirty="0" err="1"/>
              <a:t>hữu</a:t>
            </a:r>
            <a:r>
              <a:rPr lang="en-US" dirty="0"/>
              <a:t> </a:t>
            </a:r>
            <a:r>
              <a:rPr lang="en-US" dirty="0" err="1"/>
              <a:t>đặc</a:t>
            </a:r>
            <a:r>
              <a:rPr lang="en-US" dirty="0"/>
              <a:t> </a:t>
            </a:r>
            <a:r>
              <a:rPr lang="en-US" dirty="0" err="1"/>
              <a:t>quyền</a:t>
            </a:r>
            <a:r>
              <a:rPr lang="en-US" dirty="0"/>
              <a:t> </a:t>
            </a:r>
            <a:r>
              <a:rPr lang="en-US" dirty="0" err="1"/>
              <a:t>hệ</a:t>
            </a:r>
            <a:r>
              <a:rPr lang="en-US" dirty="0"/>
              <a:t> </a:t>
            </a:r>
            <a:r>
              <a:rPr lang="en-US" dirty="0" err="1"/>
              <a:t>thống</a:t>
            </a:r>
            <a:r>
              <a:rPr lang="en-US" dirty="0"/>
              <a:t> GRANT ANY OBJECT PRIVILEGE </a:t>
            </a:r>
            <a:r>
              <a:rPr lang="en-US" dirty="0" err="1"/>
              <a:t>cho</a:t>
            </a:r>
            <a:r>
              <a:rPr lang="en-US" dirty="0"/>
              <a:t> </a:t>
            </a:r>
            <a:r>
              <a:rPr lang="en-US" dirty="0" err="1"/>
              <a:t>phép</a:t>
            </a:r>
            <a:r>
              <a:rPr lang="en-US" dirty="0"/>
              <a:t> </a:t>
            </a:r>
            <a:r>
              <a:rPr lang="en-US" dirty="0" err="1"/>
              <a:t>bạn</a:t>
            </a:r>
            <a:r>
              <a:rPr lang="en-US" dirty="0"/>
              <a:t> </a:t>
            </a:r>
            <a:r>
              <a:rPr lang="en-US" dirty="0" err="1"/>
              <a:t>cấp</a:t>
            </a:r>
            <a:r>
              <a:rPr lang="en-US" dirty="0"/>
              <a:t> </a:t>
            </a:r>
            <a:r>
              <a:rPr lang="en-US" dirty="0" err="1"/>
              <a:t>và</a:t>
            </a:r>
            <a:r>
              <a:rPr lang="en-US" dirty="0"/>
              <a:t> </a:t>
            </a:r>
            <a:r>
              <a:rPr lang="en-US" dirty="0" err="1"/>
              <a:t>thu</a:t>
            </a:r>
            <a:r>
              <a:rPr lang="en-US" dirty="0"/>
              <a:t> </a:t>
            </a:r>
            <a:r>
              <a:rPr lang="en-US" dirty="0" err="1"/>
              <a:t>hồi</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thay</a:t>
            </a:r>
            <a:r>
              <a:rPr lang="en-US" dirty="0"/>
              <a:t> </a:t>
            </a:r>
            <a:r>
              <a:rPr lang="en-US" dirty="0" err="1"/>
              <a:t>mặt</a:t>
            </a:r>
            <a:r>
              <a:rPr lang="en-US" dirty="0"/>
              <a:t> </a:t>
            </a:r>
            <a:r>
              <a:rPr lang="en-US" dirty="0" err="1"/>
              <a:t>cho</a:t>
            </a:r>
            <a:r>
              <a:rPr lang="en-US" dirty="0"/>
              <a:t> </a:t>
            </a:r>
            <a:r>
              <a:rPr lang="en-US" dirty="0" err="1"/>
              <a:t>chủ</a:t>
            </a:r>
            <a:r>
              <a:rPr lang="en-US" dirty="0"/>
              <a:t> </a:t>
            </a:r>
            <a:r>
              <a:rPr lang="en-US" dirty="0" err="1"/>
              <a:t>sở</a:t>
            </a:r>
            <a:r>
              <a:rPr lang="en-US" dirty="0"/>
              <a:t> </a:t>
            </a:r>
            <a:r>
              <a:rPr lang="en-US" dirty="0" err="1"/>
              <a:t>hữu</a:t>
            </a:r>
            <a:r>
              <a:rPr lang="en-US" dirty="0"/>
              <a:t> </a:t>
            </a:r>
            <a:r>
              <a:rPr lang="en-US" dirty="0" err="1"/>
              <a:t>đối</a:t>
            </a:r>
            <a:r>
              <a:rPr lang="en-US" dirty="0"/>
              <a:t> </a:t>
            </a:r>
            <a:r>
              <a:rPr lang="en-US" dirty="0" err="1"/>
              <a:t>tượng</a:t>
            </a:r>
            <a:r>
              <a:rPr lang="en-US" dirty="0"/>
              <a:t>.</a:t>
            </a:r>
          </a:p>
          <a:p>
            <a:pPr marL="0" indent="0">
              <a:buNone/>
            </a:pPr>
            <a:r>
              <a:rPr lang="en-US" sz="2400" dirty="0" err="1">
                <a:latin typeface="Calibri (Body)"/>
              </a:rPr>
              <a:t>Bạn</a:t>
            </a:r>
            <a:r>
              <a:rPr lang="en-US" sz="2400" dirty="0">
                <a:latin typeface="Calibri (Body)"/>
              </a:rPr>
              <a:t> </a:t>
            </a:r>
            <a:r>
              <a:rPr lang="en-US" sz="2400" dirty="0" err="1">
                <a:latin typeface="Calibri (Body)"/>
              </a:rPr>
              <a:t>chỉ</a:t>
            </a:r>
            <a:r>
              <a:rPr lang="en-US" sz="2400" dirty="0">
                <a:latin typeface="Calibri (Body)"/>
              </a:rPr>
              <a:t> </a:t>
            </a:r>
            <a:r>
              <a:rPr lang="en-US" sz="2400" dirty="0" err="1">
                <a:latin typeface="Calibri (Body)"/>
              </a:rPr>
              <a:t>có</a:t>
            </a:r>
            <a:r>
              <a:rPr lang="en-US" sz="2400" dirty="0">
                <a:latin typeface="Calibri (Body)"/>
              </a:rPr>
              <a:t> </a:t>
            </a:r>
            <a:r>
              <a:rPr lang="en-US" sz="2400" dirty="0" err="1">
                <a:latin typeface="Calibri (Body)"/>
              </a:rPr>
              <a:t>thể</a:t>
            </a:r>
            <a:r>
              <a:rPr lang="en-US" sz="2400" dirty="0">
                <a:latin typeface="Calibri (Body)"/>
              </a:rPr>
              <a:t> </a:t>
            </a:r>
            <a:r>
              <a:rPr lang="en-US" sz="2400" dirty="0" err="1">
                <a:latin typeface="Calibri (Body)"/>
              </a:rPr>
              <a:t>thu</a:t>
            </a:r>
            <a:r>
              <a:rPr lang="en-US" sz="2400" dirty="0">
                <a:latin typeface="Calibri (Body)"/>
              </a:rPr>
              <a:t> </a:t>
            </a:r>
            <a:r>
              <a:rPr lang="en-US" sz="2400" dirty="0" err="1">
                <a:latin typeface="Calibri (Body)"/>
              </a:rPr>
              <a:t>hồi</a:t>
            </a:r>
            <a:r>
              <a:rPr lang="en-US" sz="2400" dirty="0">
                <a:latin typeface="Calibri (Body)"/>
              </a:rPr>
              <a:t> </a:t>
            </a:r>
            <a:r>
              <a:rPr lang="en-US" sz="2400" dirty="0" err="1">
                <a:latin typeface="Calibri (Body)"/>
              </a:rPr>
              <a:t>các</a:t>
            </a:r>
            <a:r>
              <a:rPr lang="en-US" sz="2400" dirty="0">
                <a:latin typeface="Calibri (Body)"/>
              </a:rPr>
              <a:t> </a:t>
            </a:r>
            <a:r>
              <a:rPr lang="en-US" sz="2400" dirty="0" err="1">
                <a:latin typeface="Calibri (Body)"/>
              </a:rPr>
              <a:t>quyền</a:t>
            </a:r>
            <a:r>
              <a:rPr lang="en-US" sz="2400" dirty="0">
                <a:latin typeface="Calibri (Body)"/>
              </a:rPr>
              <a:t> </a:t>
            </a:r>
            <a:r>
              <a:rPr lang="en-US" sz="2400" dirty="0" err="1">
                <a:latin typeface="Calibri (Body)"/>
              </a:rPr>
              <a:t>mà</a:t>
            </a:r>
            <a:r>
              <a:rPr lang="en-US" sz="2400" dirty="0">
                <a:latin typeface="Calibri (Body)"/>
              </a:rPr>
              <a:t> </a:t>
            </a:r>
            <a:r>
              <a:rPr lang="en-US" sz="2400" dirty="0" err="1">
                <a:latin typeface="Calibri (Body)"/>
              </a:rPr>
              <a:t>bạn</a:t>
            </a:r>
            <a:r>
              <a:rPr lang="en-US" sz="2400" dirty="0">
                <a:latin typeface="Calibri (Body)"/>
              </a:rPr>
              <a:t>, </a:t>
            </a:r>
            <a:r>
              <a:rPr lang="en-US" sz="2400" dirty="0" err="1">
                <a:latin typeface="Calibri (Body)"/>
              </a:rPr>
              <a:t>người</a:t>
            </a:r>
            <a:r>
              <a:rPr lang="en-US" sz="2400" dirty="0">
                <a:latin typeface="Calibri (Body)"/>
              </a:rPr>
              <a:t> </a:t>
            </a:r>
            <a:r>
              <a:rPr lang="en-US" sz="2400" dirty="0" err="1">
                <a:latin typeface="Calibri (Body)"/>
              </a:rPr>
              <a:t>cấp</a:t>
            </a:r>
            <a:r>
              <a:rPr lang="en-US" sz="2400" dirty="0">
                <a:latin typeface="Calibri (Body)"/>
              </a:rPr>
              <a:t> </a:t>
            </a:r>
            <a:r>
              <a:rPr lang="en-US" sz="2400" dirty="0" err="1">
                <a:latin typeface="Calibri (Body)"/>
              </a:rPr>
              <a:t>các</a:t>
            </a:r>
            <a:r>
              <a:rPr lang="en-US" sz="2400" dirty="0">
                <a:latin typeface="Calibri (Body)"/>
              </a:rPr>
              <a:t> </a:t>
            </a:r>
            <a:r>
              <a:rPr lang="en-US" sz="2400" dirty="0" err="1">
                <a:latin typeface="Calibri (Body)"/>
              </a:rPr>
              <a:t>quyền</a:t>
            </a:r>
            <a:r>
              <a:rPr lang="en-US" sz="2400" dirty="0">
                <a:latin typeface="Calibri (Body)"/>
              </a:rPr>
              <a:t>, </a:t>
            </a:r>
            <a:r>
              <a:rPr lang="en-US" sz="2400" dirty="0" err="1">
                <a:latin typeface="Calibri (Body)"/>
              </a:rPr>
              <a:t>cấp</a:t>
            </a:r>
            <a:r>
              <a:rPr lang="en-US" sz="2400" dirty="0">
                <a:latin typeface="Calibri (Body)"/>
              </a:rPr>
              <a:t> </a:t>
            </a:r>
            <a:r>
              <a:rPr lang="en-US" sz="2400" dirty="0" err="1">
                <a:latin typeface="Calibri (Body)"/>
              </a:rPr>
              <a:t>trực</a:t>
            </a:r>
            <a:r>
              <a:rPr lang="en-US" sz="2400" dirty="0">
                <a:latin typeface="Calibri (Body)"/>
              </a:rPr>
              <a:t> </a:t>
            </a:r>
            <a:r>
              <a:rPr lang="en-US" sz="2400" dirty="0" err="1">
                <a:latin typeface="Calibri (Body)"/>
              </a:rPr>
              <a:t>tiếp</a:t>
            </a:r>
            <a:r>
              <a:rPr lang="en-US" sz="2400" dirty="0">
                <a:latin typeface="Calibri (Body)"/>
              </a:rPr>
              <a:t>. </a:t>
            </a:r>
            <a:r>
              <a:rPr lang="en-US" sz="2400" dirty="0" err="1">
                <a:latin typeface="Calibri (Body)"/>
              </a:rPr>
              <a:t>Bạn</a:t>
            </a:r>
            <a:r>
              <a:rPr lang="en-US" sz="2400" dirty="0">
                <a:latin typeface="Calibri (Body)"/>
              </a:rPr>
              <a:t> </a:t>
            </a:r>
            <a:r>
              <a:rPr lang="en-US" sz="2400" dirty="0" err="1">
                <a:latin typeface="Calibri (Body)"/>
              </a:rPr>
              <a:t>không</a:t>
            </a:r>
            <a:r>
              <a:rPr lang="en-US" sz="2400" dirty="0">
                <a:latin typeface="Calibri (Body)"/>
              </a:rPr>
              <a:t> </a:t>
            </a:r>
            <a:r>
              <a:rPr lang="en-US" sz="2400" dirty="0" err="1">
                <a:latin typeface="Calibri (Body)"/>
              </a:rPr>
              <a:t>thể</a:t>
            </a:r>
            <a:r>
              <a:rPr lang="en-US" sz="2400" dirty="0">
                <a:latin typeface="Calibri (Body)"/>
              </a:rPr>
              <a:t> </a:t>
            </a:r>
            <a:r>
              <a:rPr lang="en-US" sz="2400" dirty="0" err="1">
                <a:latin typeface="Calibri (Body)"/>
              </a:rPr>
              <a:t>thu</a:t>
            </a:r>
            <a:r>
              <a:rPr lang="en-US" sz="2400" dirty="0">
                <a:latin typeface="Calibri (Body)"/>
              </a:rPr>
              <a:t> </a:t>
            </a:r>
            <a:r>
              <a:rPr lang="en-US" sz="2400" dirty="0" err="1">
                <a:latin typeface="Calibri (Body)"/>
              </a:rPr>
              <a:t>hồi</a:t>
            </a:r>
            <a:r>
              <a:rPr lang="en-US" sz="2400" dirty="0">
                <a:latin typeface="Calibri (Body)"/>
              </a:rPr>
              <a:t> </a:t>
            </a:r>
            <a:r>
              <a:rPr lang="en-US" sz="2400" dirty="0" err="1">
                <a:latin typeface="Calibri (Body)"/>
              </a:rPr>
              <a:t>các</a:t>
            </a:r>
            <a:r>
              <a:rPr lang="en-US" sz="2400" dirty="0">
                <a:latin typeface="Calibri (Body)"/>
              </a:rPr>
              <a:t> </a:t>
            </a:r>
            <a:r>
              <a:rPr lang="en-US" sz="2400" dirty="0" err="1">
                <a:latin typeface="Calibri (Body)"/>
              </a:rPr>
              <a:t>quyền</a:t>
            </a:r>
            <a:r>
              <a:rPr lang="en-US" sz="2400" dirty="0">
                <a:latin typeface="Calibri (Body)"/>
              </a:rPr>
              <a:t> </a:t>
            </a:r>
            <a:r>
              <a:rPr lang="en-US" sz="2400" dirty="0" err="1">
                <a:latin typeface="Calibri (Body)"/>
              </a:rPr>
              <a:t>được</a:t>
            </a:r>
            <a:r>
              <a:rPr lang="en-US" sz="2400" dirty="0">
                <a:latin typeface="Calibri (Body)"/>
              </a:rPr>
              <a:t> </a:t>
            </a:r>
            <a:r>
              <a:rPr lang="en-US" sz="2400" dirty="0" err="1">
                <a:latin typeface="Calibri (Body)"/>
              </a:rPr>
              <a:t>cấp</a:t>
            </a:r>
            <a:r>
              <a:rPr lang="en-US" sz="2400" dirty="0">
                <a:latin typeface="Calibri (Body)"/>
              </a:rPr>
              <a:t> </a:t>
            </a:r>
            <a:r>
              <a:rPr lang="en-US" sz="2400" dirty="0" err="1">
                <a:latin typeface="Calibri (Body)"/>
              </a:rPr>
              <a:t>bởi</a:t>
            </a:r>
            <a:r>
              <a:rPr lang="en-US" sz="2400" dirty="0">
                <a:latin typeface="Calibri (Body)"/>
              </a:rPr>
              <a:t> </a:t>
            </a:r>
            <a:r>
              <a:rPr lang="en-US" sz="2400" dirty="0" err="1">
                <a:latin typeface="Calibri (Body)"/>
              </a:rPr>
              <a:t>người</a:t>
            </a:r>
            <a:r>
              <a:rPr lang="en-US" sz="2400" dirty="0">
                <a:latin typeface="Calibri (Body)"/>
              </a:rPr>
              <a:t> </a:t>
            </a:r>
            <a:r>
              <a:rPr lang="en-US" sz="2400" dirty="0" err="1">
                <a:latin typeface="Calibri (Body)"/>
              </a:rPr>
              <a:t>dùng</a:t>
            </a:r>
            <a:r>
              <a:rPr lang="en-US" sz="2400" dirty="0">
                <a:latin typeface="Calibri (Body)"/>
              </a:rPr>
              <a:t> </a:t>
            </a:r>
            <a:r>
              <a:rPr lang="en-US" sz="2400" dirty="0" err="1">
                <a:latin typeface="Calibri (Body)"/>
              </a:rPr>
              <a:t>khác</a:t>
            </a:r>
            <a:r>
              <a:rPr lang="en-US" sz="2400" dirty="0">
                <a:latin typeface="Calibri (Body)"/>
              </a:rPr>
              <a:t> </a:t>
            </a:r>
            <a:r>
              <a:rPr lang="en-US" sz="2400" dirty="0" err="1">
                <a:latin typeface="Calibri (Body)"/>
              </a:rPr>
              <a:t>những</a:t>
            </a:r>
            <a:r>
              <a:rPr lang="en-US" sz="2400" dirty="0">
                <a:latin typeface="Calibri (Body)"/>
              </a:rPr>
              <a:t> </a:t>
            </a:r>
            <a:r>
              <a:rPr lang="en-US" sz="2400" dirty="0" err="1">
                <a:latin typeface="Calibri (Body)"/>
              </a:rPr>
              <a:t>người</a:t>
            </a:r>
            <a:r>
              <a:rPr lang="en-US" sz="2400" dirty="0">
                <a:latin typeface="Calibri (Body)"/>
              </a:rPr>
              <a:t> </a:t>
            </a:r>
            <a:r>
              <a:rPr lang="en-US" sz="2400" dirty="0" err="1">
                <a:latin typeface="Calibri (Body)"/>
              </a:rPr>
              <a:t>mà</a:t>
            </a:r>
            <a:r>
              <a:rPr lang="en-US" sz="2400" dirty="0">
                <a:latin typeface="Calibri (Body)"/>
              </a:rPr>
              <a:t> </a:t>
            </a:r>
            <a:r>
              <a:rPr lang="en-US" sz="2400" dirty="0" err="1">
                <a:latin typeface="Calibri (Body)"/>
              </a:rPr>
              <a:t>bạn</a:t>
            </a:r>
            <a:r>
              <a:rPr lang="en-US" sz="2400" dirty="0">
                <a:latin typeface="Calibri (Body)"/>
              </a:rPr>
              <a:t> </a:t>
            </a:r>
            <a:r>
              <a:rPr lang="en-US" sz="2400" dirty="0" err="1">
                <a:latin typeface="Calibri (Body)"/>
              </a:rPr>
              <a:t>đã</a:t>
            </a:r>
            <a:r>
              <a:rPr lang="en-US" sz="2400" dirty="0">
                <a:latin typeface="Calibri (Body)"/>
              </a:rPr>
              <a:t> </a:t>
            </a:r>
            <a:r>
              <a:rPr lang="en-US" sz="2400" dirty="0" err="1">
                <a:latin typeface="Calibri (Body)"/>
              </a:rPr>
              <a:t>cấp</a:t>
            </a:r>
            <a:r>
              <a:rPr lang="en-US" sz="2400" dirty="0">
                <a:latin typeface="Calibri (Body)"/>
              </a:rPr>
              <a:t> GRANT OPTION. </a:t>
            </a:r>
            <a:r>
              <a:rPr lang="en-US" sz="2400" dirty="0" err="1">
                <a:latin typeface="Calibri (Body)"/>
              </a:rPr>
              <a:t>Tuy</a:t>
            </a:r>
            <a:r>
              <a:rPr lang="en-US" sz="2400" dirty="0">
                <a:latin typeface="Calibri (Body)"/>
              </a:rPr>
              <a:t> </a:t>
            </a:r>
            <a:r>
              <a:rPr lang="en-US" sz="2400" dirty="0" err="1">
                <a:latin typeface="Calibri (Body)"/>
              </a:rPr>
              <a:t>nhiên</a:t>
            </a:r>
            <a:r>
              <a:rPr lang="en-US" sz="2400" dirty="0">
                <a:latin typeface="Calibri (Body)"/>
              </a:rPr>
              <a:t>, </a:t>
            </a:r>
            <a:r>
              <a:rPr lang="en-US" sz="2400" dirty="0" err="1">
                <a:latin typeface="Calibri (Body)"/>
              </a:rPr>
              <a:t>Sẽ</a:t>
            </a:r>
            <a:r>
              <a:rPr lang="en-US" sz="2400" dirty="0">
                <a:latin typeface="Calibri (Body)"/>
              </a:rPr>
              <a:t> </a:t>
            </a:r>
            <a:r>
              <a:rPr lang="en-US" sz="2400" dirty="0" err="1">
                <a:latin typeface="Calibri (Body)"/>
              </a:rPr>
              <a:t>có</a:t>
            </a:r>
            <a:r>
              <a:rPr lang="en-US" sz="2400" dirty="0">
                <a:latin typeface="Calibri (Body)"/>
              </a:rPr>
              <a:t> </a:t>
            </a:r>
            <a:r>
              <a:rPr lang="en-US" sz="2400" dirty="0" err="1">
                <a:latin typeface="Calibri (Body)"/>
              </a:rPr>
              <a:t>hiệu</a:t>
            </a:r>
            <a:r>
              <a:rPr lang="en-US" sz="2400" dirty="0">
                <a:latin typeface="Calibri (Body)"/>
              </a:rPr>
              <a:t> </a:t>
            </a:r>
            <a:r>
              <a:rPr lang="en-US" sz="2400" dirty="0" err="1">
                <a:latin typeface="Calibri (Body)"/>
              </a:rPr>
              <a:t>ứng</a:t>
            </a:r>
            <a:r>
              <a:rPr lang="en-US" sz="2400" dirty="0">
                <a:latin typeface="Calibri (Body)"/>
              </a:rPr>
              <a:t> </a:t>
            </a:r>
            <a:r>
              <a:rPr lang="en-US" sz="2400" dirty="0" err="1">
                <a:latin typeface="Calibri (Body)"/>
              </a:rPr>
              <a:t>xếp</a:t>
            </a:r>
            <a:r>
              <a:rPr lang="en-US" sz="2400" dirty="0">
                <a:latin typeface="Calibri (Body)"/>
              </a:rPr>
              <a:t> </a:t>
            </a:r>
            <a:r>
              <a:rPr lang="en-US" sz="2400" dirty="0" err="1">
                <a:latin typeface="Calibri (Body)"/>
              </a:rPr>
              <a:t>tấng</a:t>
            </a:r>
            <a:r>
              <a:rPr lang="en-US" sz="2400" dirty="0">
                <a:latin typeface="Calibri (Body)"/>
              </a:rPr>
              <a:t>. </a:t>
            </a:r>
            <a:r>
              <a:rPr lang="en-US" sz="2400" dirty="0" err="1">
                <a:latin typeface="Calibri (Body)"/>
              </a:rPr>
              <a:t>Nếu</a:t>
            </a:r>
            <a:r>
              <a:rPr lang="en-US" sz="2400" dirty="0">
                <a:latin typeface="Calibri (Body)"/>
              </a:rPr>
              <a:t> </a:t>
            </a:r>
            <a:r>
              <a:rPr lang="en-US" sz="2400" dirty="0" err="1">
                <a:latin typeface="Calibri (Body)"/>
              </a:rPr>
              <a:t>các</a:t>
            </a:r>
            <a:r>
              <a:rPr lang="en-US" sz="2400" dirty="0">
                <a:latin typeface="Calibri (Body)"/>
              </a:rPr>
              <a:t> </a:t>
            </a:r>
            <a:r>
              <a:rPr lang="en-US" sz="2400" dirty="0" err="1">
                <a:latin typeface="Calibri (Body)"/>
              </a:rPr>
              <a:t>quyền</a:t>
            </a:r>
            <a:r>
              <a:rPr lang="en-US" sz="2400" dirty="0">
                <a:latin typeface="Calibri (Body)"/>
              </a:rPr>
              <a:t> </a:t>
            </a:r>
            <a:r>
              <a:rPr lang="en-US" sz="2400" dirty="0" err="1">
                <a:latin typeface="Calibri (Body)"/>
              </a:rPr>
              <a:t>đối</a:t>
            </a:r>
            <a:r>
              <a:rPr lang="en-US" sz="2400" dirty="0">
                <a:latin typeface="Calibri (Body)"/>
              </a:rPr>
              <a:t> </a:t>
            </a:r>
            <a:r>
              <a:rPr lang="en-US" sz="2400" dirty="0" err="1">
                <a:latin typeface="Calibri (Body)"/>
              </a:rPr>
              <a:t>tượng</a:t>
            </a:r>
            <a:r>
              <a:rPr lang="en-US" sz="2400" dirty="0">
                <a:latin typeface="Calibri (Body)"/>
              </a:rPr>
              <a:t> </a:t>
            </a:r>
            <a:r>
              <a:rPr lang="en-US" sz="2400" dirty="0" err="1">
                <a:latin typeface="Calibri (Body)"/>
              </a:rPr>
              <a:t>của</a:t>
            </a:r>
            <a:r>
              <a:rPr lang="en-US" sz="2400" dirty="0">
                <a:latin typeface="Calibri (Body)"/>
              </a:rPr>
              <a:t> </a:t>
            </a:r>
            <a:r>
              <a:rPr lang="en-US" sz="2400" dirty="0" err="1">
                <a:latin typeface="Calibri (Body)"/>
              </a:rPr>
              <a:t>người</a:t>
            </a:r>
            <a:r>
              <a:rPr lang="en-US" sz="2400" dirty="0">
                <a:latin typeface="Calibri (Body)"/>
              </a:rPr>
              <a:t> </a:t>
            </a:r>
            <a:r>
              <a:rPr lang="en-US" sz="2400" dirty="0" err="1">
                <a:latin typeface="Calibri (Body)"/>
              </a:rPr>
              <a:t>dùng</a:t>
            </a:r>
            <a:r>
              <a:rPr lang="en-US" sz="2400" dirty="0">
                <a:latin typeface="Calibri (Body)"/>
              </a:rPr>
              <a:t> </a:t>
            </a:r>
            <a:r>
              <a:rPr lang="en-US" sz="2400" dirty="0" err="1">
                <a:latin typeface="Calibri (Body)"/>
              </a:rPr>
              <a:t>người</a:t>
            </a:r>
            <a:r>
              <a:rPr lang="en-US" sz="2400" dirty="0">
                <a:latin typeface="Calibri (Body)"/>
              </a:rPr>
              <a:t> </a:t>
            </a:r>
            <a:r>
              <a:rPr lang="en-US" sz="2400" dirty="0" err="1">
                <a:latin typeface="Calibri (Body)"/>
              </a:rPr>
              <a:t>mà</a:t>
            </a:r>
            <a:r>
              <a:rPr lang="en-US" sz="2400" dirty="0">
                <a:latin typeface="Calibri (Body)"/>
              </a:rPr>
              <a:t> </a:t>
            </a:r>
            <a:r>
              <a:rPr lang="en-US" sz="2400" dirty="0" err="1">
                <a:latin typeface="Calibri (Body)"/>
              </a:rPr>
              <a:t>cấp</a:t>
            </a:r>
            <a:r>
              <a:rPr lang="en-US" sz="2400" dirty="0">
                <a:latin typeface="Calibri (Body)"/>
              </a:rPr>
              <a:t> </a:t>
            </a:r>
            <a:r>
              <a:rPr lang="en-US" sz="2400" dirty="0" err="1">
                <a:latin typeface="Calibri (Body)"/>
              </a:rPr>
              <a:t>quyền</a:t>
            </a:r>
            <a:r>
              <a:rPr lang="en-US" sz="2400" dirty="0">
                <a:latin typeface="Calibri (Body)"/>
              </a:rPr>
              <a:t> </a:t>
            </a:r>
            <a:r>
              <a:rPr lang="en-US" sz="2400" dirty="0" err="1">
                <a:latin typeface="Calibri (Body)"/>
              </a:rPr>
              <a:t>bị</a:t>
            </a:r>
            <a:r>
              <a:rPr lang="en-US" sz="2400" dirty="0">
                <a:latin typeface="Calibri (Body)"/>
              </a:rPr>
              <a:t> </a:t>
            </a:r>
            <a:r>
              <a:rPr lang="en-US" sz="2400" dirty="0" err="1">
                <a:latin typeface="Calibri (Body)"/>
              </a:rPr>
              <a:t>thu</a:t>
            </a:r>
            <a:r>
              <a:rPr lang="en-US" sz="2400" dirty="0">
                <a:latin typeface="Calibri (Body)"/>
              </a:rPr>
              <a:t> </a:t>
            </a:r>
            <a:r>
              <a:rPr lang="en-US" sz="2400" dirty="0" err="1">
                <a:latin typeface="Calibri (Body)"/>
              </a:rPr>
              <a:t>hồi</a:t>
            </a:r>
            <a:r>
              <a:rPr lang="en-US" sz="2400" dirty="0">
                <a:latin typeface="Calibri (Body)"/>
              </a:rPr>
              <a:t>, </a:t>
            </a:r>
            <a:r>
              <a:rPr lang="en-US" sz="2400" dirty="0" err="1">
                <a:latin typeface="Calibri (Body)"/>
              </a:rPr>
              <a:t>thì</a:t>
            </a:r>
            <a:r>
              <a:rPr lang="en-US" sz="2400" dirty="0">
                <a:latin typeface="Calibri (Body)"/>
              </a:rPr>
              <a:t> </a:t>
            </a:r>
            <a:r>
              <a:rPr lang="en-US" sz="2400" dirty="0" err="1">
                <a:latin typeface="Calibri (Body)"/>
              </a:rPr>
              <a:t>quyền</a:t>
            </a:r>
            <a:r>
              <a:rPr lang="en-US" sz="2400" dirty="0">
                <a:latin typeface="Calibri (Body)"/>
              </a:rPr>
              <a:t> </a:t>
            </a:r>
            <a:r>
              <a:rPr lang="en-US" sz="2400" dirty="0" err="1">
                <a:latin typeface="Calibri (Body)"/>
              </a:rPr>
              <a:t>đối</a:t>
            </a:r>
            <a:r>
              <a:rPr lang="en-US" sz="2400" dirty="0">
                <a:latin typeface="Calibri (Body)"/>
              </a:rPr>
              <a:t> </a:t>
            </a:r>
            <a:r>
              <a:rPr lang="en-US" sz="2400" dirty="0" err="1">
                <a:latin typeface="Calibri (Body)"/>
              </a:rPr>
              <a:t>tượng</a:t>
            </a:r>
            <a:r>
              <a:rPr lang="en-US" sz="2400" dirty="0">
                <a:latin typeface="Calibri (Body)"/>
              </a:rPr>
              <a:t> </a:t>
            </a:r>
            <a:r>
              <a:rPr lang="en-US" sz="2400" dirty="0" err="1">
                <a:latin typeface="Calibri (Body)"/>
              </a:rPr>
              <a:t>được</a:t>
            </a:r>
            <a:r>
              <a:rPr lang="en-US" sz="2400" dirty="0">
                <a:latin typeface="Calibri (Body)"/>
              </a:rPr>
              <a:t> </a:t>
            </a:r>
            <a:r>
              <a:rPr lang="en-US" sz="2400" dirty="0" err="1">
                <a:latin typeface="Calibri (Body)"/>
              </a:rPr>
              <a:t>cấp</a:t>
            </a:r>
            <a:r>
              <a:rPr lang="en-US" sz="2400" dirty="0">
                <a:latin typeface="Calibri (Body)"/>
              </a:rPr>
              <a:t> </a:t>
            </a:r>
            <a:r>
              <a:rPr lang="en-US" sz="2400" dirty="0" err="1">
                <a:latin typeface="Calibri (Body)"/>
              </a:rPr>
              <a:t>đi</a:t>
            </a:r>
            <a:r>
              <a:rPr lang="en-US" sz="2400" dirty="0">
                <a:latin typeface="Calibri (Body)"/>
              </a:rPr>
              <a:t> </a:t>
            </a:r>
            <a:r>
              <a:rPr lang="en-US" sz="2400" dirty="0" err="1">
                <a:latin typeface="Calibri (Body)"/>
              </a:rPr>
              <a:t>cho</a:t>
            </a:r>
            <a:r>
              <a:rPr lang="en-US" sz="2400" dirty="0">
                <a:latin typeface="Calibri (Body)"/>
              </a:rPr>
              <a:t> </a:t>
            </a:r>
            <a:r>
              <a:rPr lang="en-US" sz="2400" dirty="0" err="1">
                <a:latin typeface="Calibri (Body)"/>
              </a:rPr>
              <a:t>người</a:t>
            </a:r>
            <a:r>
              <a:rPr lang="en-US" sz="2400" dirty="0">
                <a:latin typeface="Calibri (Body)"/>
              </a:rPr>
              <a:t> </a:t>
            </a:r>
            <a:r>
              <a:rPr lang="en-US" sz="2400" dirty="0" err="1">
                <a:latin typeface="Calibri (Body)"/>
              </a:rPr>
              <a:t>khác</a:t>
            </a:r>
            <a:r>
              <a:rPr lang="en-US" sz="2400" dirty="0">
                <a:latin typeface="Calibri (Body)"/>
              </a:rPr>
              <a:t> </a:t>
            </a:r>
            <a:r>
              <a:rPr lang="en-US" sz="2400" dirty="0" err="1">
                <a:latin typeface="Calibri (Body)"/>
              </a:rPr>
              <a:t>cũng</a:t>
            </a:r>
            <a:r>
              <a:rPr lang="en-US" sz="2400" dirty="0">
                <a:latin typeface="Calibri (Body)"/>
              </a:rPr>
              <a:t> </a:t>
            </a:r>
            <a:r>
              <a:rPr lang="en-US" sz="2400" dirty="0" err="1">
                <a:latin typeface="Calibri (Body)"/>
              </a:rPr>
              <a:t>thông</a:t>
            </a:r>
            <a:r>
              <a:rPr lang="en-US" sz="2400" dirty="0">
                <a:latin typeface="Calibri (Body)"/>
              </a:rPr>
              <a:t> qua GRANT OPTION </a:t>
            </a:r>
            <a:r>
              <a:rPr lang="en-US" sz="2400" dirty="0" err="1">
                <a:latin typeface="Calibri (Body)"/>
              </a:rPr>
              <a:t>cũng</a:t>
            </a:r>
            <a:r>
              <a:rPr lang="en-US" sz="2400" dirty="0">
                <a:latin typeface="Calibri (Body)"/>
              </a:rPr>
              <a:t> </a:t>
            </a:r>
            <a:r>
              <a:rPr lang="en-US" sz="2400" dirty="0" err="1">
                <a:latin typeface="Calibri (Body)"/>
              </a:rPr>
              <a:t>bị</a:t>
            </a:r>
            <a:r>
              <a:rPr lang="en-US" sz="2400" dirty="0">
                <a:latin typeface="Calibri (Body)"/>
              </a:rPr>
              <a:t> </a:t>
            </a:r>
            <a:r>
              <a:rPr lang="en-US" sz="2400" dirty="0" err="1">
                <a:latin typeface="Calibri (Body)"/>
              </a:rPr>
              <a:t>thu</a:t>
            </a:r>
            <a:r>
              <a:rPr lang="en-US" sz="2400" dirty="0">
                <a:latin typeface="Calibri (Body)"/>
              </a:rPr>
              <a:t> </a:t>
            </a:r>
            <a:r>
              <a:rPr lang="en-US" sz="2400" dirty="0" err="1">
                <a:latin typeface="Calibri (Body)"/>
              </a:rPr>
              <a:t>hồi</a:t>
            </a:r>
            <a:endParaRPr lang="en-US" sz="2400" dirty="0">
              <a:latin typeface="Calibri (Body)"/>
            </a:endParaRPr>
          </a:p>
          <a:p>
            <a:pPr marL="0" indent="0">
              <a:buNone/>
            </a:pPr>
            <a:endParaRPr lang="en-US" dirty="0" smtClean="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117024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a:xfrm>
            <a:off x="1280160" y="2190749"/>
            <a:ext cx="6332991" cy="3986213"/>
          </a:xfrm>
        </p:spPr>
        <p:txBody>
          <a:bodyPr>
            <a:normAutofit lnSpcReduction="10000"/>
          </a:bodyPr>
          <a:lstStyle/>
          <a:p>
            <a:r>
              <a:rPr lang="fr-FR" dirty="0" err="1" smtClean="0"/>
              <a:t>Thiết</a:t>
            </a:r>
            <a:r>
              <a:rPr lang="fr-FR" dirty="0" smtClean="0"/>
              <a:t> </a:t>
            </a:r>
            <a:r>
              <a:rPr lang="fr-FR" dirty="0" err="1" smtClean="0"/>
              <a:t>lập</a:t>
            </a:r>
            <a:r>
              <a:rPr lang="fr-FR" dirty="0" smtClean="0"/>
              <a:t> Profile </a:t>
            </a:r>
            <a:r>
              <a:rPr lang="fr-FR" dirty="0" err="1" smtClean="0"/>
              <a:t>đối</a:t>
            </a:r>
            <a:r>
              <a:rPr lang="fr-FR" dirty="0" smtClean="0"/>
              <a:t> </a:t>
            </a:r>
            <a:r>
              <a:rPr lang="fr-FR" dirty="0" err="1" smtClean="0"/>
              <a:t>với</a:t>
            </a:r>
            <a:r>
              <a:rPr lang="fr-FR" dirty="0" smtClean="0"/>
              <a:t> </a:t>
            </a:r>
            <a:r>
              <a:rPr lang="fr-FR" dirty="0" err="1" smtClean="0"/>
              <a:t>người</a:t>
            </a:r>
            <a:r>
              <a:rPr lang="fr-FR" dirty="0" smtClean="0"/>
              <a:t> </a:t>
            </a:r>
            <a:r>
              <a:rPr lang="fr-FR" dirty="0" err="1" smtClean="0"/>
              <a:t>dùng</a:t>
            </a:r>
            <a:endParaRPr lang="fr-FR" dirty="0" smtClean="0"/>
          </a:p>
          <a:p>
            <a:pPr marL="0" indent="0">
              <a:buNone/>
            </a:pPr>
            <a:r>
              <a:rPr lang="fr-FR" dirty="0" err="1"/>
              <a:t>Một</a:t>
            </a:r>
            <a:r>
              <a:rPr lang="fr-FR" dirty="0"/>
              <a:t> profile là </a:t>
            </a:r>
            <a:r>
              <a:rPr lang="fr-FR" dirty="0" err="1"/>
              <a:t>tập</a:t>
            </a:r>
            <a:r>
              <a:rPr lang="fr-FR" dirty="0"/>
              <a:t> </a:t>
            </a:r>
            <a:r>
              <a:rPr lang="fr-FR" dirty="0" err="1"/>
              <a:t>hợp</a:t>
            </a:r>
            <a:r>
              <a:rPr lang="fr-FR" dirty="0"/>
              <a:t> </a:t>
            </a:r>
            <a:r>
              <a:rPr lang="fr-FR" dirty="0" err="1"/>
              <a:t>các</a:t>
            </a:r>
            <a:r>
              <a:rPr lang="fr-FR" dirty="0"/>
              <a:t> </a:t>
            </a:r>
            <a:r>
              <a:rPr lang="fr-FR" dirty="0" err="1"/>
              <a:t>giới</a:t>
            </a:r>
            <a:r>
              <a:rPr lang="fr-FR" dirty="0"/>
              <a:t> </a:t>
            </a:r>
            <a:r>
              <a:rPr lang="fr-FR" dirty="0" err="1"/>
              <a:t>hạn</a:t>
            </a:r>
            <a:r>
              <a:rPr lang="fr-FR" dirty="0"/>
              <a:t>, </a:t>
            </a:r>
            <a:r>
              <a:rPr lang="fr-FR" dirty="0" err="1"/>
              <a:t>các</a:t>
            </a:r>
            <a:r>
              <a:rPr lang="fr-FR" dirty="0"/>
              <a:t> </a:t>
            </a:r>
            <a:r>
              <a:rPr lang="fr-FR" dirty="0" err="1"/>
              <a:t>thuộc</a:t>
            </a:r>
            <a:r>
              <a:rPr lang="fr-FR" dirty="0"/>
              <a:t> </a:t>
            </a:r>
            <a:r>
              <a:rPr lang="fr-FR" dirty="0" err="1"/>
              <a:t>tính</a:t>
            </a:r>
            <a:r>
              <a:rPr lang="fr-FR" dirty="0"/>
              <a:t> </a:t>
            </a:r>
            <a:r>
              <a:rPr lang="fr-FR" dirty="0" err="1"/>
              <a:t>đã</a:t>
            </a:r>
            <a:r>
              <a:rPr lang="fr-FR" dirty="0"/>
              <a:t> </a:t>
            </a:r>
            <a:r>
              <a:rPr lang="fr-FR" dirty="0" err="1"/>
              <a:t>định</a:t>
            </a:r>
            <a:r>
              <a:rPr lang="fr-FR" dirty="0"/>
              <a:t> </a:t>
            </a:r>
            <a:r>
              <a:rPr lang="fr-FR" dirty="0" err="1"/>
              <a:t>nghĩa</a:t>
            </a:r>
            <a:r>
              <a:rPr lang="fr-FR" dirty="0"/>
              <a:t>, </a:t>
            </a:r>
            <a:r>
              <a:rPr lang="fr-FR" dirty="0" err="1"/>
              <a:t>trên</a:t>
            </a:r>
            <a:r>
              <a:rPr lang="fr-FR" dirty="0"/>
              <a:t> </a:t>
            </a:r>
            <a:r>
              <a:rPr lang="fr-FR" dirty="0" err="1"/>
              <a:t>các</a:t>
            </a:r>
            <a:r>
              <a:rPr lang="fr-FR" dirty="0"/>
              <a:t> </a:t>
            </a:r>
            <a:r>
              <a:rPr lang="fr-FR" dirty="0" err="1"/>
              <a:t>tài</a:t>
            </a:r>
            <a:r>
              <a:rPr lang="fr-FR" dirty="0"/>
              <a:t> </a:t>
            </a:r>
            <a:r>
              <a:rPr lang="fr-FR" dirty="0" err="1"/>
              <a:t>nguyên</a:t>
            </a:r>
            <a:r>
              <a:rPr lang="fr-FR" dirty="0"/>
              <a:t> </a:t>
            </a:r>
            <a:r>
              <a:rPr lang="fr-FR" dirty="0" err="1"/>
              <a:t>csdl</a:t>
            </a:r>
            <a:r>
              <a:rPr lang="fr-FR" dirty="0"/>
              <a:t> </a:t>
            </a:r>
            <a:r>
              <a:rPr lang="fr-FR" dirty="0" err="1"/>
              <a:t>và</a:t>
            </a:r>
            <a:r>
              <a:rPr lang="fr-FR" dirty="0"/>
              <a:t> </a:t>
            </a:r>
            <a:r>
              <a:rPr lang="fr-FR" dirty="0" err="1"/>
              <a:t>các</a:t>
            </a:r>
            <a:r>
              <a:rPr lang="fr-FR" dirty="0"/>
              <a:t> </a:t>
            </a:r>
            <a:r>
              <a:rPr lang="fr-FR" dirty="0" err="1"/>
              <a:t>hạn</a:t>
            </a:r>
            <a:r>
              <a:rPr lang="fr-FR" dirty="0"/>
              <a:t> </a:t>
            </a:r>
            <a:r>
              <a:rPr lang="fr-FR" dirty="0" err="1"/>
              <a:t>chế</a:t>
            </a:r>
            <a:r>
              <a:rPr lang="fr-FR" dirty="0"/>
              <a:t> </a:t>
            </a:r>
            <a:r>
              <a:rPr lang="fr-FR" dirty="0" err="1"/>
              <a:t>về</a:t>
            </a:r>
            <a:r>
              <a:rPr lang="fr-FR" dirty="0"/>
              <a:t> </a:t>
            </a:r>
            <a:r>
              <a:rPr lang="fr-FR" dirty="0" err="1"/>
              <a:t>mật</a:t>
            </a:r>
            <a:r>
              <a:rPr lang="fr-FR" dirty="0"/>
              <a:t> </a:t>
            </a:r>
            <a:r>
              <a:rPr lang="fr-FR" dirty="0" err="1"/>
              <a:t>khẩu</a:t>
            </a:r>
            <a:r>
              <a:rPr lang="fr-FR" dirty="0"/>
              <a:t> </a:t>
            </a:r>
            <a:r>
              <a:rPr lang="fr-FR" dirty="0" err="1"/>
              <a:t>để</a:t>
            </a:r>
            <a:r>
              <a:rPr lang="fr-FR" dirty="0"/>
              <a:t> </a:t>
            </a:r>
            <a:r>
              <a:rPr lang="fr-FR" dirty="0" err="1"/>
              <a:t>truy</a:t>
            </a:r>
            <a:r>
              <a:rPr lang="fr-FR" dirty="0"/>
              <a:t> </a:t>
            </a:r>
            <a:r>
              <a:rPr lang="fr-FR" dirty="0" err="1"/>
              <a:t>xuất</a:t>
            </a:r>
            <a:r>
              <a:rPr lang="fr-FR" dirty="0"/>
              <a:t> </a:t>
            </a:r>
            <a:r>
              <a:rPr lang="fr-FR" dirty="0" err="1"/>
              <a:t>vào</a:t>
            </a:r>
            <a:r>
              <a:rPr lang="fr-FR" dirty="0"/>
              <a:t> </a:t>
            </a:r>
            <a:r>
              <a:rPr lang="fr-FR" dirty="0" err="1" smtClean="0"/>
              <a:t>csdl</a:t>
            </a:r>
            <a:endParaRPr lang="fr-FR" dirty="0" smtClean="0"/>
          </a:p>
          <a:p>
            <a:pPr marL="0" indent="0">
              <a:buNone/>
            </a:pPr>
            <a:r>
              <a:rPr lang="fr-FR" dirty="0" smtClean="0"/>
              <a:t>Profile </a:t>
            </a:r>
            <a:r>
              <a:rPr lang="fr-FR" dirty="0" err="1" smtClean="0"/>
              <a:t>có</a:t>
            </a:r>
            <a:r>
              <a:rPr lang="fr-FR" dirty="0" smtClean="0"/>
              <a:t> </a:t>
            </a:r>
            <a:r>
              <a:rPr lang="fr-FR" dirty="0" err="1" smtClean="0"/>
              <a:t>thể</a:t>
            </a:r>
            <a:r>
              <a:rPr lang="fr-FR" dirty="0" smtClean="0"/>
              <a:t> </a:t>
            </a:r>
            <a:r>
              <a:rPr lang="fr-FR" dirty="0" err="1" smtClean="0"/>
              <a:t>áp</a:t>
            </a:r>
            <a:r>
              <a:rPr lang="fr-FR" dirty="0" smtClean="0"/>
              <a:t> </a:t>
            </a:r>
            <a:r>
              <a:rPr lang="fr-FR" dirty="0" err="1" smtClean="0"/>
              <a:t>dụng</a:t>
            </a:r>
            <a:r>
              <a:rPr lang="fr-FR" dirty="0" smtClean="0"/>
              <a:t> </a:t>
            </a:r>
            <a:r>
              <a:rPr lang="fr-FR" dirty="0" err="1" smtClean="0"/>
              <a:t>cho</a:t>
            </a:r>
            <a:r>
              <a:rPr lang="fr-FR" dirty="0" smtClean="0"/>
              <a:t> </a:t>
            </a:r>
            <a:r>
              <a:rPr lang="fr-FR" dirty="0" err="1" smtClean="0"/>
              <a:t>nhiều</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cho</a:t>
            </a:r>
            <a:r>
              <a:rPr lang="fr-FR" dirty="0" smtClean="0"/>
              <a:t> </a:t>
            </a:r>
            <a:r>
              <a:rPr lang="fr-FR" dirty="0" err="1" smtClean="0"/>
              <a:t>phép</a:t>
            </a:r>
            <a:r>
              <a:rPr lang="fr-FR" dirty="0" smtClean="0"/>
              <a:t> </a:t>
            </a:r>
            <a:r>
              <a:rPr lang="fr-FR" dirty="0" err="1" smtClean="0"/>
              <a:t>nhóm</a:t>
            </a:r>
            <a:r>
              <a:rPr lang="fr-FR" dirty="0" smtClean="0"/>
              <a:t> </a:t>
            </a:r>
            <a:r>
              <a:rPr lang="fr-FR" dirty="0" err="1" smtClean="0"/>
              <a:t>các</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có</a:t>
            </a:r>
            <a:r>
              <a:rPr lang="fr-FR" dirty="0" smtClean="0"/>
              <a:t> </a:t>
            </a:r>
            <a:r>
              <a:rPr lang="fr-FR" dirty="0" err="1" smtClean="0"/>
              <a:t>chung</a:t>
            </a:r>
            <a:r>
              <a:rPr lang="fr-FR" dirty="0" smtClean="0"/>
              <a:t> </a:t>
            </a:r>
            <a:r>
              <a:rPr lang="fr-FR" dirty="0" err="1" smtClean="0"/>
              <a:t>thuộc</a:t>
            </a:r>
            <a:r>
              <a:rPr lang="fr-FR" dirty="0" smtClean="0"/>
              <a:t> </a:t>
            </a:r>
            <a:r>
              <a:rPr lang="fr-FR" dirty="0" err="1" smtClean="0"/>
              <a:t>tính</a:t>
            </a:r>
            <a:r>
              <a:rPr lang="fr-FR" dirty="0" smtClean="0"/>
              <a:t> </a:t>
            </a:r>
            <a:r>
              <a:rPr lang="fr-FR" dirty="0" err="1" smtClean="0"/>
              <a:t>lại</a:t>
            </a:r>
            <a:r>
              <a:rPr lang="fr-FR" dirty="0" smtClean="0"/>
              <a:t> </a:t>
            </a:r>
            <a:r>
              <a:rPr lang="fr-FR" dirty="0" err="1" smtClean="0"/>
              <a:t>với</a:t>
            </a:r>
            <a:r>
              <a:rPr lang="fr-FR" dirty="0" smtClean="0"/>
              <a:t> </a:t>
            </a:r>
            <a:r>
              <a:rPr lang="fr-FR" dirty="0" err="1" smtClean="0"/>
              <a:t>nhau</a:t>
            </a:r>
            <a:endParaRPr lang="fr-FR" dirty="0" smtClean="0"/>
          </a:p>
          <a:p>
            <a:pPr marL="0" indent="0">
              <a:buNone/>
            </a:pPr>
            <a:r>
              <a:rPr lang="fr-FR" dirty="0" err="1" smtClean="0"/>
              <a:t>Bạn</a:t>
            </a:r>
            <a:r>
              <a:rPr lang="fr-FR" dirty="0" smtClean="0"/>
              <a:t> </a:t>
            </a:r>
            <a:r>
              <a:rPr lang="fr-FR" dirty="0" err="1" smtClean="0"/>
              <a:t>có</a:t>
            </a:r>
            <a:r>
              <a:rPr lang="fr-FR" dirty="0" smtClean="0"/>
              <a:t> </a:t>
            </a:r>
            <a:r>
              <a:rPr lang="fr-FR" dirty="0" err="1" smtClean="0"/>
              <a:t>thể</a:t>
            </a:r>
            <a:r>
              <a:rPr lang="fr-FR" dirty="0" smtClean="0"/>
              <a:t> </a:t>
            </a:r>
            <a:r>
              <a:rPr lang="fr-FR" dirty="0" err="1" smtClean="0"/>
              <a:t>thiết</a:t>
            </a:r>
            <a:r>
              <a:rPr lang="fr-FR" dirty="0" smtClean="0"/>
              <a:t> </a:t>
            </a:r>
            <a:r>
              <a:rPr lang="fr-FR" dirty="0" err="1" smtClean="0"/>
              <a:t>lập</a:t>
            </a:r>
            <a:r>
              <a:rPr lang="fr-FR" dirty="0" smtClean="0"/>
              <a:t> profile </a:t>
            </a:r>
            <a:r>
              <a:rPr lang="fr-FR" dirty="0" err="1" smtClean="0"/>
              <a:t>trong</a:t>
            </a:r>
            <a:r>
              <a:rPr lang="fr-FR" dirty="0" smtClean="0"/>
              <a:t> </a:t>
            </a:r>
            <a:r>
              <a:rPr lang="fr-FR" dirty="0" err="1" smtClean="0"/>
              <a:t>câu</a:t>
            </a:r>
            <a:r>
              <a:rPr lang="fr-FR" dirty="0" smtClean="0"/>
              <a:t> </a:t>
            </a:r>
            <a:r>
              <a:rPr lang="fr-FR" dirty="0" err="1" smtClean="0"/>
              <a:t>lệnh</a:t>
            </a:r>
            <a:r>
              <a:rPr lang="fr-FR" dirty="0" smtClean="0"/>
              <a:t> </a:t>
            </a:r>
            <a:r>
              <a:rPr lang="fr-FR" dirty="0" err="1" smtClean="0"/>
              <a:t>tạo</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Mệnh</a:t>
            </a:r>
            <a:r>
              <a:rPr lang="fr-FR" dirty="0" smtClean="0"/>
              <a:t> </a:t>
            </a:r>
            <a:r>
              <a:rPr lang="fr-FR" dirty="0" err="1" smtClean="0"/>
              <a:t>đề</a:t>
            </a:r>
            <a:r>
              <a:rPr lang="fr-FR" dirty="0" smtClean="0"/>
              <a:t> Profile </a:t>
            </a:r>
            <a:r>
              <a:rPr lang="fr-FR" dirty="0" err="1" smtClean="0"/>
              <a:t>trong</a:t>
            </a:r>
            <a:r>
              <a:rPr lang="fr-FR" dirty="0" smtClean="0"/>
              <a:t> </a:t>
            </a:r>
            <a:r>
              <a:rPr lang="fr-FR" dirty="0" err="1" smtClean="0"/>
              <a:t>câu</a:t>
            </a:r>
            <a:r>
              <a:rPr lang="fr-FR" dirty="0" smtClean="0"/>
              <a:t> </a:t>
            </a:r>
            <a:r>
              <a:rPr lang="fr-FR" dirty="0" err="1" smtClean="0"/>
              <a:t>lệnh</a:t>
            </a:r>
            <a:r>
              <a:rPr lang="fr-FR" dirty="0" smtClean="0"/>
              <a:t> CREATE USER </a:t>
            </a:r>
            <a:r>
              <a:rPr lang="fr-FR" dirty="0" err="1" smtClean="0"/>
              <a:t>dùng</a:t>
            </a:r>
            <a:r>
              <a:rPr lang="fr-FR" dirty="0" smtClean="0"/>
              <a:t> </a:t>
            </a:r>
            <a:r>
              <a:rPr lang="fr-FR" dirty="0" err="1" smtClean="0"/>
              <a:t>để</a:t>
            </a:r>
            <a:r>
              <a:rPr lang="fr-FR" dirty="0" smtClean="0"/>
              <a:t> </a:t>
            </a:r>
            <a:r>
              <a:rPr lang="fr-FR" dirty="0" err="1" smtClean="0"/>
              <a:t>gán</a:t>
            </a:r>
            <a:r>
              <a:rPr lang="fr-FR" dirty="0" smtClean="0"/>
              <a:t> </a:t>
            </a:r>
            <a:r>
              <a:rPr lang="fr-FR" dirty="0" err="1" smtClean="0"/>
              <a:t>cho</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một</a:t>
            </a:r>
            <a:r>
              <a:rPr lang="fr-FR" dirty="0" smtClean="0"/>
              <a:t> profile, </a:t>
            </a:r>
            <a:r>
              <a:rPr lang="fr-FR" dirty="0" err="1" smtClean="0"/>
              <a:t>nếu</a:t>
            </a:r>
            <a:r>
              <a:rPr lang="fr-FR" dirty="0" smtClean="0"/>
              <a:t> </a:t>
            </a:r>
            <a:r>
              <a:rPr lang="fr-FR" dirty="0" err="1" smtClean="0"/>
              <a:t>không</a:t>
            </a:r>
            <a:r>
              <a:rPr lang="fr-FR" dirty="0" smtClean="0"/>
              <a:t> </a:t>
            </a:r>
            <a:r>
              <a:rPr lang="fr-FR" dirty="0" err="1" smtClean="0"/>
              <a:t>thiết</a:t>
            </a:r>
            <a:r>
              <a:rPr lang="fr-FR" dirty="0" smtClean="0"/>
              <a:t> </a:t>
            </a:r>
            <a:r>
              <a:rPr lang="fr-FR" dirty="0" err="1" smtClean="0"/>
              <a:t>lập</a:t>
            </a:r>
            <a:r>
              <a:rPr lang="fr-FR" dirty="0" smtClean="0"/>
              <a:t> </a:t>
            </a:r>
            <a:r>
              <a:rPr lang="fr-FR" dirty="0" err="1" smtClean="0"/>
              <a:t>thì</a:t>
            </a:r>
            <a:r>
              <a:rPr lang="fr-FR" dirty="0" smtClean="0"/>
              <a:t> Oracle </a:t>
            </a:r>
            <a:r>
              <a:rPr lang="fr-FR" dirty="0" err="1" smtClean="0"/>
              <a:t>sẽ</a:t>
            </a:r>
            <a:r>
              <a:rPr lang="fr-FR" dirty="0" smtClean="0"/>
              <a:t> </a:t>
            </a:r>
            <a:r>
              <a:rPr lang="fr-FR" dirty="0" err="1" smtClean="0"/>
              <a:t>gán</a:t>
            </a:r>
            <a:r>
              <a:rPr lang="fr-FR" dirty="0" smtClean="0"/>
              <a:t> profile </a:t>
            </a:r>
            <a:r>
              <a:rPr lang="fr-FR" dirty="0" err="1" smtClean="0"/>
              <a:t>mặc</a:t>
            </a:r>
            <a:r>
              <a:rPr lang="fr-FR" dirty="0" smtClean="0"/>
              <a:t> </a:t>
            </a:r>
            <a:r>
              <a:rPr lang="fr-FR" dirty="0" err="1" smtClean="0"/>
              <a:t>định</a:t>
            </a:r>
            <a:endParaRPr lang="fr-FR" dirty="0"/>
          </a:p>
        </p:txBody>
      </p:sp>
      <p:pic>
        <p:nvPicPr>
          <p:cNvPr id="3" name="Picture 2"/>
          <p:cNvPicPr>
            <a:picLocks noChangeAspect="1"/>
          </p:cNvPicPr>
          <p:nvPr/>
        </p:nvPicPr>
        <p:blipFill>
          <a:blip r:embed="rId3"/>
          <a:stretch>
            <a:fillRect/>
          </a:stretch>
        </p:blipFill>
        <p:spPr>
          <a:xfrm>
            <a:off x="7707758" y="2364580"/>
            <a:ext cx="4381500" cy="3638550"/>
          </a:xfrm>
          <a:prstGeom prst="rect">
            <a:avLst/>
          </a:prstGeom>
        </p:spPr>
      </p:pic>
    </p:spTree>
    <p:extLst>
      <p:ext uri="{BB962C8B-B14F-4D97-AF65-F5344CB8AC3E}">
        <p14:creationId xmlns:p14="http://schemas.microsoft.com/office/powerpoint/2010/main" val="20402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lnSpcReduction="10000"/>
          </a:bodyPr>
          <a:lstStyle/>
          <a:p>
            <a:pPr marL="0" indent="0">
              <a:buNone/>
            </a:pPr>
            <a:r>
              <a:rPr lang="en-US" dirty="0" err="1"/>
              <a:t>Giả</a:t>
            </a:r>
            <a:r>
              <a:rPr lang="en-US" dirty="0"/>
              <a:t> </a:t>
            </a:r>
            <a:r>
              <a:rPr lang="en-US" dirty="0" err="1"/>
              <a:t>sử</a:t>
            </a:r>
            <a:r>
              <a:rPr lang="en-US" dirty="0"/>
              <a:t> </a:t>
            </a:r>
            <a:r>
              <a:rPr lang="en-US" dirty="0" err="1"/>
              <a:t>bạn</a:t>
            </a:r>
            <a:r>
              <a:rPr lang="en-US" dirty="0"/>
              <a:t> </a:t>
            </a:r>
            <a:r>
              <a:rPr lang="en-US" dirty="0" err="1"/>
              <a:t>là</a:t>
            </a:r>
            <a:r>
              <a:rPr lang="en-US" dirty="0"/>
              <a:t> </a:t>
            </a:r>
            <a:r>
              <a:rPr lang="en-US" dirty="0" err="1"/>
              <a:t>người</a:t>
            </a:r>
            <a:r>
              <a:rPr lang="en-US" dirty="0"/>
              <a:t> </a:t>
            </a:r>
            <a:r>
              <a:rPr lang="en-US" dirty="0" err="1"/>
              <a:t>cấp</a:t>
            </a:r>
            <a:r>
              <a:rPr lang="en-US" dirty="0"/>
              <a:t> </a:t>
            </a:r>
            <a:r>
              <a:rPr lang="en-US" dirty="0" err="1"/>
              <a:t>quyền</a:t>
            </a:r>
            <a:r>
              <a:rPr lang="en-US" dirty="0"/>
              <a:t> ban </a:t>
            </a:r>
            <a:r>
              <a:rPr lang="en-US" dirty="0" err="1"/>
              <a:t>đầu</a:t>
            </a:r>
            <a:r>
              <a:rPr lang="en-US" dirty="0"/>
              <a:t> </a:t>
            </a:r>
            <a:r>
              <a:rPr lang="en-US" dirty="0" err="1"/>
              <a:t>của</a:t>
            </a:r>
            <a:r>
              <a:rPr lang="en-US" dirty="0"/>
              <a:t> </a:t>
            </a:r>
            <a:r>
              <a:rPr lang="en-US" dirty="0" err="1"/>
              <a:t>đặc</a:t>
            </a:r>
            <a:r>
              <a:rPr lang="en-US" dirty="0"/>
              <a:t> </a:t>
            </a:r>
            <a:r>
              <a:rPr lang="en-US" dirty="0" err="1"/>
              <a:t>quyền</a:t>
            </a:r>
            <a:r>
              <a:rPr lang="en-US" dirty="0"/>
              <a:t>, </a:t>
            </a:r>
            <a:r>
              <a:rPr lang="en-US" dirty="0" err="1"/>
              <a:t>câu</a:t>
            </a:r>
            <a:r>
              <a:rPr lang="en-US" dirty="0"/>
              <a:t> </a:t>
            </a:r>
            <a:r>
              <a:rPr lang="en-US" dirty="0" err="1"/>
              <a:t>lệnh</a:t>
            </a:r>
            <a:r>
              <a:rPr lang="en-US" dirty="0"/>
              <a:t> </a:t>
            </a:r>
            <a:r>
              <a:rPr lang="en-US" dirty="0" err="1"/>
              <a:t>sau</a:t>
            </a:r>
            <a:r>
              <a:rPr lang="en-US" dirty="0"/>
              <a:t> </a:t>
            </a:r>
            <a:r>
              <a:rPr lang="en-US" dirty="0" err="1"/>
              <a:t>thu</a:t>
            </a:r>
            <a:r>
              <a:rPr lang="en-US" dirty="0"/>
              <a:t> </a:t>
            </a:r>
            <a:r>
              <a:rPr lang="en-US" dirty="0" err="1"/>
              <a:t>hồi</a:t>
            </a:r>
            <a:r>
              <a:rPr lang="en-US" dirty="0"/>
              <a:t> </a:t>
            </a:r>
            <a:r>
              <a:rPr lang="en-US" dirty="0" err="1"/>
              <a:t>các</a:t>
            </a:r>
            <a:r>
              <a:rPr lang="en-US" dirty="0"/>
              <a:t> </a:t>
            </a:r>
            <a:r>
              <a:rPr lang="en-US" dirty="0" err="1"/>
              <a:t>đặc</a:t>
            </a:r>
            <a:r>
              <a:rPr lang="en-US" dirty="0"/>
              <a:t> </a:t>
            </a:r>
            <a:r>
              <a:rPr lang="en-US" dirty="0" err="1"/>
              <a:t>quyền</a:t>
            </a:r>
            <a:r>
              <a:rPr lang="en-US" dirty="0"/>
              <a:t> SELECT </a:t>
            </a:r>
            <a:r>
              <a:rPr lang="en-US" dirty="0" err="1"/>
              <a:t>và</a:t>
            </a:r>
            <a:r>
              <a:rPr lang="en-US" dirty="0"/>
              <a:t> INSERT </a:t>
            </a:r>
            <a:r>
              <a:rPr lang="en-US" dirty="0" err="1"/>
              <a:t>trên</a:t>
            </a:r>
            <a:r>
              <a:rPr lang="en-US" dirty="0"/>
              <a:t> </a:t>
            </a:r>
            <a:r>
              <a:rPr lang="en-US" dirty="0" err="1"/>
              <a:t>bảng</a:t>
            </a:r>
            <a:r>
              <a:rPr lang="en-US" dirty="0"/>
              <a:t> </a:t>
            </a:r>
            <a:r>
              <a:rPr lang="en-US" dirty="0" err="1"/>
              <a:t>emp</a:t>
            </a:r>
            <a:r>
              <a:rPr lang="en-US" dirty="0"/>
              <a:t> </a:t>
            </a:r>
            <a:r>
              <a:rPr lang="en-US" dirty="0" err="1"/>
              <a:t>từ</a:t>
            </a:r>
            <a:r>
              <a:rPr lang="en-US" dirty="0"/>
              <a:t> </a:t>
            </a:r>
            <a:r>
              <a:rPr lang="en-US" dirty="0" err="1"/>
              <a:t>người</a:t>
            </a:r>
            <a:r>
              <a:rPr lang="en-US" dirty="0"/>
              <a:t> </a:t>
            </a:r>
            <a:r>
              <a:rPr lang="en-US" dirty="0" err="1"/>
              <a:t>dùng</a:t>
            </a:r>
            <a:r>
              <a:rPr lang="en-US" dirty="0"/>
              <a:t> </a:t>
            </a:r>
            <a:r>
              <a:rPr lang="en-US" dirty="0" err="1"/>
              <a:t>jfee</a:t>
            </a:r>
            <a:r>
              <a:rPr lang="en-US" dirty="0"/>
              <a:t> </a:t>
            </a:r>
            <a:r>
              <a:rPr lang="en-US" dirty="0" err="1"/>
              <a:t>và</a:t>
            </a:r>
            <a:r>
              <a:rPr lang="en-US" dirty="0"/>
              <a:t> </a:t>
            </a:r>
            <a:r>
              <a:rPr lang="en-US" dirty="0" err="1"/>
              <a:t>psmith</a:t>
            </a:r>
            <a:r>
              <a:rPr lang="en-US" dirty="0"/>
              <a:t>:</a:t>
            </a:r>
          </a:p>
          <a:p>
            <a:pPr marL="0" indent="0">
              <a:buNone/>
            </a:pPr>
            <a:r>
              <a:rPr lang="en-US" dirty="0"/>
              <a:t>REVOKE SELECT, INSERT ON </a:t>
            </a:r>
            <a:r>
              <a:rPr lang="en-US" dirty="0" err="1"/>
              <a:t>emp</a:t>
            </a:r>
            <a:r>
              <a:rPr lang="en-US" dirty="0"/>
              <a:t> FROM </a:t>
            </a:r>
            <a:r>
              <a:rPr lang="en-US" dirty="0" err="1"/>
              <a:t>jfee</a:t>
            </a:r>
            <a:r>
              <a:rPr lang="en-US" dirty="0"/>
              <a:t>, </a:t>
            </a:r>
            <a:r>
              <a:rPr lang="en-US" dirty="0" err="1"/>
              <a:t>psmith</a:t>
            </a:r>
            <a:r>
              <a:rPr lang="en-US" dirty="0" smtClean="0"/>
              <a:t>;</a:t>
            </a:r>
            <a:endParaRPr lang="en-US" dirty="0"/>
          </a:p>
          <a:p>
            <a:pPr marL="0" indent="0">
              <a:buNone/>
            </a:pPr>
            <a:r>
              <a:rPr lang="en-US" dirty="0" err="1"/>
              <a:t>Câu</a:t>
            </a:r>
            <a:r>
              <a:rPr lang="en-US" dirty="0"/>
              <a:t> </a:t>
            </a:r>
            <a:r>
              <a:rPr lang="en-US" dirty="0" err="1"/>
              <a:t>lệnh</a:t>
            </a:r>
            <a:r>
              <a:rPr lang="en-US" dirty="0"/>
              <a:t> </a:t>
            </a:r>
            <a:r>
              <a:rPr lang="en-US" dirty="0" err="1"/>
              <a:t>sau</a:t>
            </a:r>
            <a:r>
              <a:rPr lang="en-US" dirty="0"/>
              <a:t> </a:t>
            </a:r>
            <a:r>
              <a:rPr lang="en-US" dirty="0" err="1"/>
              <a:t>thu</a:t>
            </a:r>
            <a:r>
              <a:rPr lang="en-US" dirty="0"/>
              <a:t> </a:t>
            </a:r>
            <a:r>
              <a:rPr lang="en-US" dirty="0" err="1"/>
              <a:t>hồi</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a:t>
            </a:r>
            <a:r>
              <a:rPr lang="en-US" dirty="0" err="1"/>
              <a:t>cho</a:t>
            </a:r>
            <a:r>
              <a:rPr lang="en-US" dirty="0"/>
              <a:t> </a:t>
            </a:r>
            <a:r>
              <a:rPr lang="en-US" dirty="0" err="1"/>
              <a:t>bảng</a:t>
            </a:r>
            <a:r>
              <a:rPr lang="en-US" dirty="0"/>
              <a:t> </a:t>
            </a:r>
            <a:r>
              <a:rPr lang="en-US" dirty="0" err="1"/>
              <a:t>dept</a:t>
            </a:r>
            <a:r>
              <a:rPr lang="en-US" dirty="0"/>
              <a:t> </a:t>
            </a:r>
            <a:r>
              <a:rPr lang="en-US" dirty="0" err="1"/>
              <a:t>mà</a:t>
            </a:r>
            <a:r>
              <a:rPr lang="en-US" dirty="0"/>
              <a:t> ban </a:t>
            </a:r>
            <a:r>
              <a:rPr lang="en-US" dirty="0" err="1"/>
              <a:t>đầu</a:t>
            </a:r>
            <a:r>
              <a:rPr lang="en-US" dirty="0"/>
              <a:t> </a:t>
            </a:r>
            <a:r>
              <a:rPr lang="en-US" dirty="0" err="1"/>
              <a:t>bạn</a:t>
            </a:r>
            <a:r>
              <a:rPr lang="en-US" dirty="0"/>
              <a:t> </a:t>
            </a:r>
            <a:r>
              <a:rPr lang="en-US" dirty="0" err="1"/>
              <a:t>đã</a:t>
            </a:r>
            <a:r>
              <a:rPr lang="en-US" dirty="0"/>
              <a:t> </a:t>
            </a:r>
            <a:r>
              <a:rPr lang="en-US" dirty="0" err="1"/>
              <a:t>cấp</a:t>
            </a:r>
            <a:r>
              <a:rPr lang="en-US" dirty="0"/>
              <a:t> </a:t>
            </a:r>
            <a:r>
              <a:rPr lang="en-US" dirty="0" err="1"/>
              <a:t>cho</a:t>
            </a:r>
            <a:r>
              <a:rPr lang="en-US" dirty="0"/>
              <a:t> </a:t>
            </a:r>
            <a:r>
              <a:rPr lang="en-US" dirty="0" err="1"/>
              <a:t>vai</a:t>
            </a:r>
            <a:r>
              <a:rPr lang="en-US" dirty="0"/>
              <a:t> </a:t>
            </a:r>
            <a:r>
              <a:rPr lang="en-US" dirty="0" err="1"/>
              <a:t>trò</a:t>
            </a:r>
            <a:r>
              <a:rPr lang="en-US" dirty="0"/>
              <a:t> </a:t>
            </a:r>
            <a:r>
              <a:rPr lang="en-US" dirty="0" err="1"/>
              <a:t>human_resource</a:t>
            </a:r>
            <a:r>
              <a:rPr lang="en-US" dirty="0"/>
              <a:t>:</a:t>
            </a:r>
          </a:p>
          <a:p>
            <a:pPr marL="0" indent="0">
              <a:buNone/>
            </a:pPr>
            <a:r>
              <a:rPr lang="en-US" dirty="0"/>
              <a:t>REVOKE ALL ON </a:t>
            </a:r>
            <a:r>
              <a:rPr lang="en-US" dirty="0" err="1"/>
              <a:t>dept</a:t>
            </a:r>
            <a:r>
              <a:rPr lang="en-US" dirty="0"/>
              <a:t> FROM </a:t>
            </a:r>
            <a:r>
              <a:rPr lang="en-US" dirty="0" err="1"/>
              <a:t>human_resources</a:t>
            </a:r>
            <a:r>
              <a:rPr lang="en-US" dirty="0" smtClean="0"/>
              <a:t>;</a:t>
            </a:r>
          </a:p>
          <a:p>
            <a:pPr marL="0" indent="0">
              <a:buNone/>
            </a:pPr>
            <a:r>
              <a:rPr lang="en-US" b="1" dirty="0" err="1"/>
              <a:t>Chú</a:t>
            </a:r>
            <a:r>
              <a:rPr lang="en-US" b="1" dirty="0"/>
              <a:t> ý: </a:t>
            </a:r>
            <a:r>
              <a:rPr lang="en-US" dirty="0"/>
              <a:t>GRANT OPTION </a:t>
            </a:r>
            <a:r>
              <a:rPr lang="en-US" dirty="0" err="1"/>
              <a:t>cho</a:t>
            </a:r>
            <a:r>
              <a:rPr lang="en-US" dirty="0"/>
              <a:t> </a:t>
            </a:r>
            <a:r>
              <a:rPr lang="en-US" dirty="0" err="1"/>
              <a:t>một</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a:t>
            </a:r>
            <a:r>
              <a:rPr lang="en-US" dirty="0" err="1"/>
              <a:t>không</a:t>
            </a:r>
            <a:r>
              <a:rPr lang="en-US" dirty="0"/>
              <a:t> </a:t>
            </a:r>
            <a:r>
              <a:rPr lang="en-US" dirty="0" err="1"/>
              <a:t>thể</a:t>
            </a:r>
            <a:r>
              <a:rPr lang="en-US" dirty="0"/>
              <a:t> </a:t>
            </a:r>
            <a:r>
              <a:rPr lang="en-US" dirty="0" err="1"/>
              <a:t>bị</a:t>
            </a:r>
            <a:r>
              <a:rPr lang="en-US" dirty="0"/>
              <a:t> </a:t>
            </a:r>
            <a:r>
              <a:rPr lang="en-US" dirty="0" err="1"/>
              <a:t>thu</a:t>
            </a:r>
            <a:r>
              <a:rPr lang="en-US" dirty="0"/>
              <a:t> </a:t>
            </a:r>
            <a:r>
              <a:rPr lang="en-US" dirty="0" err="1"/>
              <a:t>hồi</a:t>
            </a:r>
            <a:r>
              <a:rPr lang="en-US" dirty="0"/>
              <a:t> </a:t>
            </a:r>
            <a:r>
              <a:rPr lang="en-US" dirty="0" err="1"/>
              <a:t>có</a:t>
            </a:r>
            <a:r>
              <a:rPr lang="en-US" dirty="0"/>
              <a:t> </a:t>
            </a:r>
            <a:r>
              <a:rPr lang="en-US" dirty="0" err="1"/>
              <a:t>chọn</a:t>
            </a:r>
            <a:r>
              <a:rPr lang="en-US" dirty="0"/>
              <a:t> </a:t>
            </a:r>
            <a:r>
              <a:rPr lang="en-US" dirty="0" err="1"/>
              <a:t>lọc</a:t>
            </a:r>
            <a:r>
              <a:rPr lang="en-US" dirty="0"/>
              <a:t>. </a:t>
            </a:r>
            <a:r>
              <a:rPr lang="en-US" dirty="0" err="1"/>
              <a:t>Thay</a:t>
            </a:r>
            <a:r>
              <a:rPr lang="en-US" dirty="0"/>
              <a:t> </a:t>
            </a:r>
            <a:r>
              <a:rPr lang="en-US" dirty="0" err="1"/>
              <a:t>vào</a:t>
            </a:r>
            <a:r>
              <a:rPr lang="en-US" dirty="0"/>
              <a:t> </a:t>
            </a:r>
            <a:r>
              <a:rPr lang="en-US" dirty="0" err="1"/>
              <a:t>đó</a:t>
            </a:r>
            <a:r>
              <a:rPr lang="en-US" dirty="0"/>
              <a:t>, </a:t>
            </a:r>
            <a:r>
              <a:rPr lang="en-US" dirty="0" err="1"/>
              <a:t>thu</a:t>
            </a:r>
            <a:r>
              <a:rPr lang="en-US" dirty="0"/>
              <a:t> </a:t>
            </a:r>
            <a:r>
              <a:rPr lang="en-US" dirty="0" err="1"/>
              <a:t>hồi</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a:t>
            </a:r>
            <a:r>
              <a:rPr lang="en-US" dirty="0" err="1"/>
              <a:t>và</a:t>
            </a:r>
            <a:r>
              <a:rPr lang="en-US" dirty="0"/>
              <a:t> </a:t>
            </a:r>
            <a:r>
              <a:rPr lang="en-US" dirty="0" err="1"/>
              <a:t>sau</a:t>
            </a:r>
            <a:r>
              <a:rPr lang="en-US" dirty="0"/>
              <a:t> </a:t>
            </a:r>
            <a:r>
              <a:rPr lang="en-US" dirty="0" err="1"/>
              <a:t>đó</a:t>
            </a:r>
            <a:r>
              <a:rPr lang="en-US" dirty="0"/>
              <a:t> </a:t>
            </a:r>
            <a:r>
              <a:rPr lang="en-US" dirty="0" err="1"/>
              <a:t>cấp</a:t>
            </a:r>
            <a:r>
              <a:rPr lang="en-US" dirty="0"/>
              <a:t> </a:t>
            </a:r>
            <a:r>
              <a:rPr lang="en-US" dirty="0" err="1"/>
              <a:t>lại</a:t>
            </a:r>
            <a:r>
              <a:rPr lang="en-US" dirty="0"/>
              <a:t> </a:t>
            </a:r>
            <a:r>
              <a:rPr lang="en-US" dirty="0" err="1"/>
              <a:t>nó</a:t>
            </a:r>
            <a:r>
              <a:rPr lang="en-US" dirty="0"/>
              <a:t> </a:t>
            </a:r>
            <a:r>
              <a:rPr lang="en-US" dirty="0" err="1"/>
              <a:t>nhưng</a:t>
            </a:r>
            <a:r>
              <a:rPr lang="en-US" dirty="0"/>
              <a:t> </a:t>
            </a:r>
            <a:r>
              <a:rPr lang="en-US" dirty="0" err="1"/>
              <a:t>không</a:t>
            </a:r>
            <a:r>
              <a:rPr lang="en-US" dirty="0"/>
              <a:t> </a:t>
            </a:r>
            <a:r>
              <a:rPr lang="en-US" dirty="0" err="1"/>
              <a:t>có</a:t>
            </a:r>
            <a:r>
              <a:rPr lang="en-US" dirty="0"/>
              <a:t> </a:t>
            </a:r>
            <a:r>
              <a:rPr lang="en-US" dirty="0" err="1"/>
              <a:t>tùy</a:t>
            </a:r>
            <a:r>
              <a:rPr lang="en-US" dirty="0"/>
              <a:t> </a:t>
            </a:r>
            <a:r>
              <a:rPr lang="en-US" dirty="0" err="1"/>
              <a:t>chọn</a:t>
            </a:r>
            <a:r>
              <a:rPr lang="en-US" dirty="0"/>
              <a:t> GRANT OPTION. </a:t>
            </a:r>
            <a:r>
              <a:rPr lang="en-US" dirty="0" err="1"/>
              <a:t>Người</a:t>
            </a:r>
            <a:r>
              <a:rPr lang="en-US" dirty="0"/>
              <a:t> </a:t>
            </a:r>
            <a:r>
              <a:rPr lang="en-US" dirty="0" err="1"/>
              <a:t>dùng</a:t>
            </a:r>
            <a:r>
              <a:rPr lang="en-US" dirty="0"/>
              <a:t> </a:t>
            </a:r>
            <a:r>
              <a:rPr lang="en-US" dirty="0" err="1"/>
              <a:t>không</a:t>
            </a:r>
            <a:r>
              <a:rPr lang="en-US" dirty="0"/>
              <a:t> </a:t>
            </a:r>
            <a:r>
              <a:rPr lang="en-US" dirty="0" err="1"/>
              <a:t>thể</a:t>
            </a:r>
            <a:r>
              <a:rPr lang="en-US" dirty="0"/>
              <a:t> </a:t>
            </a:r>
            <a:r>
              <a:rPr lang="en-US" dirty="0" err="1"/>
              <a:t>thu</a:t>
            </a:r>
            <a:r>
              <a:rPr lang="en-US" dirty="0"/>
              <a:t> </a:t>
            </a:r>
            <a:r>
              <a:rPr lang="en-US" dirty="0" err="1"/>
              <a:t>hồi</a:t>
            </a:r>
            <a:r>
              <a:rPr lang="en-US" dirty="0"/>
              <a:t> </a:t>
            </a:r>
            <a:r>
              <a:rPr lang="en-US" dirty="0" err="1"/>
              <a:t>đặc</a:t>
            </a:r>
            <a:r>
              <a:rPr lang="en-US" dirty="0"/>
              <a:t> </a:t>
            </a:r>
            <a:r>
              <a:rPr lang="en-US" dirty="0" err="1"/>
              <a:t>quyền</a:t>
            </a:r>
            <a:r>
              <a:rPr lang="en-US" dirty="0"/>
              <a:t> </a:t>
            </a:r>
            <a:r>
              <a:rPr lang="en-US" dirty="0" err="1"/>
              <a:t>đối</a:t>
            </a:r>
            <a:r>
              <a:rPr lang="en-US" dirty="0"/>
              <a:t> </a:t>
            </a:r>
            <a:r>
              <a:rPr lang="en-US" dirty="0" err="1"/>
              <a:t>tượng</a:t>
            </a:r>
            <a:r>
              <a:rPr lang="en-US" dirty="0"/>
              <a:t> </a:t>
            </a:r>
            <a:r>
              <a:rPr lang="en-US" dirty="0" err="1"/>
              <a:t>từ</a:t>
            </a:r>
            <a:r>
              <a:rPr lang="en-US" dirty="0"/>
              <a:t> </a:t>
            </a:r>
            <a:r>
              <a:rPr lang="en-US" dirty="0" err="1"/>
              <a:t>chính</a:t>
            </a:r>
            <a:r>
              <a:rPr lang="en-US" dirty="0"/>
              <a:t> </a:t>
            </a:r>
            <a:r>
              <a:rPr lang="en-US" dirty="0" err="1"/>
              <a:t>họ</a:t>
            </a:r>
            <a:r>
              <a:rPr lang="en-US" dirty="0"/>
              <a:t>.</a:t>
            </a:r>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366314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Revoking Object Privileges on Behalf of the Object </a:t>
            </a:r>
            <a:r>
              <a:rPr lang="en-US" dirty="0" smtClean="0"/>
              <a:t>Owner</a:t>
            </a:r>
          </a:p>
          <a:p>
            <a:pPr marL="0" indent="0">
              <a:buNone/>
            </a:pPr>
            <a:r>
              <a:rPr lang="en-US" dirty="0" smtClean="0"/>
              <a:t>The </a:t>
            </a:r>
            <a:r>
              <a:rPr lang="en-US" dirty="0"/>
              <a:t>GRANT ANY OBJECT PRIVILEGE system privilege enables you to revoke any specified object privilege where the object owner is the grantor. This occurs when the object privilege is granted by the object owner, or on behalf of the owner by any user holding the GRANT ANY OBJECT PRIVILEGE system privilege.</a:t>
            </a:r>
            <a:endParaRPr lang="en-US" dirty="0" smtClean="0"/>
          </a:p>
          <a:p>
            <a:pPr marL="0" indent="0">
              <a:buNone/>
            </a:pPr>
            <a:r>
              <a:rPr lang="en-US" dirty="0"/>
              <a:t>In a situation where the object privilege was granted by both the owner of the object and the user executing the REVOKE statement (who has both the specific object privilege and the GRANT ANY OBJECT PRIVILEGE system privilege), Oracle Database only revokes the object privilege granted by the user issuing the REVOKE statement.</a:t>
            </a:r>
          </a:p>
        </p:txBody>
      </p:sp>
    </p:spTree>
    <p:extLst>
      <p:ext uri="{BB962C8B-B14F-4D97-AF65-F5344CB8AC3E}">
        <p14:creationId xmlns:p14="http://schemas.microsoft.com/office/powerpoint/2010/main" val="175737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r>
              <a:rPr lang="en-US" dirty="0" smtClean="0"/>
              <a:t>At </a:t>
            </a:r>
            <a:r>
              <a:rPr lang="en-US" dirty="0"/>
              <a:t>this point, user </a:t>
            </a:r>
            <a:r>
              <a:rPr lang="en-US" dirty="0" err="1"/>
              <a:t>blake</a:t>
            </a:r>
            <a:r>
              <a:rPr lang="en-US" dirty="0"/>
              <a:t> granted the SELECT privilege on HR.EMPLOYEES to </a:t>
            </a:r>
            <a:r>
              <a:rPr lang="en-US" dirty="0" err="1"/>
              <a:t>clark</a:t>
            </a:r>
            <a:r>
              <a:rPr lang="en-US" dirty="0"/>
              <a:t>. Even though </a:t>
            </a:r>
            <a:r>
              <a:rPr lang="en-US" dirty="0" err="1"/>
              <a:t>blake</a:t>
            </a:r>
            <a:r>
              <a:rPr lang="en-US" dirty="0"/>
              <a:t> possesses the GRANT ANY OBJECT PRIVILEGE system privilege, he also holds the specific object privilege, thus this grant is attributed to him. Assume that user HR also grants the SELECT privilege on HR.EMPLOYEES to user </a:t>
            </a:r>
            <a:r>
              <a:rPr lang="en-US" dirty="0" err="1"/>
              <a:t>clark</a:t>
            </a:r>
            <a:r>
              <a:rPr lang="en-US" dirty="0"/>
              <a:t>. A query of the DBA_TAB_PRIVS view shows that the following grants are in effect for the HR.EMPLOYEES table:</a:t>
            </a:r>
            <a:endParaRPr lang="en-US" dirty="0"/>
          </a:p>
        </p:txBody>
      </p:sp>
      <p:pic>
        <p:nvPicPr>
          <p:cNvPr id="4" name="Picture 3"/>
          <p:cNvPicPr>
            <a:picLocks noChangeAspect="1"/>
          </p:cNvPicPr>
          <p:nvPr/>
        </p:nvPicPr>
        <p:blipFill>
          <a:blip r:embed="rId2"/>
          <a:stretch>
            <a:fillRect/>
          </a:stretch>
        </p:blipFill>
        <p:spPr>
          <a:xfrm>
            <a:off x="0" y="1724024"/>
            <a:ext cx="4143375" cy="1647825"/>
          </a:xfrm>
          <a:prstGeom prst="rect">
            <a:avLst/>
          </a:prstGeom>
        </p:spPr>
      </p:pic>
      <p:pic>
        <p:nvPicPr>
          <p:cNvPr id="5" name="Picture 4"/>
          <p:cNvPicPr>
            <a:picLocks noChangeAspect="1"/>
          </p:cNvPicPr>
          <p:nvPr/>
        </p:nvPicPr>
        <p:blipFill>
          <a:blip r:embed="rId3"/>
          <a:stretch>
            <a:fillRect/>
          </a:stretch>
        </p:blipFill>
        <p:spPr>
          <a:xfrm>
            <a:off x="4314825" y="3314699"/>
            <a:ext cx="7877175" cy="3505200"/>
          </a:xfrm>
          <a:prstGeom prst="rect">
            <a:avLst/>
          </a:prstGeom>
        </p:spPr>
      </p:pic>
    </p:spTree>
    <p:extLst>
      <p:ext uri="{BB962C8B-B14F-4D97-AF65-F5344CB8AC3E}">
        <p14:creationId xmlns:p14="http://schemas.microsoft.com/office/powerpoint/2010/main" val="232260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endParaRPr lang="en-US" dirty="0"/>
          </a:p>
        </p:txBody>
      </p:sp>
      <p:pic>
        <p:nvPicPr>
          <p:cNvPr id="3" name="Picture 2"/>
          <p:cNvPicPr>
            <a:picLocks noChangeAspect="1"/>
          </p:cNvPicPr>
          <p:nvPr/>
        </p:nvPicPr>
        <p:blipFill>
          <a:blip r:embed="rId2"/>
          <a:stretch>
            <a:fillRect/>
          </a:stretch>
        </p:blipFill>
        <p:spPr>
          <a:xfrm>
            <a:off x="2052637" y="0"/>
            <a:ext cx="8086725" cy="4267200"/>
          </a:xfrm>
          <a:prstGeom prst="rect">
            <a:avLst/>
          </a:prstGeom>
        </p:spPr>
      </p:pic>
      <p:pic>
        <p:nvPicPr>
          <p:cNvPr id="6" name="Picture 5"/>
          <p:cNvPicPr>
            <a:picLocks noChangeAspect="1"/>
          </p:cNvPicPr>
          <p:nvPr/>
        </p:nvPicPr>
        <p:blipFill>
          <a:blip r:embed="rId3"/>
          <a:stretch>
            <a:fillRect/>
          </a:stretch>
        </p:blipFill>
        <p:spPr>
          <a:xfrm>
            <a:off x="2024061" y="4267200"/>
            <a:ext cx="8143875" cy="2400300"/>
          </a:xfrm>
          <a:prstGeom prst="rect">
            <a:avLst/>
          </a:prstGeom>
        </p:spPr>
      </p:pic>
    </p:spTree>
    <p:extLst>
      <p:ext uri="{BB962C8B-B14F-4D97-AF65-F5344CB8AC3E}">
        <p14:creationId xmlns:p14="http://schemas.microsoft.com/office/powerpoint/2010/main" val="403610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endParaRPr lang="en-US" dirty="0"/>
          </a:p>
        </p:txBody>
      </p:sp>
      <p:pic>
        <p:nvPicPr>
          <p:cNvPr id="4" name="Picture 3"/>
          <p:cNvPicPr>
            <a:picLocks noChangeAspect="1"/>
          </p:cNvPicPr>
          <p:nvPr/>
        </p:nvPicPr>
        <p:blipFill>
          <a:blip r:embed="rId2"/>
          <a:stretch>
            <a:fillRect/>
          </a:stretch>
        </p:blipFill>
        <p:spPr>
          <a:xfrm>
            <a:off x="1189671" y="0"/>
            <a:ext cx="8895398" cy="1953064"/>
          </a:xfrm>
          <a:prstGeom prst="rect">
            <a:avLst/>
          </a:prstGeom>
        </p:spPr>
      </p:pic>
      <p:pic>
        <p:nvPicPr>
          <p:cNvPr id="5" name="Picture 4"/>
          <p:cNvPicPr>
            <a:picLocks noChangeAspect="1"/>
          </p:cNvPicPr>
          <p:nvPr/>
        </p:nvPicPr>
        <p:blipFill>
          <a:blip r:embed="rId3"/>
          <a:stretch>
            <a:fillRect/>
          </a:stretch>
        </p:blipFill>
        <p:spPr>
          <a:xfrm>
            <a:off x="1577340" y="1591248"/>
            <a:ext cx="8243410" cy="5420324"/>
          </a:xfrm>
          <a:prstGeom prst="rect">
            <a:avLst/>
          </a:prstGeom>
        </p:spPr>
      </p:pic>
    </p:spTree>
    <p:extLst>
      <p:ext uri="{BB962C8B-B14F-4D97-AF65-F5344CB8AC3E}">
        <p14:creationId xmlns:p14="http://schemas.microsoft.com/office/powerpoint/2010/main" val="1196170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endParaRPr lang="en-US" dirty="0"/>
          </a:p>
        </p:txBody>
      </p:sp>
      <p:pic>
        <p:nvPicPr>
          <p:cNvPr id="5" name="Picture 4"/>
          <p:cNvPicPr>
            <a:picLocks noChangeAspect="1"/>
          </p:cNvPicPr>
          <p:nvPr/>
        </p:nvPicPr>
        <p:blipFill>
          <a:blip r:embed="rId2"/>
          <a:stretch>
            <a:fillRect/>
          </a:stretch>
        </p:blipFill>
        <p:spPr>
          <a:xfrm>
            <a:off x="2396490" y="0"/>
            <a:ext cx="7399020" cy="6880397"/>
          </a:xfrm>
          <a:prstGeom prst="rect">
            <a:avLst/>
          </a:prstGeom>
        </p:spPr>
      </p:pic>
    </p:spTree>
    <p:extLst>
      <p:ext uri="{BB962C8B-B14F-4D97-AF65-F5344CB8AC3E}">
        <p14:creationId xmlns:p14="http://schemas.microsoft.com/office/powerpoint/2010/main" val="290735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endParaRPr lang="en-US" dirty="0"/>
          </a:p>
        </p:txBody>
      </p:sp>
      <p:pic>
        <p:nvPicPr>
          <p:cNvPr id="4" name="Picture 3"/>
          <p:cNvPicPr>
            <a:picLocks noChangeAspect="1"/>
          </p:cNvPicPr>
          <p:nvPr/>
        </p:nvPicPr>
        <p:blipFill>
          <a:blip r:embed="rId2"/>
          <a:stretch>
            <a:fillRect/>
          </a:stretch>
        </p:blipFill>
        <p:spPr>
          <a:xfrm>
            <a:off x="-86678" y="353377"/>
            <a:ext cx="12525375" cy="2447925"/>
          </a:xfrm>
          <a:prstGeom prst="rect">
            <a:avLst/>
          </a:prstGeom>
        </p:spPr>
      </p:pic>
      <p:pic>
        <p:nvPicPr>
          <p:cNvPr id="6" name="Picture 5"/>
          <p:cNvPicPr>
            <a:picLocks noChangeAspect="1"/>
          </p:cNvPicPr>
          <p:nvPr/>
        </p:nvPicPr>
        <p:blipFill>
          <a:blip r:embed="rId3"/>
          <a:stretch>
            <a:fillRect/>
          </a:stretch>
        </p:blipFill>
        <p:spPr>
          <a:xfrm>
            <a:off x="0" y="3034188"/>
            <a:ext cx="8134350" cy="3590925"/>
          </a:xfrm>
          <a:prstGeom prst="rect">
            <a:avLst/>
          </a:prstGeom>
        </p:spPr>
      </p:pic>
    </p:spTree>
    <p:extLst>
      <p:ext uri="{BB962C8B-B14F-4D97-AF65-F5344CB8AC3E}">
        <p14:creationId xmlns:p14="http://schemas.microsoft.com/office/powerpoint/2010/main" val="123557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endParaRPr lang="en-US" dirty="0"/>
          </a:p>
        </p:txBody>
      </p:sp>
      <p:pic>
        <p:nvPicPr>
          <p:cNvPr id="3" name="Picture 2"/>
          <p:cNvPicPr>
            <a:picLocks noChangeAspect="1"/>
          </p:cNvPicPr>
          <p:nvPr/>
        </p:nvPicPr>
        <p:blipFill>
          <a:blip r:embed="rId2"/>
          <a:stretch>
            <a:fillRect/>
          </a:stretch>
        </p:blipFill>
        <p:spPr>
          <a:xfrm>
            <a:off x="0" y="290511"/>
            <a:ext cx="12192000" cy="6276975"/>
          </a:xfrm>
          <a:prstGeom prst="rect">
            <a:avLst/>
          </a:prstGeom>
        </p:spPr>
      </p:pic>
    </p:spTree>
    <p:extLst>
      <p:ext uri="{BB962C8B-B14F-4D97-AF65-F5344CB8AC3E}">
        <p14:creationId xmlns:p14="http://schemas.microsoft.com/office/powerpoint/2010/main" val="278819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endParaRPr lang="en-US" dirty="0"/>
          </a:p>
        </p:txBody>
      </p:sp>
      <p:pic>
        <p:nvPicPr>
          <p:cNvPr id="4" name="Picture 3"/>
          <p:cNvPicPr>
            <a:picLocks noChangeAspect="1"/>
          </p:cNvPicPr>
          <p:nvPr/>
        </p:nvPicPr>
        <p:blipFill>
          <a:blip r:embed="rId2"/>
          <a:stretch>
            <a:fillRect/>
          </a:stretch>
        </p:blipFill>
        <p:spPr>
          <a:xfrm>
            <a:off x="949166" y="237881"/>
            <a:ext cx="10293668" cy="6382235"/>
          </a:xfrm>
          <a:prstGeom prst="rect">
            <a:avLst/>
          </a:prstGeom>
        </p:spPr>
      </p:pic>
    </p:spTree>
    <p:extLst>
      <p:ext uri="{BB962C8B-B14F-4D97-AF65-F5344CB8AC3E}">
        <p14:creationId xmlns:p14="http://schemas.microsoft.com/office/powerpoint/2010/main" val="202721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endParaRPr lang="en-US" dirty="0"/>
          </a:p>
        </p:txBody>
      </p:sp>
      <p:pic>
        <p:nvPicPr>
          <p:cNvPr id="3" name="Picture 2"/>
          <p:cNvPicPr>
            <a:picLocks noChangeAspect="1"/>
          </p:cNvPicPr>
          <p:nvPr/>
        </p:nvPicPr>
        <p:blipFill>
          <a:blip r:embed="rId2"/>
          <a:stretch>
            <a:fillRect/>
          </a:stretch>
        </p:blipFill>
        <p:spPr>
          <a:xfrm>
            <a:off x="507682" y="79562"/>
            <a:ext cx="11176635" cy="6698873"/>
          </a:xfrm>
          <a:prstGeom prst="rect">
            <a:avLst/>
          </a:prstGeom>
        </p:spPr>
      </p:pic>
    </p:spTree>
    <p:extLst>
      <p:ext uri="{BB962C8B-B14F-4D97-AF65-F5344CB8AC3E}">
        <p14:creationId xmlns:p14="http://schemas.microsoft.com/office/powerpoint/2010/main" val="336257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Thông</a:t>
            </a:r>
            <a:r>
              <a:rPr lang="en-US" dirty="0" smtClean="0"/>
              <a:t> tin </a:t>
            </a:r>
            <a:r>
              <a:rPr lang="en-US" dirty="0" err="1" smtClean="0"/>
              <a:t>thành</a:t>
            </a:r>
            <a:r>
              <a:rPr lang="en-US" dirty="0" smtClean="0"/>
              <a:t> </a:t>
            </a:r>
            <a:r>
              <a:rPr lang="en-US" dirty="0" err="1" smtClean="0"/>
              <a:t>viên</a:t>
            </a:r>
            <a:endParaRPr lang="en-US" dirty="0"/>
          </a:p>
        </p:txBody>
      </p:sp>
      <p:graphicFrame>
        <p:nvGraphicFramePr>
          <p:cNvPr id="12" name="Content Placeholder 3"/>
          <p:cNvGraphicFramePr>
            <a:graphicFrameLocks noGrp="1"/>
          </p:cNvGraphicFramePr>
          <p:nvPr>
            <p:ph sz="half" idx="2"/>
            <p:extLst>
              <p:ext uri="{D42A27DB-BD31-4B8C-83A1-F6EECF244321}">
                <p14:modId xmlns:p14="http://schemas.microsoft.com/office/powerpoint/2010/main" val="3619261464"/>
              </p:ext>
            </p:extLst>
          </p:nvPr>
        </p:nvGraphicFramePr>
        <p:xfrm>
          <a:off x="811020" y="1943099"/>
          <a:ext cx="10097772" cy="4738970"/>
        </p:xfrm>
        <a:graphic>
          <a:graphicData uri="http://schemas.openxmlformats.org/drawingml/2006/table">
            <a:tbl>
              <a:tblPr firstRow="1" bandRow="1">
                <a:tableStyleId>{3B4B98B0-60AC-42C2-AFA5-B58CD77FA1E5}</a:tableStyleId>
              </a:tblPr>
              <a:tblGrid>
                <a:gridCol w="3365924">
                  <a:extLst>
                    <a:ext uri="{9D8B030D-6E8A-4147-A177-3AD203B41FA5}">
                      <a16:colId xmlns:a16="http://schemas.microsoft.com/office/drawing/2014/main" val="20000"/>
                    </a:ext>
                  </a:extLst>
                </a:gridCol>
                <a:gridCol w="3365924">
                  <a:extLst>
                    <a:ext uri="{9D8B030D-6E8A-4147-A177-3AD203B41FA5}">
                      <a16:colId xmlns:a16="http://schemas.microsoft.com/office/drawing/2014/main" val="20001"/>
                    </a:ext>
                  </a:extLst>
                </a:gridCol>
                <a:gridCol w="3365924">
                  <a:extLst>
                    <a:ext uri="{9D8B030D-6E8A-4147-A177-3AD203B41FA5}">
                      <a16:colId xmlns:a16="http://schemas.microsoft.com/office/drawing/2014/main" val="20002"/>
                    </a:ext>
                  </a:extLst>
                </a:gridCol>
              </a:tblGrid>
              <a:tr h="473897">
                <a:tc>
                  <a:txBody>
                    <a:bodyPr/>
                    <a:lstStyle/>
                    <a:p>
                      <a:r>
                        <a:rPr lang="en-US" dirty="0" smtClean="0"/>
                        <a:t>MSSV</a:t>
                      </a:r>
                      <a:endParaRPr dirty="0"/>
                    </a:p>
                  </a:txBody>
                  <a:tcPr anchor="ctr"/>
                </a:tc>
                <a:tc>
                  <a:txBody>
                    <a:bodyPr/>
                    <a:lstStyle/>
                    <a:p>
                      <a:pPr algn="ctr"/>
                      <a:r>
                        <a:rPr lang="en-US" dirty="0" err="1" smtClean="0"/>
                        <a:t>Họ</a:t>
                      </a:r>
                      <a:r>
                        <a:rPr lang="en-US" baseline="0" dirty="0" smtClean="0"/>
                        <a:t> </a:t>
                      </a:r>
                      <a:r>
                        <a:rPr lang="en-US" baseline="0" dirty="0" err="1" smtClean="0"/>
                        <a:t>và</a:t>
                      </a:r>
                      <a:r>
                        <a:rPr lang="en-US" baseline="0" dirty="0" smtClean="0"/>
                        <a:t> </a:t>
                      </a:r>
                      <a:r>
                        <a:rPr lang="en-US" baseline="0" dirty="0" err="1" smtClean="0"/>
                        <a:t>Tên</a:t>
                      </a:r>
                      <a:endParaRPr dirty="0"/>
                    </a:p>
                  </a:txBody>
                  <a:tcPr anchor="ctr"/>
                </a:tc>
                <a:tc>
                  <a:txBody>
                    <a:bodyPr/>
                    <a:lstStyle/>
                    <a:p>
                      <a:pPr algn="ctr"/>
                      <a:r>
                        <a:rPr lang="en-US" dirty="0" err="1" smtClean="0"/>
                        <a:t>Lớp</a:t>
                      </a:r>
                      <a:endParaRPr dirty="0"/>
                    </a:p>
                  </a:txBody>
                  <a:tcPr anchor="ctr"/>
                </a:tc>
                <a:extLst>
                  <a:ext uri="{0D108BD9-81ED-4DB2-BD59-A6C34878D82A}">
                    <a16:rowId xmlns:a16="http://schemas.microsoft.com/office/drawing/2014/main" val="10000"/>
                  </a:ext>
                </a:extLst>
              </a:tr>
              <a:tr h="473897">
                <a:tc>
                  <a:txBody>
                    <a:bodyPr/>
                    <a:lstStyle/>
                    <a:p>
                      <a:r>
                        <a:rPr lang="en-US" dirty="0" smtClean="0"/>
                        <a:t>15130202</a:t>
                      </a:r>
                      <a:endParaRPr dirty="0"/>
                    </a:p>
                  </a:txBody>
                  <a:tcPr anchor="ctr"/>
                </a:tc>
                <a:tc>
                  <a:txBody>
                    <a:bodyPr/>
                    <a:lstStyle/>
                    <a:p>
                      <a:pPr algn="ctr"/>
                      <a:r>
                        <a:rPr lang="en-US" dirty="0" err="1" smtClean="0"/>
                        <a:t>Nguyễn</a:t>
                      </a:r>
                      <a:r>
                        <a:rPr lang="en-US" baseline="0" dirty="0" smtClean="0"/>
                        <a:t> </a:t>
                      </a:r>
                      <a:r>
                        <a:rPr lang="en-US" baseline="0" dirty="0" err="1" smtClean="0"/>
                        <a:t>Công</a:t>
                      </a:r>
                      <a:r>
                        <a:rPr lang="en-US" baseline="0" dirty="0" smtClean="0"/>
                        <a:t> </a:t>
                      </a:r>
                      <a:r>
                        <a:rPr lang="en-US" baseline="0" dirty="0" err="1" smtClean="0"/>
                        <a:t>Trí</a:t>
                      </a:r>
                      <a:endParaRPr dirty="0"/>
                    </a:p>
                  </a:txBody>
                  <a:tcPr anchor="ctr"/>
                </a:tc>
                <a:tc>
                  <a:txBody>
                    <a:bodyPr/>
                    <a:lstStyle/>
                    <a:p>
                      <a:pPr algn="ctr"/>
                      <a:r>
                        <a:rPr lang="en-US" dirty="0" smtClean="0"/>
                        <a:t>DH15DTB</a:t>
                      </a:r>
                      <a:endParaRPr dirty="0"/>
                    </a:p>
                  </a:txBody>
                  <a:tcPr anchor="ctr"/>
                </a:tc>
                <a:extLst>
                  <a:ext uri="{0D108BD9-81ED-4DB2-BD59-A6C34878D82A}">
                    <a16:rowId xmlns:a16="http://schemas.microsoft.com/office/drawing/2014/main" val="10001"/>
                  </a:ext>
                </a:extLst>
              </a:tr>
              <a:tr h="473897">
                <a:tc>
                  <a:txBody>
                    <a:bodyPr/>
                    <a:lstStyle/>
                    <a:p>
                      <a:r>
                        <a:rPr lang="en-US" dirty="0" smtClean="0"/>
                        <a:t>15130170</a:t>
                      </a:r>
                      <a:endParaRPr dirty="0"/>
                    </a:p>
                  </a:txBody>
                  <a:tcPr anchor="ctr"/>
                </a:tc>
                <a:tc>
                  <a:txBody>
                    <a:bodyPr/>
                    <a:lstStyle/>
                    <a:p>
                      <a:pPr algn="ctr"/>
                      <a:r>
                        <a:rPr lang="en-US" dirty="0" err="1" smtClean="0"/>
                        <a:t>Lưu</a:t>
                      </a:r>
                      <a:r>
                        <a:rPr lang="en-US" baseline="0" dirty="0" smtClean="0"/>
                        <a:t> </a:t>
                      </a:r>
                      <a:r>
                        <a:rPr lang="en-US" baseline="0" dirty="0" err="1" smtClean="0"/>
                        <a:t>Quốc</a:t>
                      </a:r>
                      <a:r>
                        <a:rPr lang="en-US" baseline="0" dirty="0" smtClean="0"/>
                        <a:t> </a:t>
                      </a:r>
                      <a:r>
                        <a:rPr lang="en-US" baseline="0" dirty="0" err="1" smtClean="0"/>
                        <a:t>Thắng</a:t>
                      </a:r>
                      <a:endParaRPr dirty="0"/>
                    </a:p>
                  </a:txBody>
                  <a:tcPr anchor="ctr"/>
                </a:tc>
                <a:tc>
                  <a:txBody>
                    <a:bodyPr/>
                    <a:lstStyle/>
                    <a:p>
                      <a:pPr algn="ctr"/>
                      <a:r>
                        <a:rPr lang="en-US" dirty="0" smtClean="0"/>
                        <a:t>DH15DTB</a:t>
                      </a:r>
                      <a:endParaRPr dirty="0"/>
                    </a:p>
                  </a:txBody>
                  <a:tcPr anchor="ctr"/>
                </a:tc>
                <a:extLst>
                  <a:ext uri="{0D108BD9-81ED-4DB2-BD59-A6C34878D82A}">
                    <a16:rowId xmlns:a16="http://schemas.microsoft.com/office/drawing/2014/main" val="10002"/>
                  </a:ext>
                </a:extLst>
              </a:tr>
              <a:tr h="473897">
                <a:tc>
                  <a:txBody>
                    <a:bodyPr/>
                    <a:lstStyle/>
                    <a:p>
                      <a:r>
                        <a:rPr lang="en-US" dirty="0" smtClean="0"/>
                        <a:t>15130127</a:t>
                      </a:r>
                      <a:endParaRPr dirty="0"/>
                    </a:p>
                  </a:txBody>
                  <a:tcPr anchor="ctr"/>
                </a:tc>
                <a:tc>
                  <a:txBody>
                    <a:bodyPr/>
                    <a:lstStyle/>
                    <a:p>
                      <a:pPr algn="ctr"/>
                      <a:r>
                        <a:rPr lang="en-US" dirty="0" err="1" smtClean="0"/>
                        <a:t>Phạm</a:t>
                      </a:r>
                      <a:r>
                        <a:rPr lang="en-US" baseline="0" dirty="0" smtClean="0"/>
                        <a:t> </a:t>
                      </a:r>
                      <a:r>
                        <a:rPr lang="en-US" baseline="0" dirty="0" err="1" smtClean="0"/>
                        <a:t>Anh</a:t>
                      </a:r>
                      <a:r>
                        <a:rPr lang="en-US" baseline="0" dirty="0" smtClean="0"/>
                        <a:t> </a:t>
                      </a:r>
                      <a:r>
                        <a:rPr lang="en-US" baseline="0" dirty="0" err="1" smtClean="0"/>
                        <a:t>Nhật</a:t>
                      </a:r>
                      <a:endParaRPr dirty="0"/>
                    </a:p>
                  </a:txBody>
                  <a:tcPr anchor="ctr"/>
                </a:tc>
                <a:tc>
                  <a:txBody>
                    <a:bodyPr/>
                    <a:lstStyle/>
                    <a:p>
                      <a:pPr algn="ctr"/>
                      <a:r>
                        <a:rPr lang="en-US" dirty="0" smtClean="0"/>
                        <a:t>DH15DTB</a:t>
                      </a:r>
                      <a:endParaRPr dirty="0"/>
                    </a:p>
                  </a:txBody>
                  <a:tcPr anchor="ctr"/>
                </a:tc>
                <a:extLst>
                  <a:ext uri="{0D108BD9-81ED-4DB2-BD59-A6C34878D82A}">
                    <a16:rowId xmlns:a16="http://schemas.microsoft.com/office/drawing/2014/main" val="10003"/>
                  </a:ext>
                </a:extLst>
              </a:tr>
              <a:tr h="473897">
                <a:tc>
                  <a:txBody>
                    <a:bodyPr/>
                    <a:lstStyle/>
                    <a:p>
                      <a:r>
                        <a:rPr lang="en-US" dirty="0" smtClean="0"/>
                        <a:t>15130041</a:t>
                      </a:r>
                      <a:endParaRPr dirty="0"/>
                    </a:p>
                  </a:txBody>
                  <a:tcPr anchor="ctr"/>
                </a:tc>
                <a:tc>
                  <a:txBody>
                    <a:bodyPr/>
                    <a:lstStyle/>
                    <a:p>
                      <a:pPr algn="ctr"/>
                      <a:r>
                        <a:rPr lang="en-US" dirty="0" err="1" smtClean="0"/>
                        <a:t>Tạ</a:t>
                      </a:r>
                      <a:r>
                        <a:rPr lang="en-US" baseline="0" dirty="0" smtClean="0"/>
                        <a:t> </a:t>
                      </a:r>
                      <a:r>
                        <a:rPr lang="en-US" baseline="0" dirty="0" err="1" smtClean="0"/>
                        <a:t>Thị</a:t>
                      </a:r>
                      <a:r>
                        <a:rPr lang="en-US" baseline="0" dirty="0" smtClean="0"/>
                        <a:t> </a:t>
                      </a:r>
                      <a:r>
                        <a:rPr lang="en-US" baseline="0" dirty="0" err="1" smtClean="0"/>
                        <a:t>Mỹ</a:t>
                      </a:r>
                      <a:r>
                        <a:rPr lang="en-US" baseline="0" dirty="0" smtClean="0"/>
                        <a:t> </a:t>
                      </a:r>
                      <a:r>
                        <a:rPr lang="en-US" baseline="0" dirty="0" err="1" smtClean="0"/>
                        <a:t>Duyên</a:t>
                      </a:r>
                      <a:endParaRPr dirty="0"/>
                    </a:p>
                  </a:txBody>
                  <a:tcPr anchor="ctr"/>
                </a:tc>
                <a:tc>
                  <a:txBody>
                    <a:bodyPr/>
                    <a:lstStyle/>
                    <a:p>
                      <a:pPr algn="ctr"/>
                      <a:r>
                        <a:rPr lang="en-US" dirty="0" smtClean="0"/>
                        <a:t>DH15DTB</a:t>
                      </a:r>
                      <a:endParaRPr dirty="0"/>
                    </a:p>
                  </a:txBody>
                  <a:tcPr anchor="ctr"/>
                </a:tc>
                <a:extLst>
                  <a:ext uri="{0D108BD9-81ED-4DB2-BD59-A6C34878D82A}">
                    <a16:rowId xmlns:a16="http://schemas.microsoft.com/office/drawing/2014/main" val="4082934481"/>
                  </a:ext>
                </a:extLst>
              </a:tr>
              <a:tr h="473897">
                <a:tc>
                  <a:txBody>
                    <a:bodyPr/>
                    <a:lstStyle/>
                    <a:p>
                      <a:r>
                        <a:rPr lang="en-US" dirty="0" smtClean="0"/>
                        <a:t>15130203</a:t>
                      </a:r>
                      <a:endParaRPr dirty="0"/>
                    </a:p>
                  </a:txBody>
                  <a:tcPr anchor="ctr"/>
                </a:tc>
                <a:tc>
                  <a:txBody>
                    <a:bodyPr/>
                    <a:lstStyle/>
                    <a:p>
                      <a:pPr algn="ctr"/>
                      <a:r>
                        <a:rPr lang="en-US" dirty="0" err="1" smtClean="0"/>
                        <a:t>Nguyễn</a:t>
                      </a:r>
                      <a:r>
                        <a:rPr lang="en-US" baseline="0" dirty="0" smtClean="0"/>
                        <a:t> </a:t>
                      </a:r>
                      <a:r>
                        <a:rPr lang="en-US" baseline="0" dirty="0" err="1" smtClean="0"/>
                        <a:t>Thanh</a:t>
                      </a:r>
                      <a:r>
                        <a:rPr lang="en-US" baseline="0" dirty="0" smtClean="0"/>
                        <a:t> </a:t>
                      </a:r>
                      <a:r>
                        <a:rPr lang="en-US" baseline="0" dirty="0" err="1" smtClean="0"/>
                        <a:t>Trí</a:t>
                      </a:r>
                      <a:endParaRPr dirty="0"/>
                    </a:p>
                  </a:txBody>
                  <a:tcPr anchor="ctr"/>
                </a:tc>
                <a:tc>
                  <a:txBody>
                    <a:bodyPr/>
                    <a:lstStyle/>
                    <a:p>
                      <a:pPr algn="ctr"/>
                      <a:r>
                        <a:rPr lang="en-US" dirty="0" smtClean="0"/>
                        <a:t>DH15DTB</a:t>
                      </a:r>
                      <a:endParaRPr dirty="0"/>
                    </a:p>
                  </a:txBody>
                  <a:tcPr anchor="ctr"/>
                </a:tc>
                <a:extLst>
                  <a:ext uri="{0D108BD9-81ED-4DB2-BD59-A6C34878D82A}">
                    <a16:rowId xmlns:a16="http://schemas.microsoft.com/office/drawing/2014/main" val="4153402851"/>
                  </a:ext>
                </a:extLst>
              </a:tr>
              <a:tr h="473897">
                <a:tc>
                  <a:txBody>
                    <a:bodyPr/>
                    <a:lstStyle/>
                    <a:p>
                      <a:r>
                        <a:rPr lang="en-US" dirty="0" smtClean="0"/>
                        <a:t>15130235</a:t>
                      </a:r>
                      <a:endParaRPr dirty="0"/>
                    </a:p>
                  </a:txBody>
                  <a:tcPr anchor="ctr"/>
                </a:tc>
                <a:tc>
                  <a:txBody>
                    <a:bodyPr/>
                    <a:lstStyle/>
                    <a:p>
                      <a:pPr algn="ctr"/>
                      <a:r>
                        <a:rPr lang="en-US" dirty="0" err="1" smtClean="0"/>
                        <a:t>Nguyễn</a:t>
                      </a:r>
                      <a:r>
                        <a:rPr lang="en-US" baseline="0" dirty="0" smtClean="0"/>
                        <a:t> </a:t>
                      </a:r>
                      <a:r>
                        <a:rPr lang="en-US" baseline="0" dirty="0" err="1" smtClean="0"/>
                        <a:t>Quốc</a:t>
                      </a:r>
                      <a:r>
                        <a:rPr lang="en-US" baseline="0" dirty="0" smtClean="0"/>
                        <a:t> </a:t>
                      </a:r>
                      <a:r>
                        <a:rPr lang="en-US" baseline="0" dirty="0" err="1" smtClean="0"/>
                        <a:t>Vũ</a:t>
                      </a:r>
                      <a:endParaRPr dirty="0"/>
                    </a:p>
                  </a:txBody>
                  <a:tcPr anchor="ctr"/>
                </a:tc>
                <a:tc>
                  <a:txBody>
                    <a:bodyPr/>
                    <a:lstStyle/>
                    <a:p>
                      <a:pPr algn="ctr"/>
                      <a:r>
                        <a:rPr lang="en-US" dirty="0" smtClean="0"/>
                        <a:t>DH15DTB</a:t>
                      </a:r>
                      <a:endParaRPr dirty="0"/>
                    </a:p>
                  </a:txBody>
                  <a:tcPr anchor="ctr"/>
                </a:tc>
                <a:extLst>
                  <a:ext uri="{0D108BD9-81ED-4DB2-BD59-A6C34878D82A}">
                    <a16:rowId xmlns:a16="http://schemas.microsoft.com/office/drawing/2014/main" val="2093470280"/>
                  </a:ext>
                </a:extLst>
              </a:tr>
              <a:tr h="473897">
                <a:tc>
                  <a:txBody>
                    <a:bodyPr/>
                    <a:lstStyle/>
                    <a:p>
                      <a:r>
                        <a:rPr lang="en-US" dirty="0" smtClean="0"/>
                        <a:t>15130207</a:t>
                      </a:r>
                      <a:endParaRPr dirty="0"/>
                    </a:p>
                  </a:txBody>
                  <a:tcPr anchor="ctr"/>
                </a:tc>
                <a:tc>
                  <a:txBody>
                    <a:bodyPr/>
                    <a:lstStyle/>
                    <a:p>
                      <a:pPr algn="ctr"/>
                      <a:r>
                        <a:rPr lang="en-US" dirty="0" err="1" smtClean="0"/>
                        <a:t>Nguyễn</a:t>
                      </a:r>
                      <a:r>
                        <a:rPr lang="en-US" baseline="0" dirty="0" smtClean="0"/>
                        <a:t> </a:t>
                      </a:r>
                      <a:r>
                        <a:rPr lang="en-US" baseline="0" dirty="0" err="1" smtClean="0"/>
                        <a:t>Văn</a:t>
                      </a:r>
                      <a:r>
                        <a:rPr lang="en-US" baseline="0" dirty="0" smtClean="0"/>
                        <a:t> </a:t>
                      </a:r>
                      <a:r>
                        <a:rPr lang="en-US" baseline="0" dirty="0" err="1" smtClean="0"/>
                        <a:t>Trọng</a:t>
                      </a:r>
                      <a:endParaRPr dirty="0"/>
                    </a:p>
                  </a:txBody>
                  <a:tcPr anchor="ctr"/>
                </a:tc>
                <a:tc>
                  <a:txBody>
                    <a:bodyPr/>
                    <a:lstStyle/>
                    <a:p>
                      <a:pPr algn="ctr"/>
                      <a:r>
                        <a:rPr lang="en-US" dirty="0" smtClean="0"/>
                        <a:t>DH15DTB</a:t>
                      </a:r>
                      <a:endParaRPr dirty="0"/>
                    </a:p>
                  </a:txBody>
                  <a:tcPr anchor="ctr"/>
                </a:tc>
                <a:extLst>
                  <a:ext uri="{0D108BD9-81ED-4DB2-BD59-A6C34878D82A}">
                    <a16:rowId xmlns:a16="http://schemas.microsoft.com/office/drawing/2014/main" val="316367577"/>
                  </a:ext>
                </a:extLst>
              </a:tr>
              <a:tr h="473897">
                <a:tc>
                  <a:txBody>
                    <a:bodyPr/>
                    <a:lstStyle/>
                    <a:p>
                      <a:r>
                        <a:rPr lang="en-US" dirty="0" smtClean="0"/>
                        <a:t>15130154</a:t>
                      </a:r>
                      <a:endParaRPr dirty="0"/>
                    </a:p>
                  </a:txBody>
                  <a:tcPr anchor="ctr"/>
                </a:tc>
                <a:tc>
                  <a:txBody>
                    <a:bodyPr/>
                    <a:lstStyle/>
                    <a:p>
                      <a:pPr algn="ctr"/>
                      <a:r>
                        <a:rPr lang="en-US" dirty="0" err="1" smtClean="0"/>
                        <a:t>Nguyễn</a:t>
                      </a:r>
                      <a:r>
                        <a:rPr lang="en-US" baseline="0" dirty="0" smtClean="0"/>
                        <a:t> </a:t>
                      </a:r>
                      <a:r>
                        <a:rPr lang="en-US" baseline="0" dirty="0" err="1" smtClean="0"/>
                        <a:t>Đình</a:t>
                      </a:r>
                      <a:r>
                        <a:rPr lang="en-US" baseline="0" dirty="0" smtClean="0"/>
                        <a:t> </a:t>
                      </a:r>
                      <a:r>
                        <a:rPr lang="en-US" baseline="0" dirty="0" err="1" smtClean="0"/>
                        <a:t>Sơn</a:t>
                      </a:r>
                      <a:endParaRPr dirty="0"/>
                    </a:p>
                  </a:txBody>
                  <a:tcPr anchor="ctr"/>
                </a:tc>
                <a:tc>
                  <a:txBody>
                    <a:bodyPr/>
                    <a:lstStyle/>
                    <a:p>
                      <a:pPr algn="ctr"/>
                      <a:r>
                        <a:rPr lang="en-US" dirty="0" smtClean="0"/>
                        <a:t>DH15DTB</a:t>
                      </a:r>
                      <a:endParaRPr dirty="0"/>
                    </a:p>
                  </a:txBody>
                  <a:tcPr anchor="ctr"/>
                </a:tc>
                <a:extLst>
                  <a:ext uri="{0D108BD9-81ED-4DB2-BD59-A6C34878D82A}">
                    <a16:rowId xmlns:a16="http://schemas.microsoft.com/office/drawing/2014/main" val="3916864149"/>
                  </a:ext>
                </a:extLst>
              </a:tr>
              <a:tr h="473897">
                <a:tc>
                  <a:txBody>
                    <a:bodyPr/>
                    <a:lstStyle/>
                    <a:p>
                      <a:r>
                        <a:rPr lang="en-US" dirty="0" smtClean="0"/>
                        <a:t>16130692</a:t>
                      </a:r>
                      <a:endParaRPr dirty="0"/>
                    </a:p>
                  </a:txBody>
                  <a:tcPr anchor="ctr"/>
                </a:tc>
                <a:tc>
                  <a:txBody>
                    <a:bodyPr/>
                    <a:lstStyle/>
                    <a:p>
                      <a:pPr algn="ctr"/>
                      <a:r>
                        <a:rPr lang="en-US" dirty="0" err="1" smtClean="0"/>
                        <a:t>Nguyễn</a:t>
                      </a:r>
                      <a:r>
                        <a:rPr lang="en-US" baseline="0" dirty="0" smtClean="0"/>
                        <a:t> </a:t>
                      </a:r>
                      <a:r>
                        <a:rPr lang="en-US" baseline="0" dirty="0" err="1" smtClean="0"/>
                        <a:t>Hoàng</a:t>
                      </a:r>
                      <a:r>
                        <a:rPr lang="en-US" baseline="0" dirty="0" smtClean="0"/>
                        <a:t> </a:t>
                      </a:r>
                      <a:r>
                        <a:rPr lang="en-US" baseline="0" dirty="0" err="1" smtClean="0"/>
                        <a:t>Việt</a:t>
                      </a:r>
                      <a:endParaRPr dirty="0"/>
                    </a:p>
                  </a:txBody>
                  <a:tcPr anchor="ctr"/>
                </a:tc>
                <a:tc>
                  <a:txBody>
                    <a:bodyPr/>
                    <a:lstStyle/>
                    <a:p>
                      <a:pPr algn="ctr"/>
                      <a:r>
                        <a:rPr lang="en-US" dirty="0" smtClean="0"/>
                        <a:t>DH16DT</a:t>
                      </a:r>
                      <a:endParaRPr dirty="0"/>
                    </a:p>
                  </a:txBody>
                  <a:tcPr anchor="ctr"/>
                </a:tc>
                <a:extLst>
                  <a:ext uri="{0D108BD9-81ED-4DB2-BD59-A6C34878D82A}">
                    <a16:rowId xmlns:a16="http://schemas.microsoft.com/office/drawing/2014/main" val="118748052"/>
                  </a:ext>
                </a:extLst>
              </a:tr>
            </a:tbl>
          </a:graphicData>
        </a:graphic>
      </p:graphicFrame>
    </p:spTree>
    <p:extLst>
      <p:ext uri="{BB962C8B-B14F-4D97-AF65-F5344CB8AC3E}">
        <p14:creationId xmlns:p14="http://schemas.microsoft.com/office/powerpoint/2010/main" val="409891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fr-FR" dirty="0" err="1" smtClean="0"/>
              <a:t>Tạo</a:t>
            </a:r>
            <a:r>
              <a:rPr lang="fr-FR" dirty="0" smtClean="0"/>
              <a:t> </a:t>
            </a:r>
            <a:r>
              <a:rPr lang="fr-FR" dirty="0" err="1" smtClean="0"/>
              <a:t>một</a:t>
            </a:r>
            <a:r>
              <a:rPr lang="fr-FR" dirty="0" smtClean="0"/>
              <a:t> </a:t>
            </a:r>
            <a:r>
              <a:rPr lang="fr-FR" dirty="0" err="1" smtClean="0"/>
              <a:t>role</a:t>
            </a:r>
            <a:r>
              <a:rPr lang="fr-FR" dirty="0" smtClean="0"/>
              <a:t> </a:t>
            </a:r>
            <a:r>
              <a:rPr lang="fr-FR" dirty="0" err="1" smtClean="0"/>
              <a:t>mặc</a:t>
            </a:r>
            <a:r>
              <a:rPr lang="fr-FR" dirty="0" smtClean="0"/>
              <a:t> </a:t>
            </a:r>
            <a:r>
              <a:rPr lang="fr-FR" dirty="0" err="1" smtClean="0"/>
              <a:t>định</a:t>
            </a:r>
            <a:r>
              <a:rPr lang="fr-FR" dirty="0" smtClean="0"/>
              <a:t> </a:t>
            </a:r>
            <a:r>
              <a:rPr lang="fr-FR" dirty="0" err="1" smtClean="0"/>
              <a:t>cho</a:t>
            </a:r>
            <a:r>
              <a:rPr lang="fr-FR" dirty="0" smtClean="0"/>
              <a:t> </a:t>
            </a:r>
            <a:r>
              <a:rPr lang="fr-FR" dirty="0" err="1" smtClean="0"/>
              <a:t>người</a:t>
            </a:r>
            <a:r>
              <a:rPr lang="fr-FR" dirty="0" smtClean="0"/>
              <a:t> </a:t>
            </a:r>
            <a:r>
              <a:rPr lang="fr-FR" dirty="0" err="1" smtClean="0"/>
              <a:t>dùng</a:t>
            </a:r>
            <a:endParaRPr lang="fr-FR" dirty="0" smtClean="0"/>
          </a:p>
          <a:p>
            <a:pPr marL="0" indent="0">
              <a:buNone/>
            </a:pPr>
            <a:r>
              <a:rPr lang="fr-FR" dirty="0" err="1" smtClean="0"/>
              <a:t>Một</a:t>
            </a:r>
            <a:r>
              <a:rPr lang="fr-FR" dirty="0" smtClean="0"/>
              <a:t> </a:t>
            </a:r>
            <a:r>
              <a:rPr lang="fr-FR" dirty="0" err="1" smtClean="0"/>
              <a:t>role</a:t>
            </a:r>
            <a:r>
              <a:rPr lang="fr-FR" dirty="0" smtClean="0"/>
              <a:t> </a:t>
            </a:r>
            <a:r>
              <a:rPr lang="fr-FR" dirty="0" err="1" smtClean="0"/>
              <a:t>mặc</a:t>
            </a:r>
            <a:r>
              <a:rPr lang="fr-FR" dirty="0" smtClean="0"/>
              <a:t> </a:t>
            </a:r>
            <a:r>
              <a:rPr lang="fr-FR" dirty="0" err="1" smtClean="0"/>
              <a:t>định</a:t>
            </a:r>
            <a:r>
              <a:rPr lang="fr-FR" dirty="0" smtClean="0"/>
              <a:t> </a:t>
            </a:r>
            <a:r>
              <a:rPr lang="fr-FR" dirty="0" err="1" smtClean="0"/>
              <a:t>được</a:t>
            </a:r>
            <a:r>
              <a:rPr lang="fr-FR" dirty="0" smtClean="0"/>
              <a:t> </a:t>
            </a:r>
            <a:r>
              <a:rPr lang="fr-FR" dirty="0" err="1" smtClean="0"/>
              <a:t>kích</a:t>
            </a:r>
            <a:r>
              <a:rPr lang="fr-FR" dirty="0" smtClean="0"/>
              <a:t> </a:t>
            </a:r>
            <a:r>
              <a:rPr lang="fr-FR" dirty="0" err="1" smtClean="0"/>
              <a:t>hoạt</a:t>
            </a:r>
            <a:r>
              <a:rPr lang="fr-FR" dirty="0" smtClean="0"/>
              <a:t> </a:t>
            </a:r>
            <a:r>
              <a:rPr lang="fr-FR" dirty="0" err="1" smtClean="0"/>
              <a:t>tự</a:t>
            </a:r>
            <a:r>
              <a:rPr lang="fr-FR" dirty="0" smtClean="0"/>
              <a:t> </a:t>
            </a:r>
            <a:r>
              <a:rPr lang="fr-FR" dirty="0" err="1" smtClean="0"/>
              <a:t>động</a:t>
            </a:r>
            <a:r>
              <a:rPr lang="fr-FR" dirty="0" smtClean="0"/>
              <a:t> </a:t>
            </a:r>
            <a:r>
              <a:rPr lang="fr-FR" dirty="0" err="1" smtClean="0"/>
              <a:t>đối</a:t>
            </a:r>
            <a:r>
              <a:rPr lang="fr-FR" dirty="0" smtClean="0"/>
              <a:t> </a:t>
            </a:r>
            <a:r>
              <a:rPr lang="fr-FR" dirty="0" err="1" smtClean="0"/>
              <a:t>với</a:t>
            </a:r>
            <a:r>
              <a:rPr lang="fr-FR" dirty="0" smtClean="0"/>
              <a:t> </a:t>
            </a:r>
            <a:r>
              <a:rPr lang="fr-FR" dirty="0" err="1" smtClean="0"/>
              <a:t>người</a:t>
            </a:r>
            <a:r>
              <a:rPr lang="fr-FR" dirty="0" smtClean="0"/>
              <a:t> </a:t>
            </a:r>
            <a:r>
              <a:rPr lang="fr-FR" dirty="0" err="1" smtClean="0"/>
              <a:t>dùng</a:t>
            </a:r>
            <a:r>
              <a:rPr lang="fr-FR" dirty="0" smtClean="0"/>
              <a:t> khi </a:t>
            </a:r>
            <a:r>
              <a:rPr lang="fr-FR" dirty="0" err="1" smtClean="0"/>
              <a:t>người</a:t>
            </a:r>
            <a:r>
              <a:rPr lang="fr-FR" dirty="0" smtClean="0"/>
              <a:t> </a:t>
            </a:r>
            <a:r>
              <a:rPr lang="fr-FR" dirty="0" err="1" smtClean="0"/>
              <a:t>dùng</a:t>
            </a:r>
            <a:r>
              <a:rPr lang="fr-FR" dirty="0" smtClean="0"/>
              <a:t> </a:t>
            </a:r>
            <a:r>
              <a:rPr lang="fr-FR" dirty="0" err="1" smtClean="0"/>
              <a:t>tạo</a:t>
            </a:r>
            <a:r>
              <a:rPr lang="fr-FR" dirty="0" smtClean="0"/>
              <a:t> ra </a:t>
            </a:r>
            <a:r>
              <a:rPr lang="fr-FR" dirty="0" err="1" smtClean="0"/>
              <a:t>một</a:t>
            </a:r>
            <a:r>
              <a:rPr lang="fr-FR" dirty="0" smtClean="0"/>
              <a:t> </a:t>
            </a:r>
            <a:r>
              <a:rPr lang="fr-FR" dirty="0" err="1" smtClean="0"/>
              <a:t>phiên</a:t>
            </a:r>
            <a:r>
              <a:rPr lang="fr-FR" dirty="0" smtClean="0"/>
              <a:t> </a:t>
            </a:r>
            <a:r>
              <a:rPr lang="fr-FR" dirty="0" err="1" smtClean="0"/>
              <a:t>làm</a:t>
            </a:r>
            <a:r>
              <a:rPr lang="fr-FR" dirty="0" smtClean="0"/>
              <a:t> </a:t>
            </a:r>
            <a:r>
              <a:rPr lang="fr-FR" dirty="0" err="1" smtClean="0"/>
              <a:t>việc</a:t>
            </a:r>
            <a:r>
              <a:rPr lang="fr-FR" dirty="0" smtClean="0"/>
              <a:t> (session).</a:t>
            </a:r>
          </a:p>
          <a:p>
            <a:pPr marL="0" indent="0">
              <a:buNone/>
            </a:pPr>
            <a:r>
              <a:rPr lang="fr-FR" dirty="0" err="1" smtClean="0"/>
              <a:t>Bạn</a:t>
            </a:r>
            <a:r>
              <a:rPr lang="fr-FR" dirty="0" smtClean="0"/>
              <a:t> </a:t>
            </a:r>
            <a:r>
              <a:rPr lang="fr-FR" dirty="0" err="1" smtClean="0"/>
              <a:t>có</a:t>
            </a:r>
            <a:r>
              <a:rPr lang="fr-FR" dirty="0" smtClean="0"/>
              <a:t> </a:t>
            </a:r>
            <a:r>
              <a:rPr lang="fr-FR" dirty="0" err="1" smtClean="0"/>
              <a:t>thể</a:t>
            </a:r>
            <a:r>
              <a:rPr lang="fr-FR" dirty="0"/>
              <a:t> </a:t>
            </a:r>
            <a:r>
              <a:rPr lang="fr-FR" dirty="0" err="1" smtClean="0"/>
              <a:t>gán</a:t>
            </a:r>
            <a:r>
              <a:rPr lang="fr-FR" dirty="0" smtClean="0"/>
              <a:t> </a:t>
            </a:r>
            <a:r>
              <a:rPr lang="fr-FR" dirty="0" err="1" smtClean="0"/>
              <a:t>không</a:t>
            </a:r>
            <a:r>
              <a:rPr lang="fr-FR" dirty="0" smtClean="0"/>
              <a:t> </a:t>
            </a:r>
            <a:r>
              <a:rPr lang="fr-FR" dirty="0" err="1" smtClean="0"/>
              <a:t>hoặc</a:t>
            </a:r>
            <a:r>
              <a:rPr lang="fr-FR" dirty="0" smtClean="0"/>
              <a:t> </a:t>
            </a:r>
            <a:r>
              <a:rPr lang="fr-FR" dirty="0" err="1" smtClean="0"/>
              <a:t>nhiều</a:t>
            </a:r>
            <a:r>
              <a:rPr lang="fr-FR" dirty="0" smtClean="0"/>
              <a:t> </a:t>
            </a:r>
            <a:r>
              <a:rPr lang="fr-FR" dirty="0" err="1" smtClean="0"/>
              <a:t>role</a:t>
            </a:r>
            <a:r>
              <a:rPr lang="fr-FR" dirty="0" smtClean="0"/>
              <a:t> </a:t>
            </a:r>
            <a:r>
              <a:rPr lang="fr-FR" dirty="0" err="1" smtClean="0"/>
              <a:t>cho</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Bạn</a:t>
            </a:r>
            <a:r>
              <a:rPr lang="fr-FR" dirty="0" smtClean="0"/>
              <a:t> </a:t>
            </a:r>
            <a:r>
              <a:rPr lang="fr-FR" dirty="0" err="1" smtClean="0"/>
              <a:t>không</a:t>
            </a:r>
            <a:r>
              <a:rPr lang="fr-FR" dirty="0" smtClean="0"/>
              <a:t> </a:t>
            </a:r>
            <a:r>
              <a:rPr lang="fr-FR" dirty="0" err="1" smtClean="0"/>
              <a:t>thể</a:t>
            </a:r>
            <a:r>
              <a:rPr lang="fr-FR" dirty="0" smtClean="0"/>
              <a:t> </a:t>
            </a:r>
            <a:r>
              <a:rPr lang="fr-FR" dirty="0" err="1" smtClean="0"/>
              <a:t>thiết</a:t>
            </a:r>
            <a:r>
              <a:rPr lang="fr-FR" dirty="0" smtClean="0"/>
              <a:t> </a:t>
            </a:r>
            <a:r>
              <a:rPr lang="fr-FR" dirty="0" err="1" smtClean="0"/>
              <a:t>lập</a:t>
            </a:r>
            <a:r>
              <a:rPr lang="fr-FR" dirty="0" smtClean="0"/>
              <a:t> </a:t>
            </a:r>
            <a:r>
              <a:rPr lang="fr-FR" dirty="0" err="1" smtClean="0"/>
              <a:t>role</a:t>
            </a:r>
            <a:r>
              <a:rPr lang="fr-FR" dirty="0" smtClean="0"/>
              <a:t> </a:t>
            </a:r>
            <a:r>
              <a:rPr lang="fr-FR" dirty="0" err="1" smtClean="0"/>
              <a:t>mặc</a:t>
            </a:r>
            <a:r>
              <a:rPr lang="fr-FR" dirty="0" smtClean="0"/>
              <a:t> </a:t>
            </a:r>
            <a:r>
              <a:rPr lang="fr-FR" dirty="0" err="1" smtClean="0"/>
              <a:t>định</a:t>
            </a:r>
            <a:r>
              <a:rPr lang="fr-FR" dirty="0" smtClean="0"/>
              <a:t> </a:t>
            </a:r>
            <a:r>
              <a:rPr lang="fr-FR" dirty="0" err="1" smtClean="0"/>
              <a:t>cho</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trong</a:t>
            </a:r>
            <a:r>
              <a:rPr lang="fr-FR" dirty="0" smtClean="0"/>
              <a:t> </a:t>
            </a:r>
            <a:r>
              <a:rPr lang="fr-FR" dirty="0" err="1" smtClean="0"/>
              <a:t>câu</a:t>
            </a:r>
            <a:r>
              <a:rPr lang="fr-FR" dirty="0" smtClean="0"/>
              <a:t> </a:t>
            </a:r>
            <a:r>
              <a:rPr lang="fr-FR" dirty="0" err="1" smtClean="0"/>
              <a:t>lệnh</a:t>
            </a:r>
            <a:r>
              <a:rPr lang="fr-FR" dirty="0" smtClean="0"/>
              <a:t> CREATE USER. Khi </a:t>
            </a:r>
            <a:r>
              <a:rPr lang="fr-FR" dirty="0" err="1" smtClean="0"/>
              <a:t>bạn</a:t>
            </a:r>
            <a:r>
              <a:rPr lang="fr-FR" dirty="0" smtClean="0"/>
              <a:t> </a:t>
            </a:r>
            <a:r>
              <a:rPr lang="fr-FR" dirty="0" err="1" smtClean="0"/>
              <a:t>vừa</a:t>
            </a:r>
            <a:r>
              <a:rPr lang="fr-FR" dirty="0" smtClean="0"/>
              <a:t> </a:t>
            </a:r>
            <a:r>
              <a:rPr lang="fr-FR" dirty="0" err="1" smtClean="0"/>
              <a:t>tạo</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thì</a:t>
            </a:r>
            <a:r>
              <a:rPr lang="fr-FR" dirty="0" smtClean="0"/>
              <a:t> </a:t>
            </a:r>
            <a:r>
              <a:rPr lang="fr-FR" dirty="0" err="1" smtClean="0"/>
              <a:t>thiết</a:t>
            </a:r>
            <a:r>
              <a:rPr lang="fr-FR" dirty="0" smtClean="0"/>
              <a:t> </a:t>
            </a:r>
            <a:r>
              <a:rPr lang="fr-FR" dirty="0" err="1" smtClean="0"/>
              <a:t>lập</a:t>
            </a:r>
            <a:r>
              <a:rPr lang="fr-FR" dirty="0" smtClean="0"/>
              <a:t> </a:t>
            </a:r>
            <a:r>
              <a:rPr lang="fr-FR" dirty="0" err="1" smtClean="0"/>
              <a:t>role</a:t>
            </a:r>
            <a:r>
              <a:rPr lang="fr-FR" dirty="0" smtClean="0"/>
              <a:t> </a:t>
            </a:r>
            <a:r>
              <a:rPr lang="fr-FR" dirty="0" err="1" smtClean="0"/>
              <a:t>mặc</a:t>
            </a:r>
            <a:r>
              <a:rPr lang="fr-FR" dirty="0" smtClean="0"/>
              <a:t> </a:t>
            </a:r>
            <a:r>
              <a:rPr lang="fr-FR" dirty="0" err="1" smtClean="0"/>
              <a:t>định</a:t>
            </a:r>
            <a:r>
              <a:rPr lang="fr-FR" dirty="0"/>
              <a:t> </a:t>
            </a:r>
            <a:r>
              <a:rPr lang="fr-FR" dirty="0" smtClean="0"/>
              <a:t>là ALL, </a:t>
            </a:r>
            <a:r>
              <a:rPr lang="fr-FR" dirty="0" err="1" smtClean="0"/>
              <a:t>cái</a:t>
            </a:r>
            <a:r>
              <a:rPr lang="fr-FR" dirty="0" smtClean="0"/>
              <a:t> </a:t>
            </a:r>
            <a:r>
              <a:rPr lang="fr-FR" dirty="0" err="1" smtClean="0"/>
              <a:t>mà</a:t>
            </a:r>
            <a:r>
              <a:rPr lang="fr-FR" dirty="0" smtClean="0"/>
              <a:t> </a:t>
            </a:r>
            <a:r>
              <a:rPr lang="fr-FR" dirty="0" err="1" smtClean="0"/>
              <a:t>các</a:t>
            </a:r>
            <a:r>
              <a:rPr lang="fr-FR" dirty="0" smtClean="0"/>
              <a:t> </a:t>
            </a:r>
            <a:r>
              <a:rPr lang="fr-FR" dirty="0" err="1" smtClean="0"/>
              <a:t>role</a:t>
            </a:r>
            <a:r>
              <a:rPr lang="fr-FR" dirty="0" smtClean="0"/>
              <a:t> </a:t>
            </a:r>
            <a:r>
              <a:rPr lang="fr-FR" dirty="0" err="1" smtClean="0"/>
              <a:t>sau</a:t>
            </a:r>
            <a:r>
              <a:rPr lang="fr-FR" dirty="0" smtClean="0"/>
              <a:t> </a:t>
            </a:r>
            <a:r>
              <a:rPr lang="fr-FR" dirty="0" err="1" smtClean="0"/>
              <a:t>này</a:t>
            </a:r>
            <a:r>
              <a:rPr lang="fr-FR" dirty="0" smtClean="0"/>
              <a:t> </a:t>
            </a:r>
            <a:r>
              <a:rPr lang="fr-FR" dirty="0" err="1" smtClean="0"/>
              <a:t>được</a:t>
            </a:r>
            <a:r>
              <a:rPr lang="fr-FR" dirty="0" smtClean="0"/>
              <a:t> </a:t>
            </a:r>
            <a:r>
              <a:rPr lang="fr-FR" dirty="0" err="1" smtClean="0"/>
              <a:t>cấp</a:t>
            </a:r>
            <a:r>
              <a:rPr lang="fr-FR" dirty="0" smtClean="0"/>
              <a:t> </a:t>
            </a:r>
            <a:r>
              <a:rPr lang="fr-FR" dirty="0" err="1" smtClean="0"/>
              <a:t>cho</a:t>
            </a:r>
            <a:r>
              <a:rPr lang="fr-FR" dirty="0" smtClean="0"/>
              <a:t> ALL </a:t>
            </a:r>
            <a:r>
              <a:rPr lang="fr-FR" dirty="0" err="1" smtClean="0"/>
              <a:t>sẽ</a:t>
            </a:r>
            <a:r>
              <a:rPr lang="fr-FR" dirty="0" smtClean="0"/>
              <a:t> là </a:t>
            </a:r>
            <a:r>
              <a:rPr lang="fr-FR" dirty="0" err="1" smtClean="0"/>
              <a:t>role</a:t>
            </a:r>
            <a:r>
              <a:rPr lang="fr-FR" dirty="0" smtClean="0"/>
              <a:t> </a:t>
            </a:r>
            <a:r>
              <a:rPr lang="fr-FR" dirty="0" err="1" smtClean="0"/>
              <a:t>mặc</a:t>
            </a:r>
            <a:r>
              <a:rPr lang="fr-FR" dirty="0" smtClean="0"/>
              <a:t> </a:t>
            </a:r>
            <a:r>
              <a:rPr lang="fr-FR" dirty="0" err="1" smtClean="0"/>
              <a:t>định</a:t>
            </a:r>
            <a:r>
              <a:rPr lang="fr-FR" dirty="0" smtClean="0"/>
              <a:t> </a:t>
            </a:r>
            <a:r>
              <a:rPr lang="fr-FR" dirty="0" err="1" smtClean="0"/>
              <a:t>của</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nếu</a:t>
            </a:r>
            <a:r>
              <a:rPr lang="fr-FR" dirty="0" smtClean="0"/>
              <a:t> </a:t>
            </a:r>
            <a:r>
              <a:rPr lang="fr-FR" dirty="0" err="1" smtClean="0"/>
              <a:t>có</a:t>
            </a:r>
            <a:r>
              <a:rPr lang="fr-FR" dirty="0" smtClean="0"/>
              <a:t>). </a:t>
            </a:r>
            <a:r>
              <a:rPr lang="fr-FR" dirty="0" err="1" smtClean="0"/>
              <a:t>Sử</a:t>
            </a:r>
            <a:r>
              <a:rPr lang="fr-FR" dirty="0" smtClean="0"/>
              <a:t> </a:t>
            </a:r>
            <a:r>
              <a:rPr lang="fr-FR" dirty="0" err="1" smtClean="0"/>
              <a:t>dụng</a:t>
            </a:r>
            <a:r>
              <a:rPr lang="fr-FR" dirty="0" smtClean="0"/>
              <a:t> </a:t>
            </a:r>
            <a:r>
              <a:rPr lang="fr-FR" dirty="0" err="1" smtClean="0"/>
              <a:t>câu</a:t>
            </a:r>
            <a:r>
              <a:rPr lang="fr-FR" dirty="0" smtClean="0"/>
              <a:t> </a:t>
            </a:r>
            <a:r>
              <a:rPr lang="fr-FR" dirty="0" err="1" smtClean="0"/>
              <a:t>lệnh</a:t>
            </a:r>
            <a:r>
              <a:rPr lang="fr-FR" dirty="0" smtClean="0"/>
              <a:t> ALTER USER </a:t>
            </a:r>
            <a:r>
              <a:rPr lang="fr-FR" dirty="0" err="1" smtClean="0"/>
              <a:t>để</a:t>
            </a:r>
            <a:r>
              <a:rPr lang="fr-FR" dirty="0" smtClean="0"/>
              <a:t> </a:t>
            </a:r>
            <a:r>
              <a:rPr lang="fr-FR" dirty="0" err="1" smtClean="0"/>
              <a:t>thay</a:t>
            </a:r>
            <a:r>
              <a:rPr lang="fr-FR" dirty="0" smtClean="0"/>
              <a:t> </a:t>
            </a:r>
            <a:r>
              <a:rPr lang="fr-FR" dirty="0" err="1" smtClean="0"/>
              <a:t>đổi</a:t>
            </a:r>
            <a:r>
              <a:rPr lang="fr-FR" dirty="0" smtClean="0"/>
              <a:t> </a:t>
            </a:r>
            <a:r>
              <a:rPr lang="fr-FR" dirty="0" err="1" smtClean="0"/>
              <a:t>các</a:t>
            </a:r>
            <a:r>
              <a:rPr lang="fr-FR" dirty="0" smtClean="0"/>
              <a:t> </a:t>
            </a:r>
            <a:r>
              <a:rPr lang="fr-FR" dirty="0" err="1" smtClean="0"/>
              <a:t>role</a:t>
            </a:r>
            <a:r>
              <a:rPr lang="fr-FR" dirty="0" smtClean="0"/>
              <a:t> </a:t>
            </a:r>
            <a:r>
              <a:rPr lang="fr-FR" dirty="0" err="1" smtClean="0"/>
              <a:t>mặc</a:t>
            </a:r>
            <a:r>
              <a:rPr lang="fr-FR" dirty="0" smtClean="0"/>
              <a:t> </a:t>
            </a:r>
            <a:r>
              <a:rPr lang="fr-FR" dirty="0" err="1" smtClean="0"/>
              <a:t>định</a:t>
            </a:r>
            <a:r>
              <a:rPr lang="fr-FR" dirty="0" smtClean="0"/>
              <a:t>.</a:t>
            </a:r>
          </a:p>
        </p:txBody>
      </p:sp>
      <p:pic>
        <p:nvPicPr>
          <p:cNvPr id="3" name="Picture 2"/>
          <p:cNvPicPr>
            <a:picLocks noChangeAspect="1"/>
          </p:cNvPicPr>
          <p:nvPr/>
        </p:nvPicPr>
        <p:blipFill>
          <a:blip r:embed="rId3"/>
          <a:stretch>
            <a:fillRect/>
          </a:stretch>
        </p:blipFill>
        <p:spPr>
          <a:xfrm>
            <a:off x="1576013" y="5372100"/>
            <a:ext cx="6286500" cy="1485900"/>
          </a:xfrm>
          <a:prstGeom prst="rect">
            <a:avLst/>
          </a:prstGeom>
        </p:spPr>
      </p:pic>
    </p:spTree>
    <p:extLst>
      <p:ext uri="{BB962C8B-B14F-4D97-AF65-F5344CB8AC3E}">
        <p14:creationId xmlns:p14="http://schemas.microsoft.com/office/powerpoint/2010/main" val="110677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endParaRPr lang="en-US" dirty="0"/>
          </a:p>
        </p:txBody>
      </p:sp>
      <p:pic>
        <p:nvPicPr>
          <p:cNvPr id="3" name="Picture 2"/>
          <p:cNvPicPr>
            <a:picLocks noChangeAspect="1"/>
          </p:cNvPicPr>
          <p:nvPr/>
        </p:nvPicPr>
        <p:blipFill>
          <a:blip r:embed="rId2"/>
          <a:stretch>
            <a:fillRect/>
          </a:stretch>
        </p:blipFill>
        <p:spPr>
          <a:xfrm>
            <a:off x="1297781" y="33856"/>
            <a:ext cx="9596437" cy="6790286"/>
          </a:xfrm>
          <a:prstGeom prst="rect">
            <a:avLst/>
          </a:prstGeom>
        </p:spPr>
      </p:pic>
    </p:spTree>
    <p:extLst>
      <p:ext uri="{BB962C8B-B14F-4D97-AF65-F5344CB8AC3E}">
        <p14:creationId xmlns:p14="http://schemas.microsoft.com/office/powerpoint/2010/main" val="12458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endParaRPr lang="en-US" dirty="0"/>
          </a:p>
        </p:txBody>
      </p:sp>
      <p:pic>
        <p:nvPicPr>
          <p:cNvPr id="3" name="Picture 2"/>
          <p:cNvPicPr>
            <a:picLocks noChangeAspect="1"/>
          </p:cNvPicPr>
          <p:nvPr/>
        </p:nvPicPr>
        <p:blipFill>
          <a:blip r:embed="rId2"/>
          <a:stretch>
            <a:fillRect/>
          </a:stretch>
        </p:blipFill>
        <p:spPr>
          <a:xfrm>
            <a:off x="-33338" y="0"/>
            <a:ext cx="12258675" cy="6686550"/>
          </a:xfrm>
          <a:prstGeom prst="rect">
            <a:avLst/>
          </a:prstGeom>
        </p:spPr>
      </p:pic>
    </p:spTree>
    <p:extLst>
      <p:ext uri="{BB962C8B-B14F-4D97-AF65-F5344CB8AC3E}">
        <p14:creationId xmlns:p14="http://schemas.microsoft.com/office/powerpoint/2010/main" val="321124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endParaRPr lang="en-US" dirty="0"/>
          </a:p>
        </p:txBody>
      </p:sp>
      <p:pic>
        <p:nvPicPr>
          <p:cNvPr id="3" name="Picture 2"/>
          <p:cNvPicPr>
            <a:picLocks noChangeAspect="1"/>
          </p:cNvPicPr>
          <p:nvPr/>
        </p:nvPicPr>
        <p:blipFill>
          <a:blip r:embed="rId2"/>
          <a:stretch>
            <a:fillRect/>
          </a:stretch>
        </p:blipFill>
        <p:spPr>
          <a:xfrm>
            <a:off x="891541" y="0"/>
            <a:ext cx="10652759" cy="7004439"/>
          </a:xfrm>
          <a:prstGeom prst="rect">
            <a:avLst/>
          </a:prstGeom>
        </p:spPr>
      </p:pic>
    </p:spTree>
    <p:extLst>
      <p:ext uri="{BB962C8B-B14F-4D97-AF65-F5344CB8AC3E}">
        <p14:creationId xmlns:p14="http://schemas.microsoft.com/office/powerpoint/2010/main" val="386344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endParaRPr lang="en-US" dirty="0"/>
          </a:p>
        </p:txBody>
      </p:sp>
      <p:pic>
        <p:nvPicPr>
          <p:cNvPr id="3" name="Picture 2"/>
          <p:cNvPicPr>
            <a:picLocks noChangeAspect="1"/>
          </p:cNvPicPr>
          <p:nvPr/>
        </p:nvPicPr>
        <p:blipFill>
          <a:blip r:embed="rId2"/>
          <a:stretch>
            <a:fillRect/>
          </a:stretch>
        </p:blipFill>
        <p:spPr>
          <a:xfrm>
            <a:off x="1229678" y="0"/>
            <a:ext cx="9548812" cy="7066568"/>
          </a:xfrm>
          <a:prstGeom prst="rect">
            <a:avLst/>
          </a:prstGeom>
        </p:spPr>
      </p:pic>
    </p:spTree>
    <p:extLst>
      <p:ext uri="{BB962C8B-B14F-4D97-AF65-F5344CB8AC3E}">
        <p14:creationId xmlns:p14="http://schemas.microsoft.com/office/powerpoint/2010/main" val="361487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endParaRPr lang="en-US" dirty="0"/>
          </a:p>
        </p:txBody>
      </p:sp>
      <p:pic>
        <p:nvPicPr>
          <p:cNvPr id="3" name="Picture 2"/>
          <p:cNvPicPr>
            <a:picLocks noChangeAspect="1"/>
          </p:cNvPicPr>
          <p:nvPr/>
        </p:nvPicPr>
        <p:blipFill>
          <a:blip r:embed="rId2"/>
          <a:stretch>
            <a:fillRect/>
          </a:stretch>
        </p:blipFill>
        <p:spPr>
          <a:xfrm>
            <a:off x="0" y="108585"/>
            <a:ext cx="12201525" cy="4057650"/>
          </a:xfrm>
          <a:prstGeom prst="rect">
            <a:avLst/>
          </a:prstGeom>
        </p:spPr>
      </p:pic>
    </p:spTree>
    <p:extLst>
      <p:ext uri="{BB962C8B-B14F-4D97-AF65-F5344CB8AC3E}">
        <p14:creationId xmlns:p14="http://schemas.microsoft.com/office/powerpoint/2010/main" val="10703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endParaRPr lang="en-US" dirty="0"/>
          </a:p>
        </p:txBody>
      </p:sp>
      <p:pic>
        <p:nvPicPr>
          <p:cNvPr id="3" name="Picture 2"/>
          <p:cNvPicPr>
            <a:picLocks noChangeAspect="1"/>
          </p:cNvPicPr>
          <p:nvPr/>
        </p:nvPicPr>
        <p:blipFill>
          <a:blip r:embed="rId2"/>
          <a:stretch>
            <a:fillRect/>
          </a:stretch>
        </p:blipFill>
        <p:spPr>
          <a:xfrm>
            <a:off x="117157" y="160972"/>
            <a:ext cx="12163425" cy="4752975"/>
          </a:xfrm>
          <a:prstGeom prst="rect">
            <a:avLst/>
          </a:prstGeom>
        </p:spPr>
      </p:pic>
    </p:spTree>
    <p:extLst>
      <p:ext uri="{BB962C8B-B14F-4D97-AF65-F5344CB8AC3E}">
        <p14:creationId xmlns:p14="http://schemas.microsoft.com/office/powerpoint/2010/main" val="243059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endParaRPr lang="en-US" dirty="0"/>
          </a:p>
        </p:txBody>
      </p:sp>
      <p:pic>
        <p:nvPicPr>
          <p:cNvPr id="3" name="Picture 2"/>
          <p:cNvPicPr>
            <a:picLocks noChangeAspect="1"/>
          </p:cNvPicPr>
          <p:nvPr/>
        </p:nvPicPr>
        <p:blipFill>
          <a:blip r:embed="rId2"/>
          <a:stretch>
            <a:fillRect/>
          </a:stretch>
        </p:blipFill>
        <p:spPr>
          <a:xfrm>
            <a:off x="0" y="0"/>
            <a:ext cx="12363450" cy="2343150"/>
          </a:xfrm>
          <a:prstGeom prst="rect">
            <a:avLst/>
          </a:prstGeom>
        </p:spPr>
      </p:pic>
      <p:pic>
        <p:nvPicPr>
          <p:cNvPr id="4" name="Picture 3"/>
          <p:cNvPicPr>
            <a:picLocks noChangeAspect="1"/>
          </p:cNvPicPr>
          <p:nvPr/>
        </p:nvPicPr>
        <p:blipFill>
          <a:blip r:embed="rId3"/>
          <a:stretch>
            <a:fillRect/>
          </a:stretch>
        </p:blipFill>
        <p:spPr>
          <a:xfrm>
            <a:off x="0" y="2237302"/>
            <a:ext cx="10675620" cy="4726545"/>
          </a:xfrm>
          <a:prstGeom prst="rect">
            <a:avLst/>
          </a:prstGeom>
        </p:spPr>
      </p:pic>
    </p:spTree>
    <p:extLst>
      <p:ext uri="{BB962C8B-B14F-4D97-AF65-F5344CB8AC3E}">
        <p14:creationId xmlns:p14="http://schemas.microsoft.com/office/powerpoint/2010/main" val="298133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endParaRPr lang="en-US" dirty="0"/>
          </a:p>
        </p:txBody>
      </p:sp>
      <p:pic>
        <p:nvPicPr>
          <p:cNvPr id="3" name="Picture 2"/>
          <p:cNvPicPr>
            <a:picLocks noChangeAspect="1"/>
          </p:cNvPicPr>
          <p:nvPr/>
        </p:nvPicPr>
        <p:blipFill>
          <a:blip r:embed="rId2"/>
          <a:stretch>
            <a:fillRect/>
          </a:stretch>
        </p:blipFill>
        <p:spPr>
          <a:xfrm>
            <a:off x="714851" y="0"/>
            <a:ext cx="10762298" cy="6719142"/>
          </a:xfrm>
          <a:prstGeom prst="rect">
            <a:avLst/>
          </a:prstGeom>
        </p:spPr>
      </p:pic>
    </p:spTree>
    <p:extLst>
      <p:ext uri="{BB962C8B-B14F-4D97-AF65-F5344CB8AC3E}">
        <p14:creationId xmlns:p14="http://schemas.microsoft.com/office/powerpoint/2010/main" val="409444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endParaRPr lang="en-US" dirty="0"/>
          </a:p>
        </p:txBody>
      </p:sp>
      <p:pic>
        <p:nvPicPr>
          <p:cNvPr id="4" name="Picture 3"/>
          <p:cNvPicPr>
            <a:picLocks noChangeAspect="1"/>
          </p:cNvPicPr>
          <p:nvPr/>
        </p:nvPicPr>
        <p:blipFill>
          <a:blip r:embed="rId2"/>
          <a:stretch>
            <a:fillRect/>
          </a:stretch>
        </p:blipFill>
        <p:spPr>
          <a:xfrm>
            <a:off x="0" y="105727"/>
            <a:ext cx="12211050" cy="2943225"/>
          </a:xfrm>
          <a:prstGeom prst="rect">
            <a:avLst/>
          </a:prstGeom>
        </p:spPr>
      </p:pic>
    </p:spTree>
    <p:extLst>
      <p:ext uri="{BB962C8B-B14F-4D97-AF65-F5344CB8AC3E}">
        <p14:creationId xmlns:p14="http://schemas.microsoft.com/office/powerpoint/2010/main" val="216131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None/>
            </a:pPr>
            <a:endParaRPr lang="en-US" dirty="0"/>
          </a:p>
        </p:txBody>
      </p:sp>
      <p:pic>
        <p:nvPicPr>
          <p:cNvPr id="4" name="Picture 3"/>
          <p:cNvPicPr>
            <a:picLocks noChangeAspect="1"/>
          </p:cNvPicPr>
          <p:nvPr/>
        </p:nvPicPr>
        <p:blipFill>
          <a:blip r:embed="rId2"/>
          <a:stretch>
            <a:fillRect/>
          </a:stretch>
        </p:blipFill>
        <p:spPr>
          <a:xfrm>
            <a:off x="1512570" y="144781"/>
            <a:ext cx="9166860" cy="6387044"/>
          </a:xfrm>
          <a:prstGeom prst="rect">
            <a:avLst/>
          </a:prstGeom>
        </p:spPr>
      </p:pic>
    </p:spTree>
    <p:extLst>
      <p:ext uri="{BB962C8B-B14F-4D97-AF65-F5344CB8AC3E}">
        <p14:creationId xmlns:p14="http://schemas.microsoft.com/office/powerpoint/2010/main" val="281766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fr-FR" dirty="0" err="1" smtClean="0"/>
              <a:t>Chỉnh</a:t>
            </a:r>
            <a:r>
              <a:rPr lang="fr-FR" dirty="0" smtClean="0"/>
              <a:t> </a:t>
            </a:r>
            <a:r>
              <a:rPr lang="fr-FR" dirty="0" err="1" smtClean="0"/>
              <a:t>sửa</a:t>
            </a:r>
            <a:r>
              <a:rPr lang="fr-FR" dirty="0" smtClean="0"/>
              <a:t> </a:t>
            </a:r>
            <a:r>
              <a:rPr lang="fr-FR" dirty="0" err="1" smtClean="0"/>
              <a:t>tài</a:t>
            </a:r>
            <a:r>
              <a:rPr lang="fr-FR" dirty="0" smtClean="0"/>
              <a:t> </a:t>
            </a:r>
            <a:r>
              <a:rPr lang="fr-FR" dirty="0" err="1" smtClean="0"/>
              <a:t>khoản</a:t>
            </a:r>
            <a:r>
              <a:rPr lang="fr-FR" dirty="0" smtClean="0"/>
              <a:t> </a:t>
            </a:r>
            <a:r>
              <a:rPr lang="fr-FR" dirty="0" err="1" smtClean="0"/>
              <a:t>người</a:t>
            </a:r>
            <a:r>
              <a:rPr lang="fr-FR" dirty="0" smtClean="0"/>
              <a:t> </a:t>
            </a:r>
            <a:r>
              <a:rPr lang="fr-FR" dirty="0" err="1" smtClean="0"/>
              <a:t>dùng</a:t>
            </a:r>
            <a:endParaRPr lang="fr-FR" dirty="0" smtClean="0"/>
          </a:p>
          <a:p>
            <a:pPr marL="0" indent="0">
              <a:buNone/>
            </a:pPr>
            <a:r>
              <a:rPr lang="fr-FR" dirty="0" err="1" smtClean="0"/>
              <a:t>Bạn</a:t>
            </a:r>
            <a:r>
              <a:rPr lang="fr-FR" dirty="0" smtClean="0"/>
              <a:t> </a:t>
            </a:r>
            <a:r>
              <a:rPr lang="fr-FR" dirty="0" err="1" smtClean="0"/>
              <a:t>có</a:t>
            </a:r>
            <a:r>
              <a:rPr lang="fr-FR" dirty="0" smtClean="0"/>
              <a:t> </a:t>
            </a:r>
            <a:r>
              <a:rPr lang="fr-FR" dirty="0" err="1" smtClean="0"/>
              <a:t>thể</a:t>
            </a:r>
            <a:r>
              <a:rPr lang="fr-FR" dirty="0" smtClean="0"/>
              <a:t> </a:t>
            </a:r>
            <a:r>
              <a:rPr lang="fr-FR" dirty="0" err="1" smtClean="0"/>
              <a:t>sử</a:t>
            </a:r>
            <a:r>
              <a:rPr lang="fr-FR" dirty="0" smtClean="0"/>
              <a:t> </a:t>
            </a:r>
            <a:r>
              <a:rPr lang="fr-FR" dirty="0" err="1" smtClean="0"/>
              <a:t>dụng</a:t>
            </a:r>
            <a:r>
              <a:rPr lang="fr-FR" dirty="0" smtClean="0"/>
              <a:t> </a:t>
            </a:r>
            <a:r>
              <a:rPr lang="fr-FR" dirty="0" err="1" smtClean="0"/>
              <a:t>câu</a:t>
            </a:r>
            <a:r>
              <a:rPr lang="fr-FR" dirty="0" smtClean="0"/>
              <a:t> </a:t>
            </a:r>
            <a:r>
              <a:rPr lang="fr-FR" dirty="0" err="1" smtClean="0"/>
              <a:t>lệnh</a:t>
            </a:r>
            <a:r>
              <a:rPr lang="fr-FR" dirty="0" smtClean="0"/>
              <a:t> ALTER USER </a:t>
            </a:r>
            <a:r>
              <a:rPr lang="fr-FR" dirty="0" err="1" smtClean="0"/>
              <a:t>để</a:t>
            </a:r>
            <a:r>
              <a:rPr lang="fr-FR" dirty="0" smtClean="0"/>
              <a:t> </a:t>
            </a:r>
            <a:r>
              <a:rPr lang="fr-FR" dirty="0" err="1" smtClean="0"/>
              <a:t>chỉnh</a:t>
            </a:r>
            <a:r>
              <a:rPr lang="fr-FR" dirty="0" smtClean="0"/>
              <a:t> </a:t>
            </a:r>
            <a:r>
              <a:rPr lang="fr-FR" dirty="0" err="1" smtClean="0"/>
              <a:t>sửa</a:t>
            </a:r>
            <a:r>
              <a:rPr lang="fr-FR" dirty="0" smtClean="0"/>
              <a:t> </a:t>
            </a:r>
            <a:r>
              <a:rPr lang="fr-FR" dirty="0" err="1" smtClean="0"/>
              <a:t>tài</a:t>
            </a:r>
            <a:r>
              <a:rPr lang="fr-FR" dirty="0" smtClean="0"/>
              <a:t> </a:t>
            </a:r>
            <a:r>
              <a:rPr lang="fr-FR" dirty="0" err="1" smtClean="0"/>
              <a:t>khoản</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như</a:t>
            </a:r>
            <a:r>
              <a:rPr lang="fr-FR" dirty="0" smtClean="0"/>
              <a:t> là </a:t>
            </a:r>
            <a:r>
              <a:rPr lang="fr-FR" dirty="0" err="1" smtClean="0"/>
              <a:t>thay</a:t>
            </a:r>
            <a:r>
              <a:rPr lang="fr-FR" dirty="0" smtClean="0"/>
              <a:t> </a:t>
            </a:r>
            <a:r>
              <a:rPr lang="fr-FR" dirty="0" err="1" smtClean="0"/>
              <a:t>đổi</a:t>
            </a:r>
            <a:r>
              <a:rPr lang="fr-FR" dirty="0" smtClean="0"/>
              <a:t> default </a:t>
            </a:r>
            <a:r>
              <a:rPr lang="fr-FR" dirty="0" err="1" smtClean="0"/>
              <a:t>tablespaces</a:t>
            </a:r>
            <a:r>
              <a:rPr lang="fr-FR" dirty="0" smtClean="0"/>
              <a:t> </a:t>
            </a:r>
            <a:r>
              <a:rPr lang="fr-FR" dirty="0" err="1" smtClean="0"/>
              <a:t>hoặc</a:t>
            </a:r>
            <a:r>
              <a:rPr lang="fr-FR" dirty="0" smtClean="0"/>
              <a:t> </a:t>
            </a:r>
            <a:r>
              <a:rPr lang="fr-FR" dirty="0" err="1" smtClean="0"/>
              <a:t>profile.Ngoài</a:t>
            </a:r>
            <a:r>
              <a:rPr lang="fr-FR" dirty="0" smtClean="0"/>
              <a:t> ra, </a:t>
            </a:r>
            <a:r>
              <a:rPr lang="fr-FR" dirty="0" err="1" smtClean="0"/>
              <a:t>bạn</a:t>
            </a:r>
            <a:r>
              <a:rPr lang="fr-FR" dirty="0" smtClean="0"/>
              <a:t> </a:t>
            </a:r>
            <a:r>
              <a:rPr lang="fr-FR" dirty="0" err="1" smtClean="0"/>
              <a:t>cũng</a:t>
            </a:r>
            <a:r>
              <a:rPr lang="fr-FR" dirty="0" smtClean="0"/>
              <a:t> </a:t>
            </a:r>
            <a:r>
              <a:rPr lang="fr-FR" dirty="0" err="1" smtClean="0"/>
              <a:t>có</a:t>
            </a:r>
            <a:r>
              <a:rPr lang="fr-FR" dirty="0" smtClean="0"/>
              <a:t> </a:t>
            </a:r>
            <a:r>
              <a:rPr lang="fr-FR" dirty="0" err="1" smtClean="0"/>
              <a:t>thể</a:t>
            </a:r>
            <a:r>
              <a:rPr lang="fr-FR" dirty="0" smtClean="0"/>
              <a:t> </a:t>
            </a:r>
            <a:r>
              <a:rPr lang="fr-FR" dirty="0" err="1" smtClean="0"/>
              <a:t>thay</a:t>
            </a:r>
            <a:r>
              <a:rPr lang="fr-FR" dirty="0" smtClean="0"/>
              <a:t> </a:t>
            </a:r>
            <a:r>
              <a:rPr lang="fr-FR" dirty="0" err="1" smtClean="0"/>
              <a:t>đổi</a:t>
            </a:r>
            <a:r>
              <a:rPr lang="fr-FR" dirty="0" smtClean="0"/>
              <a:t> </a:t>
            </a:r>
            <a:r>
              <a:rPr lang="fr-FR" dirty="0" err="1" smtClean="0"/>
              <a:t>mật</a:t>
            </a:r>
            <a:r>
              <a:rPr lang="fr-FR" dirty="0" smtClean="0"/>
              <a:t> </a:t>
            </a:r>
            <a:r>
              <a:rPr lang="fr-FR" dirty="0" err="1" smtClean="0"/>
              <a:t>khẩu</a:t>
            </a:r>
            <a:endParaRPr lang="fr-FR" dirty="0" smtClean="0"/>
          </a:p>
          <a:p>
            <a:pPr marL="0" indent="0">
              <a:buNone/>
            </a:pPr>
            <a:r>
              <a:rPr lang="fr-FR" dirty="0" err="1" smtClean="0"/>
              <a:t>Việc</a:t>
            </a:r>
            <a:r>
              <a:rPr lang="fr-FR" dirty="0" smtClean="0"/>
              <a:t> </a:t>
            </a:r>
            <a:r>
              <a:rPr lang="fr-FR" dirty="0" err="1" smtClean="0"/>
              <a:t>thay</a:t>
            </a:r>
            <a:r>
              <a:rPr lang="fr-FR" dirty="0" smtClean="0"/>
              <a:t> </a:t>
            </a:r>
            <a:r>
              <a:rPr lang="fr-FR" dirty="0" err="1" smtClean="0"/>
              <a:t>đổi</a:t>
            </a:r>
            <a:r>
              <a:rPr lang="fr-FR" dirty="0" smtClean="0"/>
              <a:t> </a:t>
            </a:r>
            <a:r>
              <a:rPr lang="fr-FR" dirty="0" err="1" smtClean="0"/>
              <a:t>các</a:t>
            </a:r>
            <a:r>
              <a:rPr lang="fr-FR" dirty="0" smtClean="0"/>
              <a:t> </a:t>
            </a:r>
            <a:r>
              <a:rPr lang="fr-FR" dirty="0" err="1" smtClean="0"/>
              <a:t>thiết</a:t>
            </a:r>
            <a:r>
              <a:rPr lang="fr-FR" dirty="0" smtClean="0"/>
              <a:t> </a:t>
            </a:r>
            <a:r>
              <a:rPr lang="fr-FR" dirty="0" err="1" smtClean="0"/>
              <a:t>lập</a:t>
            </a:r>
            <a:r>
              <a:rPr lang="fr-FR" dirty="0" smtClean="0"/>
              <a:t> </a:t>
            </a:r>
            <a:r>
              <a:rPr lang="fr-FR" dirty="0" err="1" smtClean="0"/>
              <a:t>bảo</a:t>
            </a:r>
            <a:r>
              <a:rPr lang="fr-FR" dirty="0" smtClean="0"/>
              <a:t> </a:t>
            </a:r>
            <a:r>
              <a:rPr lang="fr-FR" dirty="0" err="1" smtClean="0"/>
              <a:t>mật</a:t>
            </a:r>
            <a:r>
              <a:rPr lang="fr-FR" dirty="0" smtClean="0"/>
              <a:t> </a:t>
            </a:r>
            <a:r>
              <a:rPr lang="fr-FR" dirty="0" err="1" smtClean="0"/>
              <a:t>ảnh</a:t>
            </a:r>
            <a:r>
              <a:rPr lang="fr-FR" dirty="0" smtClean="0"/>
              <a:t> </a:t>
            </a:r>
            <a:r>
              <a:rPr lang="fr-FR" dirty="0" err="1" smtClean="0"/>
              <a:t>hưởng</a:t>
            </a:r>
            <a:r>
              <a:rPr lang="fr-FR" dirty="0" smtClean="0"/>
              <a:t> </a:t>
            </a:r>
            <a:r>
              <a:rPr lang="fr-FR" dirty="0" err="1" smtClean="0"/>
              <a:t>đến</a:t>
            </a:r>
            <a:r>
              <a:rPr lang="fr-FR" dirty="0" smtClean="0"/>
              <a:t> </a:t>
            </a:r>
            <a:r>
              <a:rPr lang="fr-FR" dirty="0" err="1" smtClean="0"/>
              <a:t>các</a:t>
            </a:r>
            <a:r>
              <a:rPr lang="fr-FR" dirty="0" smtClean="0"/>
              <a:t> </a:t>
            </a:r>
            <a:r>
              <a:rPr lang="fr-FR" dirty="0" err="1" smtClean="0"/>
              <a:t>phiên</a:t>
            </a:r>
            <a:r>
              <a:rPr lang="fr-FR" dirty="0" smtClean="0"/>
              <a:t> </a:t>
            </a:r>
            <a:r>
              <a:rPr lang="fr-FR" dirty="0" err="1" smtClean="0"/>
              <a:t>làm</a:t>
            </a:r>
            <a:r>
              <a:rPr lang="fr-FR" dirty="0" smtClean="0"/>
              <a:t> </a:t>
            </a:r>
            <a:r>
              <a:rPr lang="fr-FR" dirty="0" err="1" smtClean="0"/>
              <a:t>việc</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trong</a:t>
            </a:r>
            <a:r>
              <a:rPr lang="fr-FR" dirty="0" smtClean="0"/>
              <a:t> </a:t>
            </a:r>
            <a:r>
              <a:rPr lang="fr-FR" dirty="0" err="1" smtClean="0"/>
              <a:t>tương</a:t>
            </a:r>
            <a:r>
              <a:rPr lang="fr-FR" dirty="0" smtClean="0"/>
              <a:t> lai, </a:t>
            </a:r>
            <a:r>
              <a:rPr lang="fr-FR" dirty="0" err="1" smtClean="0"/>
              <a:t>không</a:t>
            </a:r>
            <a:r>
              <a:rPr lang="fr-FR" dirty="0" smtClean="0"/>
              <a:t> </a:t>
            </a:r>
            <a:r>
              <a:rPr lang="fr-FR" dirty="0" err="1" smtClean="0"/>
              <a:t>phải</a:t>
            </a:r>
            <a:r>
              <a:rPr lang="fr-FR" dirty="0" smtClean="0"/>
              <a:t> </a:t>
            </a:r>
            <a:r>
              <a:rPr lang="fr-FR" dirty="0" err="1" smtClean="0"/>
              <a:t>phiên</a:t>
            </a:r>
            <a:r>
              <a:rPr lang="fr-FR" dirty="0" smtClean="0"/>
              <a:t> </a:t>
            </a:r>
            <a:r>
              <a:rPr lang="fr-FR" dirty="0" err="1" smtClean="0"/>
              <a:t>làm</a:t>
            </a:r>
            <a:r>
              <a:rPr lang="fr-FR" dirty="0" smtClean="0"/>
              <a:t> </a:t>
            </a:r>
            <a:r>
              <a:rPr lang="fr-FR" dirty="0" err="1" smtClean="0"/>
              <a:t>việc</a:t>
            </a:r>
            <a:r>
              <a:rPr lang="fr-FR" dirty="0" smtClean="0"/>
              <a:t> </a:t>
            </a:r>
            <a:r>
              <a:rPr lang="fr-FR" dirty="0" err="1" smtClean="0"/>
              <a:t>hiện</a:t>
            </a:r>
            <a:r>
              <a:rPr lang="fr-FR" dirty="0" smtClean="0"/>
              <a:t> </a:t>
            </a:r>
            <a:r>
              <a:rPr lang="fr-FR" dirty="0" err="1" smtClean="0"/>
              <a:t>tại.Hầu</a:t>
            </a:r>
            <a:r>
              <a:rPr lang="fr-FR" dirty="0" smtClean="0"/>
              <a:t> </a:t>
            </a:r>
            <a:r>
              <a:rPr lang="fr-FR" dirty="0" err="1" smtClean="0"/>
              <a:t>hết</a:t>
            </a:r>
            <a:r>
              <a:rPr lang="fr-FR" dirty="0" smtClean="0"/>
              <a:t>, </a:t>
            </a:r>
            <a:r>
              <a:rPr lang="fr-FR" dirty="0" err="1" smtClean="0"/>
              <a:t>bạn</a:t>
            </a:r>
            <a:r>
              <a:rPr lang="fr-FR" dirty="0" smtClean="0"/>
              <a:t> </a:t>
            </a:r>
            <a:r>
              <a:rPr lang="fr-FR" dirty="0" err="1" smtClean="0"/>
              <a:t>có</a:t>
            </a:r>
            <a:r>
              <a:rPr lang="fr-FR" dirty="0" smtClean="0"/>
              <a:t> </a:t>
            </a:r>
            <a:r>
              <a:rPr lang="fr-FR" dirty="0" err="1" smtClean="0"/>
              <a:t>thể</a:t>
            </a:r>
            <a:r>
              <a:rPr lang="fr-FR" dirty="0" smtClean="0"/>
              <a:t> </a:t>
            </a:r>
            <a:r>
              <a:rPr lang="fr-FR" dirty="0" err="1" smtClean="0"/>
              <a:t>chỉnh</a:t>
            </a:r>
            <a:r>
              <a:rPr lang="fr-FR" dirty="0" smtClean="0"/>
              <a:t> </a:t>
            </a:r>
            <a:r>
              <a:rPr lang="fr-FR" dirty="0" err="1" smtClean="0"/>
              <a:t>sửa</a:t>
            </a:r>
            <a:r>
              <a:rPr lang="fr-FR" dirty="0" smtClean="0"/>
              <a:t> </a:t>
            </a:r>
            <a:r>
              <a:rPr lang="fr-FR" dirty="0" err="1" smtClean="0"/>
              <a:t>các</a:t>
            </a:r>
            <a:r>
              <a:rPr lang="fr-FR" dirty="0" smtClean="0"/>
              <a:t> </a:t>
            </a:r>
            <a:r>
              <a:rPr lang="fr-FR" dirty="0" err="1" smtClean="0"/>
              <a:t>thiết</a:t>
            </a:r>
            <a:r>
              <a:rPr lang="fr-FR" dirty="0" smtClean="0"/>
              <a:t> </a:t>
            </a:r>
            <a:r>
              <a:rPr lang="fr-FR" dirty="0" err="1" smtClean="0"/>
              <a:t>lập</a:t>
            </a:r>
            <a:r>
              <a:rPr lang="fr-FR" dirty="0" smtClean="0"/>
              <a:t> </a:t>
            </a:r>
            <a:r>
              <a:rPr lang="fr-FR" dirty="0" err="1" smtClean="0"/>
              <a:t>bảo</a:t>
            </a:r>
            <a:r>
              <a:rPr lang="fr-FR" dirty="0" smtClean="0"/>
              <a:t> </a:t>
            </a:r>
            <a:r>
              <a:rPr lang="fr-FR" dirty="0" err="1" smtClean="0"/>
              <a:t>mật</a:t>
            </a:r>
            <a:r>
              <a:rPr lang="fr-FR" dirty="0" smtClean="0"/>
              <a:t> </a:t>
            </a:r>
            <a:r>
              <a:rPr lang="fr-FR" dirty="0" err="1" smtClean="0"/>
              <a:t>với</a:t>
            </a:r>
            <a:r>
              <a:rPr lang="fr-FR" dirty="0" smtClean="0"/>
              <a:t> </a:t>
            </a:r>
            <a:r>
              <a:rPr lang="fr-FR" dirty="0" err="1" smtClean="0"/>
              <a:t>câu</a:t>
            </a:r>
            <a:r>
              <a:rPr lang="fr-FR" dirty="0" smtClean="0"/>
              <a:t> </a:t>
            </a:r>
            <a:r>
              <a:rPr lang="fr-FR" dirty="0" err="1" smtClean="0"/>
              <a:t>lệnh</a:t>
            </a:r>
            <a:r>
              <a:rPr lang="fr-FR" dirty="0" smtClean="0"/>
              <a:t> ALTER USER.</a:t>
            </a:r>
            <a:br>
              <a:rPr lang="fr-FR" dirty="0" smtClean="0"/>
            </a:br>
            <a:r>
              <a:rPr lang="fr-FR" dirty="0" err="1" smtClean="0"/>
              <a:t>Người</a:t>
            </a:r>
            <a:r>
              <a:rPr lang="fr-FR" dirty="0" smtClean="0"/>
              <a:t> </a:t>
            </a:r>
            <a:r>
              <a:rPr lang="fr-FR" dirty="0" err="1" smtClean="0"/>
              <a:t>dùng</a:t>
            </a:r>
            <a:r>
              <a:rPr lang="fr-FR" dirty="0" smtClean="0"/>
              <a:t> </a:t>
            </a:r>
            <a:r>
              <a:rPr lang="fr-FR" dirty="0" err="1" smtClean="0"/>
              <a:t>cũng</a:t>
            </a:r>
            <a:r>
              <a:rPr lang="fr-FR" dirty="0" smtClean="0"/>
              <a:t> </a:t>
            </a:r>
            <a:r>
              <a:rPr lang="fr-FR" dirty="0" err="1" smtClean="0"/>
              <a:t>có</a:t>
            </a:r>
            <a:r>
              <a:rPr lang="fr-FR" dirty="0" smtClean="0"/>
              <a:t> </a:t>
            </a:r>
            <a:r>
              <a:rPr lang="fr-FR" dirty="0" err="1" smtClean="0"/>
              <a:t>thể</a:t>
            </a:r>
            <a:r>
              <a:rPr lang="fr-FR" dirty="0" smtClean="0"/>
              <a:t> </a:t>
            </a:r>
            <a:r>
              <a:rPr lang="fr-FR" dirty="0" err="1" smtClean="0"/>
              <a:t>thay</a:t>
            </a:r>
            <a:r>
              <a:rPr lang="fr-FR" dirty="0" smtClean="0"/>
              <a:t> </a:t>
            </a:r>
            <a:r>
              <a:rPr lang="fr-FR" dirty="0" err="1" smtClean="0"/>
              <a:t>đổi</a:t>
            </a:r>
            <a:r>
              <a:rPr lang="fr-FR" dirty="0" smtClean="0"/>
              <a:t> </a:t>
            </a:r>
            <a:r>
              <a:rPr lang="fr-FR" dirty="0" err="1" smtClean="0"/>
              <a:t>mật</a:t>
            </a:r>
            <a:r>
              <a:rPr lang="fr-FR" dirty="0" smtClean="0"/>
              <a:t> </a:t>
            </a:r>
            <a:r>
              <a:rPr lang="fr-FR" dirty="0" err="1" smtClean="0"/>
              <a:t>khẩu</a:t>
            </a:r>
            <a:r>
              <a:rPr lang="fr-FR" dirty="0" smtClean="0"/>
              <a:t> </a:t>
            </a:r>
            <a:r>
              <a:rPr lang="fr-FR" dirty="0" err="1" smtClean="0"/>
              <a:t>của</a:t>
            </a:r>
            <a:r>
              <a:rPr lang="fr-FR" dirty="0" smtClean="0"/>
              <a:t> </a:t>
            </a:r>
            <a:r>
              <a:rPr lang="fr-FR" dirty="0" err="1" smtClean="0"/>
              <a:t>họ</a:t>
            </a:r>
            <a:r>
              <a:rPr lang="fr-FR" dirty="0" smtClean="0"/>
              <a:t>. </a:t>
            </a:r>
            <a:r>
              <a:rPr lang="fr-FR" dirty="0" err="1" smtClean="0"/>
              <a:t>Tuy</a:t>
            </a:r>
            <a:r>
              <a:rPr lang="fr-FR" dirty="0" smtClean="0"/>
              <a:t> </a:t>
            </a:r>
            <a:r>
              <a:rPr lang="fr-FR" dirty="0" err="1" smtClean="0"/>
              <a:t>nhiên</a:t>
            </a:r>
            <a:r>
              <a:rPr lang="fr-FR" dirty="0" smtClean="0"/>
              <a:t>, </a:t>
            </a:r>
            <a:r>
              <a:rPr lang="fr-FR" dirty="0" err="1" smtClean="0"/>
              <a:t>để</a:t>
            </a:r>
            <a:r>
              <a:rPr lang="fr-FR" dirty="0" smtClean="0"/>
              <a:t> </a:t>
            </a:r>
            <a:r>
              <a:rPr lang="fr-FR" dirty="0" err="1" smtClean="0"/>
              <a:t>thay</a:t>
            </a:r>
            <a:r>
              <a:rPr lang="fr-FR" dirty="0" smtClean="0"/>
              <a:t> </a:t>
            </a:r>
            <a:r>
              <a:rPr lang="fr-FR" dirty="0" err="1" smtClean="0"/>
              <a:t>đổi</a:t>
            </a:r>
            <a:r>
              <a:rPr lang="fr-FR" dirty="0" smtClean="0"/>
              <a:t> </a:t>
            </a:r>
            <a:r>
              <a:rPr lang="fr-FR" dirty="0" err="1" smtClean="0"/>
              <a:t>bất</a:t>
            </a:r>
            <a:r>
              <a:rPr lang="fr-FR" dirty="0" smtClean="0"/>
              <a:t> </a:t>
            </a:r>
            <a:r>
              <a:rPr lang="fr-FR" dirty="0" err="1" smtClean="0"/>
              <a:t>kỳ</a:t>
            </a:r>
            <a:r>
              <a:rPr lang="fr-FR" dirty="0" smtClean="0"/>
              <a:t> </a:t>
            </a:r>
            <a:r>
              <a:rPr lang="fr-FR" dirty="0" err="1" smtClean="0"/>
              <a:t>tùy</a:t>
            </a:r>
            <a:r>
              <a:rPr lang="fr-FR" dirty="0" smtClean="0"/>
              <a:t> </a:t>
            </a:r>
            <a:r>
              <a:rPr lang="fr-FR" dirty="0" err="1" smtClean="0"/>
              <a:t>chọn</a:t>
            </a:r>
            <a:r>
              <a:rPr lang="fr-FR" dirty="0" smtClean="0"/>
              <a:t> </a:t>
            </a:r>
            <a:r>
              <a:rPr lang="fr-FR" dirty="0" err="1" smtClean="0"/>
              <a:t>khác</a:t>
            </a:r>
            <a:r>
              <a:rPr lang="fr-FR" dirty="0" smtClean="0"/>
              <a:t> </a:t>
            </a:r>
            <a:r>
              <a:rPr lang="fr-FR" dirty="0" err="1" smtClean="0"/>
              <a:t>của</a:t>
            </a:r>
            <a:r>
              <a:rPr lang="fr-FR" dirty="0" smtClean="0"/>
              <a:t> </a:t>
            </a:r>
            <a:r>
              <a:rPr lang="fr-FR" dirty="0" err="1" smtClean="0"/>
              <a:t>miền</a:t>
            </a:r>
            <a:r>
              <a:rPr lang="fr-FR" dirty="0" smtClean="0"/>
              <a:t> </a:t>
            </a:r>
            <a:r>
              <a:rPr lang="fr-FR" dirty="0" err="1" smtClean="0"/>
              <a:t>bảo</a:t>
            </a:r>
            <a:r>
              <a:rPr lang="fr-FR" dirty="0" smtClean="0"/>
              <a:t> </a:t>
            </a:r>
            <a:r>
              <a:rPr lang="fr-FR" dirty="0" err="1" smtClean="0"/>
              <a:t>mật</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bạn</a:t>
            </a:r>
            <a:r>
              <a:rPr lang="fr-FR" dirty="0" smtClean="0"/>
              <a:t> </a:t>
            </a:r>
            <a:r>
              <a:rPr lang="fr-FR" dirty="0" err="1" smtClean="0"/>
              <a:t>phải</a:t>
            </a:r>
            <a:r>
              <a:rPr lang="fr-FR" dirty="0" smtClean="0"/>
              <a:t> </a:t>
            </a:r>
            <a:r>
              <a:rPr lang="fr-FR" dirty="0" err="1" smtClean="0"/>
              <a:t>có</a:t>
            </a:r>
            <a:r>
              <a:rPr lang="fr-FR" dirty="0" smtClean="0"/>
              <a:t> </a:t>
            </a:r>
            <a:r>
              <a:rPr lang="fr-FR" dirty="0" err="1" smtClean="0"/>
              <a:t>quyền</a:t>
            </a:r>
            <a:r>
              <a:rPr lang="fr-FR" dirty="0" smtClean="0"/>
              <a:t> </a:t>
            </a:r>
            <a:r>
              <a:rPr lang="fr-FR" dirty="0" err="1" smtClean="0"/>
              <a:t>hệ</a:t>
            </a:r>
            <a:r>
              <a:rPr lang="fr-FR" dirty="0" smtClean="0"/>
              <a:t> </a:t>
            </a:r>
            <a:r>
              <a:rPr lang="fr-FR" dirty="0" err="1" smtClean="0"/>
              <a:t>thống</a:t>
            </a:r>
            <a:r>
              <a:rPr lang="fr-FR" dirty="0" smtClean="0"/>
              <a:t> </a:t>
            </a:r>
            <a:r>
              <a:rPr lang="fr-FR" dirty="0" err="1" smtClean="0"/>
              <a:t>trong</a:t>
            </a:r>
            <a:r>
              <a:rPr lang="fr-FR" dirty="0" smtClean="0"/>
              <a:t> </a:t>
            </a:r>
            <a:r>
              <a:rPr lang="fr-FR" dirty="0" err="1" smtClean="0"/>
              <a:t>câu</a:t>
            </a:r>
            <a:r>
              <a:rPr lang="fr-FR" dirty="0" smtClean="0"/>
              <a:t> </a:t>
            </a:r>
            <a:r>
              <a:rPr lang="fr-FR" dirty="0" err="1" smtClean="0"/>
              <a:t>lệnh</a:t>
            </a:r>
            <a:r>
              <a:rPr lang="fr-FR" dirty="0" smtClean="0"/>
              <a:t> ALTER USER.</a:t>
            </a:r>
          </a:p>
        </p:txBody>
      </p:sp>
    </p:spTree>
    <p:extLst>
      <p:ext uri="{BB962C8B-B14F-4D97-AF65-F5344CB8AC3E}">
        <p14:creationId xmlns:p14="http://schemas.microsoft.com/office/powerpoint/2010/main" val="124464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Managing Security for Definer's Rights and Invoker's Rights</a:t>
            </a:r>
            <a:endParaRPr lang="en-US" dirty="0"/>
          </a:p>
        </p:txBody>
      </p:sp>
      <p:sp>
        <p:nvSpPr>
          <p:cNvPr id="14" name="Content Placeholder 2"/>
          <p:cNvSpPr>
            <a:spLocks noGrp="1"/>
          </p:cNvSpPr>
          <p:nvPr>
            <p:ph idx="1"/>
          </p:nvPr>
        </p:nvSpPr>
        <p:spPr/>
        <p:txBody>
          <a:bodyPr>
            <a:normAutofit fontScale="77500" lnSpcReduction="20000"/>
          </a:bodyPr>
          <a:lstStyle/>
          <a:p>
            <a:pPr marL="0" indent="0">
              <a:buNone/>
            </a:pPr>
            <a:r>
              <a:rPr lang="en-US" dirty="0"/>
              <a:t>Invoker’s rights and definer’s rights have several security advantages when used to control access to privileges to run user-created procedures.</a:t>
            </a:r>
          </a:p>
          <a:p>
            <a:pPr marL="0" indent="0">
              <a:buNone/>
            </a:pPr>
            <a:r>
              <a:rPr lang="en-US" dirty="0" smtClean="0"/>
              <a:t>Definer's </a:t>
            </a:r>
            <a:r>
              <a:rPr lang="en-US" dirty="0"/>
              <a:t>rights and invoker's rights are used to control access to the privileges necessary to run a user-created procedure, or program unit.</a:t>
            </a:r>
          </a:p>
          <a:p>
            <a:pPr marL="0" indent="0">
              <a:buNone/>
            </a:pPr>
            <a:r>
              <a:rPr lang="en-US" dirty="0" smtClean="0"/>
              <a:t>In </a:t>
            </a:r>
            <a:r>
              <a:rPr lang="en-US" dirty="0"/>
              <a:t>a definer's rights procedure, the procedure executes with the privileges of the owner. The privileges are bound to the schema in which they were created. An invoker's rights procedure executes with the privileges of the current user, that is, the user who invokes the </a:t>
            </a:r>
            <a:r>
              <a:rPr lang="en-US" dirty="0" err="1" smtClean="0"/>
              <a:t>procedure.For</a:t>
            </a:r>
            <a:r>
              <a:rPr lang="en-US" dirty="0" smtClean="0"/>
              <a:t> </a:t>
            </a:r>
            <a:r>
              <a:rPr lang="en-US" dirty="0"/>
              <a:t>example, suppose user </a:t>
            </a:r>
            <a:r>
              <a:rPr lang="en-US" dirty="0" err="1"/>
              <a:t>bixby</a:t>
            </a:r>
            <a:r>
              <a:rPr lang="en-US" dirty="0"/>
              <a:t> creates a procedure that is designed to modify table </a:t>
            </a:r>
            <a:r>
              <a:rPr lang="en-US" dirty="0" err="1"/>
              <a:t>cust_records</a:t>
            </a:r>
            <a:r>
              <a:rPr lang="en-US" dirty="0"/>
              <a:t> and then he grants the EXECUTE privilege on this procedure to user </a:t>
            </a:r>
            <a:r>
              <a:rPr lang="en-US" dirty="0" err="1"/>
              <a:t>rlayton</a:t>
            </a:r>
            <a:r>
              <a:rPr lang="en-US" dirty="0"/>
              <a:t>. If </a:t>
            </a:r>
            <a:r>
              <a:rPr lang="en-US" dirty="0" err="1"/>
              <a:t>bixby</a:t>
            </a:r>
            <a:r>
              <a:rPr lang="en-US" dirty="0"/>
              <a:t> had created the procedure with definer's rights, then the procedure would look for table </a:t>
            </a:r>
            <a:r>
              <a:rPr lang="en-US" dirty="0" err="1"/>
              <a:t>cust_records</a:t>
            </a:r>
            <a:r>
              <a:rPr lang="en-US" dirty="0"/>
              <a:t> in </a:t>
            </a:r>
            <a:r>
              <a:rPr lang="en-US" dirty="0" err="1"/>
              <a:t>bixby's</a:t>
            </a:r>
            <a:r>
              <a:rPr lang="en-US" dirty="0"/>
              <a:t> schema. Had the procedure been created with invoker's rights, then when </a:t>
            </a:r>
            <a:r>
              <a:rPr lang="en-US" dirty="0" err="1"/>
              <a:t>rlayton</a:t>
            </a:r>
            <a:r>
              <a:rPr lang="en-US" dirty="0"/>
              <a:t> runs it, the procedure would look for table </a:t>
            </a:r>
            <a:r>
              <a:rPr lang="en-US" dirty="0" err="1"/>
              <a:t>cust_records</a:t>
            </a:r>
            <a:r>
              <a:rPr lang="en-US" dirty="0"/>
              <a:t> in </a:t>
            </a:r>
            <a:r>
              <a:rPr lang="en-US" dirty="0" err="1"/>
              <a:t>rlayton's</a:t>
            </a:r>
            <a:r>
              <a:rPr lang="en-US" dirty="0"/>
              <a:t> schema.</a:t>
            </a:r>
          </a:p>
          <a:p>
            <a:pPr marL="0" indent="0">
              <a:buNone/>
            </a:pPr>
            <a:r>
              <a:rPr lang="en-US" dirty="0" smtClean="0"/>
              <a:t>By </a:t>
            </a:r>
            <a:r>
              <a:rPr lang="en-US" dirty="0"/>
              <a:t>default, all procedures are considered definer's rights. You can designate a procedure to be an invoker's rights procedure by using the AUTHID CURRENT_USER clause when you create or modify it, or you can use the AUTHID DEFINER clause to make it a definer's rights procedure.</a:t>
            </a:r>
            <a:endParaRPr lang="en-US" dirty="0" smtClean="0"/>
          </a:p>
        </p:txBody>
      </p:sp>
    </p:spTree>
    <p:extLst>
      <p:ext uri="{BB962C8B-B14F-4D97-AF65-F5344CB8AC3E}">
        <p14:creationId xmlns:p14="http://schemas.microsoft.com/office/powerpoint/2010/main" val="18635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Managing Security for Definer's Rights and Invoker's Rights</a:t>
            </a:r>
            <a:endParaRPr lang="en-US" dirty="0"/>
          </a:p>
        </p:txBody>
      </p:sp>
      <p:pic>
        <p:nvPicPr>
          <p:cNvPr id="2" name="Content Placeholder 1"/>
          <p:cNvPicPr>
            <a:picLocks noGrp="1" noChangeAspect="1"/>
          </p:cNvPicPr>
          <p:nvPr>
            <p:ph idx="1"/>
          </p:nvPr>
        </p:nvPicPr>
        <p:blipFill>
          <a:blip r:embed="rId3"/>
          <a:stretch>
            <a:fillRect/>
          </a:stretch>
        </p:blipFill>
        <p:spPr>
          <a:xfrm>
            <a:off x="1417321" y="1980690"/>
            <a:ext cx="9101720" cy="4722053"/>
          </a:xfrm>
          <a:prstGeom prst="rect">
            <a:avLst/>
          </a:prstGeom>
        </p:spPr>
      </p:pic>
    </p:spTree>
    <p:extLst>
      <p:ext uri="{BB962C8B-B14F-4D97-AF65-F5344CB8AC3E}">
        <p14:creationId xmlns:p14="http://schemas.microsoft.com/office/powerpoint/2010/main" val="3206766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Managing Security for Definer's Rights and Invoker's Rights</a:t>
            </a:r>
            <a:endParaRPr lang="en-US" dirty="0"/>
          </a:p>
        </p:txBody>
      </p:sp>
      <p:pic>
        <p:nvPicPr>
          <p:cNvPr id="5" name="Content Placeholder 4"/>
          <p:cNvPicPr>
            <a:picLocks noGrp="1" noChangeAspect="1"/>
          </p:cNvPicPr>
          <p:nvPr>
            <p:ph idx="1"/>
          </p:nvPr>
        </p:nvPicPr>
        <p:blipFill>
          <a:blip r:embed="rId3"/>
          <a:stretch>
            <a:fillRect/>
          </a:stretch>
        </p:blipFill>
        <p:spPr>
          <a:xfrm>
            <a:off x="670787" y="2400300"/>
            <a:ext cx="10512834" cy="2995459"/>
          </a:xfrm>
          <a:prstGeom prst="rect">
            <a:avLst/>
          </a:prstGeom>
        </p:spPr>
      </p:pic>
    </p:spTree>
    <p:extLst>
      <p:ext uri="{BB962C8B-B14F-4D97-AF65-F5344CB8AC3E}">
        <p14:creationId xmlns:p14="http://schemas.microsoft.com/office/powerpoint/2010/main" val="351024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Managing Security for Definer's Rights and Invoker's Rights</a:t>
            </a:r>
            <a:endParaRPr lang="en-US" dirty="0"/>
          </a:p>
        </p:txBody>
      </p:sp>
      <p:pic>
        <p:nvPicPr>
          <p:cNvPr id="4" name="Content Placeholder 3"/>
          <p:cNvPicPr>
            <a:picLocks noGrp="1" noChangeAspect="1"/>
          </p:cNvPicPr>
          <p:nvPr>
            <p:ph idx="1"/>
          </p:nvPr>
        </p:nvPicPr>
        <p:blipFill>
          <a:blip r:embed="rId3"/>
          <a:stretch>
            <a:fillRect/>
          </a:stretch>
        </p:blipFill>
        <p:spPr>
          <a:xfrm>
            <a:off x="1279017" y="2915483"/>
            <a:ext cx="9629775" cy="2285286"/>
          </a:xfrm>
          <a:prstGeom prst="rect">
            <a:avLst/>
          </a:prstGeom>
        </p:spPr>
      </p:pic>
    </p:spTree>
    <p:extLst>
      <p:ext uri="{BB962C8B-B14F-4D97-AF65-F5344CB8AC3E}">
        <p14:creationId xmlns:p14="http://schemas.microsoft.com/office/powerpoint/2010/main" val="25872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Managing Security for Definer's Rights and Invoker's Rights</a:t>
            </a:r>
            <a:endParaRPr lang="en-US" dirty="0"/>
          </a:p>
        </p:txBody>
      </p:sp>
      <p:pic>
        <p:nvPicPr>
          <p:cNvPr id="4" name="Content Placeholder 3"/>
          <p:cNvPicPr>
            <a:picLocks noGrp="1" noChangeAspect="1"/>
          </p:cNvPicPr>
          <p:nvPr>
            <p:ph idx="1"/>
          </p:nvPr>
        </p:nvPicPr>
        <p:blipFill>
          <a:blip r:embed="rId3"/>
          <a:stretch>
            <a:fillRect/>
          </a:stretch>
        </p:blipFill>
        <p:spPr>
          <a:xfrm>
            <a:off x="1383029" y="2190750"/>
            <a:ext cx="9422766" cy="3986213"/>
          </a:xfrm>
          <a:prstGeom prst="rect">
            <a:avLst/>
          </a:prstGeom>
        </p:spPr>
      </p:pic>
    </p:spTree>
    <p:extLst>
      <p:ext uri="{BB962C8B-B14F-4D97-AF65-F5344CB8AC3E}">
        <p14:creationId xmlns:p14="http://schemas.microsoft.com/office/powerpoint/2010/main" val="177080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Managing Security for Definer's Rights and Invoker's Rights</a:t>
            </a:r>
            <a:endParaRPr lang="en-US" dirty="0"/>
          </a:p>
        </p:txBody>
      </p:sp>
      <p:pic>
        <p:nvPicPr>
          <p:cNvPr id="3" name="Content Placeholder 2"/>
          <p:cNvPicPr>
            <a:picLocks noGrp="1" noChangeAspect="1"/>
          </p:cNvPicPr>
          <p:nvPr>
            <p:ph idx="1"/>
          </p:nvPr>
        </p:nvPicPr>
        <p:blipFill>
          <a:blip r:embed="rId3"/>
          <a:stretch>
            <a:fillRect/>
          </a:stretch>
        </p:blipFill>
        <p:spPr>
          <a:xfrm>
            <a:off x="1978777" y="2190750"/>
            <a:ext cx="8231271" cy="3986213"/>
          </a:xfrm>
          <a:prstGeom prst="rect">
            <a:avLst/>
          </a:prstGeom>
        </p:spPr>
      </p:pic>
    </p:spTree>
    <p:extLst>
      <p:ext uri="{BB962C8B-B14F-4D97-AF65-F5344CB8AC3E}">
        <p14:creationId xmlns:p14="http://schemas.microsoft.com/office/powerpoint/2010/main" val="65282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Managing Security for Definer's Rights and Invoker's Rights</a:t>
            </a:r>
            <a:endParaRPr lang="en-US" dirty="0"/>
          </a:p>
        </p:txBody>
      </p:sp>
      <p:pic>
        <p:nvPicPr>
          <p:cNvPr id="3" name="Content Placeholder 2"/>
          <p:cNvPicPr>
            <a:picLocks noGrp="1" noChangeAspect="1"/>
          </p:cNvPicPr>
          <p:nvPr>
            <p:ph idx="1"/>
          </p:nvPr>
        </p:nvPicPr>
        <p:blipFill>
          <a:blip r:embed="rId3"/>
          <a:stretch>
            <a:fillRect/>
          </a:stretch>
        </p:blipFill>
        <p:spPr>
          <a:xfrm>
            <a:off x="1279017" y="2269872"/>
            <a:ext cx="9629775" cy="1930588"/>
          </a:xfrm>
          <a:prstGeom prst="rect">
            <a:avLst/>
          </a:prstGeom>
        </p:spPr>
      </p:pic>
    </p:spTree>
    <p:extLst>
      <p:ext uri="{BB962C8B-B14F-4D97-AF65-F5344CB8AC3E}">
        <p14:creationId xmlns:p14="http://schemas.microsoft.com/office/powerpoint/2010/main" val="347672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Managing Security for Definer's Rights and Invoker's Rights</a:t>
            </a:r>
            <a:endParaRPr lang="en-US" dirty="0"/>
          </a:p>
        </p:txBody>
      </p:sp>
      <p:pic>
        <p:nvPicPr>
          <p:cNvPr id="3" name="Content Placeholder 2"/>
          <p:cNvPicPr>
            <a:picLocks noGrp="1" noChangeAspect="1"/>
          </p:cNvPicPr>
          <p:nvPr>
            <p:ph idx="1"/>
          </p:nvPr>
        </p:nvPicPr>
        <p:blipFill>
          <a:blip r:embed="rId3"/>
          <a:stretch>
            <a:fillRect/>
          </a:stretch>
        </p:blipFill>
        <p:spPr>
          <a:xfrm>
            <a:off x="1279525" y="2278853"/>
            <a:ext cx="9629775" cy="3810007"/>
          </a:xfrm>
          <a:prstGeom prst="rect">
            <a:avLst/>
          </a:prstGeom>
        </p:spPr>
      </p:pic>
    </p:spTree>
    <p:extLst>
      <p:ext uri="{BB962C8B-B14F-4D97-AF65-F5344CB8AC3E}">
        <p14:creationId xmlns:p14="http://schemas.microsoft.com/office/powerpoint/2010/main" val="289011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Managing Security for Definer's Rights and Invoker's Rights</a:t>
            </a:r>
            <a:endParaRPr lang="en-US" dirty="0"/>
          </a:p>
        </p:txBody>
      </p:sp>
      <p:pic>
        <p:nvPicPr>
          <p:cNvPr id="4" name="Content Placeholder 3"/>
          <p:cNvPicPr>
            <a:picLocks noGrp="1" noChangeAspect="1"/>
          </p:cNvPicPr>
          <p:nvPr>
            <p:ph idx="1"/>
          </p:nvPr>
        </p:nvPicPr>
        <p:blipFill>
          <a:blip r:embed="rId3"/>
          <a:stretch>
            <a:fillRect/>
          </a:stretch>
        </p:blipFill>
        <p:spPr>
          <a:xfrm>
            <a:off x="1279525" y="2496996"/>
            <a:ext cx="9629775" cy="3373721"/>
          </a:xfrm>
          <a:prstGeom prst="rect">
            <a:avLst/>
          </a:prstGeom>
        </p:spPr>
      </p:pic>
    </p:spTree>
    <p:extLst>
      <p:ext uri="{BB962C8B-B14F-4D97-AF65-F5344CB8AC3E}">
        <p14:creationId xmlns:p14="http://schemas.microsoft.com/office/powerpoint/2010/main" val="238874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Managing Security for Definer's Rights and Invoker's Rights</a:t>
            </a:r>
            <a:endParaRPr lang="en-US" dirty="0"/>
          </a:p>
        </p:txBody>
      </p:sp>
      <p:pic>
        <p:nvPicPr>
          <p:cNvPr id="3" name="Content Placeholder 2"/>
          <p:cNvPicPr>
            <a:picLocks noGrp="1" noChangeAspect="1"/>
          </p:cNvPicPr>
          <p:nvPr>
            <p:ph idx="1"/>
          </p:nvPr>
        </p:nvPicPr>
        <p:blipFill>
          <a:blip r:embed="rId3"/>
          <a:stretch>
            <a:fillRect/>
          </a:stretch>
        </p:blipFill>
        <p:spPr>
          <a:xfrm>
            <a:off x="1279525" y="2692128"/>
            <a:ext cx="9629775" cy="2983457"/>
          </a:xfrm>
          <a:prstGeom prst="rect">
            <a:avLst/>
          </a:prstGeom>
        </p:spPr>
      </p:pic>
    </p:spTree>
    <p:extLst>
      <p:ext uri="{BB962C8B-B14F-4D97-AF65-F5344CB8AC3E}">
        <p14:creationId xmlns:p14="http://schemas.microsoft.com/office/powerpoint/2010/main" val="220410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fr-FR" dirty="0" err="1" smtClean="0"/>
              <a:t>Thay</a:t>
            </a:r>
            <a:r>
              <a:rPr lang="fr-FR" dirty="0" smtClean="0"/>
              <a:t> </a:t>
            </a:r>
            <a:r>
              <a:rPr lang="fr-FR" dirty="0" err="1" smtClean="0"/>
              <a:t>đổi</a:t>
            </a:r>
            <a:r>
              <a:rPr lang="fr-FR" dirty="0" smtClean="0"/>
              <a:t> </a:t>
            </a:r>
            <a:r>
              <a:rPr lang="fr-FR" dirty="0" err="1" smtClean="0"/>
              <a:t>mật</a:t>
            </a:r>
            <a:r>
              <a:rPr lang="fr-FR" dirty="0" smtClean="0"/>
              <a:t> </a:t>
            </a:r>
            <a:r>
              <a:rPr lang="fr-FR" dirty="0" err="1" smtClean="0"/>
              <a:t>khẩu</a:t>
            </a:r>
            <a:r>
              <a:rPr lang="fr-FR" dirty="0" smtClean="0"/>
              <a:t> </a:t>
            </a:r>
            <a:r>
              <a:rPr lang="fr-FR" dirty="0" err="1" smtClean="0"/>
              <a:t>của</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bình</a:t>
            </a:r>
            <a:r>
              <a:rPr lang="fr-FR" dirty="0" smtClean="0"/>
              <a:t> </a:t>
            </a:r>
            <a:r>
              <a:rPr lang="fr-FR" dirty="0" err="1" smtClean="0"/>
              <a:t>thường</a:t>
            </a:r>
            <a:r>
              <a:rPr lang="fr-FR" dirty="0" smtClean="0"/>
              <a:t> (NON-SYS)</a:t>
            </a:r>
          </a:p>
          <a:p>
            <a:pPr marL="0" indent="0">
              <a:buNone/>
            </a:pPr>
            <a:r>
              <a:rPr lang="fr-FR" dirty="0" err="1" smtClean="0"/>
              <a:t>Các</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có</a:t>
            </a:r>
            <a:r>
              <a:rPr lang="fr-FR" dirty="0" smtClean="0"/>
              <a:t> </a:t>
            </a:r>
            <a:r>
              <a:rPr lang="fr-FR" dirty="0" err="1" smtClean="0"/>
              <a:t>mật</a:t>
            </a:r>
            <a:r>
              <a:rPr lang="fr-FR" dirty="0" smtClean="0"/>
              <a:t> </a:t>
            </a:r>
            <a:r>
              <a:rPr lang="fr-FR" dirty="0" err="1" smtClean="0"/>
              <a:t>khẩu</a:t>
            </a:r>
            <a:r>
              <a:rPr lang="fr-FR" dirty="0" smtClean="0"/>
              <a:t> </a:t>
            </a:r>
            <a:r>
              <a:rPr lang="fr-FR" dirty="0" err="1" smtClean="0"/>
              <a:t>của</a:t>
            </a:r>
            <a:r>
              <a:rPr lang="fr-FR" dirty="0" smtClean="0"/>
              <a:t> </a:t>
            </a:r>
            <a:r>
              <a:rPr lang="fr-FR" dirty="0" err="1" smtClean="0"/>
              <a:t>riêng</a:t>
            </a:r>
            <a:r>
              <a:rPr lang="fr-FR" dirty="0" smtClean="0"/>
              <a:t> </a:t>
            </a:r>
            <a:r>
              <a:rPr lang="fr-FR" dirty="0" err="1" smtClean="0"/>
              <a:t>họ</a:t>
            </a:r>
            <a:r>
              <a:rPr lang="fr-FR" dirty="0" smtClean="0"/>
              <a:t>, </a:t>
            </a:r>
            <a:r>
              <a:rPr lang="fr-FR" dirty="0" err="1" smtClean="0"/>
              <a:t>nhưng</a:t>
            </a:r>
            <a:r>
              <a:rPr lang="fr-FR" dirty="0" smtClean="0"/>
              <a:t> </a:t>
            </a:r>
            <a:r>
              <a:rPr lang="fr-FR" dirty="0" err="1" smtClean="0"/>
              <a:t>để</a:t>
            </a:r>
            <a:r>
              <a:rPr lang="fr-FR" dirty="0" smtClean="0"/>
              <a:t> </a:t>
            </a:r>
            <a:r>
              <a:rPr lang="fr-FR" dirty="0" err="1" smtClean="0"/>
              <a:t>thay</a:t>
            </a:r>
            <a:r>
              <a:rPr lang="fr-FR" dirty="0" smtClean="0"/>
              <a:t> </a:t>
            </a:r>
            <a:r>
              <a:rPr lang="fr-FR" dirty="0" err="1" smtClean="0"/>
              <a:t>đổi</a:t>
            </a:r>
            <a:r>
              <a:rPr lang="fr-FR" dirty="0" smtClean="0"/>
              <a:t> </a:t>
            </a:r>
            <a:r>
              <a:rPr lang="fr-FR" dirty="0" err="1" smtClean="0"/>
              <a:t>mật</a:t>
            </a:r>
            <a:r>
              <a:rPr lang="fr-FR" dirty="0" smtClean="0"/>
              <a:t> </a:t>
            </a:r>
            <a:r>
              <a:rPr lang="fr-FR" dirty="0" err="1" smtClean="0"/>
              <a:t>khẩu</a:t>
            </a:r>
            <a:r>
              <a:rPr lang="fr-FR" dirty="0" smtClean="0"/>
              <a:t> </a:t>
            </a:r>
            <a:r>
              <a:rPr lang="fr-FR" dirty="0" err="1" smtClean="0"/>
              <a:t>của</a:t>
            </a:r>
            <a:r>
              <a:rPr lang="fr-FR" dirty="0" smtClean="0"/>
              <a:t> </a:t>
            </a:r>
            <a:r>
              <a:rPr lang="fr-FR" dirty="0" err="1" smtClean="0"/>
              <a:t>người</a:t>
            </a:r>
            <a:r>
              <a:rPr lang="fr-FR" dirty="0" smtClean="0"/>
              <a:t> </a:t>
            </a:r>
            <a:r>
              <a:rPr lang="fr-FR" dirty="0" err="1" smtClean="0"/>
              <a:t>khác</a:t>
            </a:r>
            <a:r>
              <a:rPr lang="fr-FR" dirty="0" smtClean="0"/>
              <a:t>, </a:t>
            </a:r>
            <a:r>
              <a:rPr lang="fr-FR" dirty="0" err="1" smtClean="0"/>
              <a:t>họ</a:t>
            </a:r>
            <a:r>
              <a:rPr lang="fr-FR" dirty="0" smtClean="0"/>
              <a:t> </a:t>
            </a:r>
            <a:r>
              <a:rPr lang="fr-FR" dirty="0" err="1" smtClean="0"/>
              <a:t>phỉa</a:t>
            </a:r>
            <a:r>
              <a:rPr lang="fr-FR" dirty="0" smtClean="0"/>
              <a:t> </a:t>
            </a:r>
            <a:r>
              <a:rPr lang="fr-FR" dirty="0" err="1" smtClean="0"/>
              <a:t>có</a:t>
            </a:r>
            <a:r>
              <a:rPr lang="fr-FR" dirty="0" smtClean="0"/>
              <a:t> </a:t>
            </a:r>
            <a:r>
              <a:rPr lang="fr-FR" dirty="0" err="1" smtClean="0"/>
              <a:t>các</a:t>
            </a:r>
            <a:r>
              <a:rPr lang="fr-FR" dirty="0" smtClean="0"/>
              <a:t> </a:t>
            </a:r>
            <a:r>
              <a:rPr lang="fr-FR" dirty="0" err="1" smtClean="0"/>
              <a:t>quyền</a:t>
            </a:r>
            <a:r>
              <a:rPr lang="fr-FR" dirty="0" smtClean="0"/>
              <a:t> </a:t>
            </a:r>
            <a:r>
              <a:rPr lang="fr-FR" dirty="0" err="1" smtClean="0"/>
              <a:t>cần</a:t>
            </a:r>
            <a:r>
              <a:rPr lang="fr-FR" dirty="0" smtClean="0"/>
              <a:t> </a:t>
            </a:r>
            <a:r>
              <a:rPr lang="fr-FR" dirty="0" err="1" smtClean="0"/>
              <a:t>thiết</a:t>
            </a:r>
            <a:r>
              <a:rPr lang="fr-FR" dirty="0" smtClean="0"/>
              <a:t>.</a:t>
            </a:r>
          </a:p>
          <a:p>
            <a:pPr marL="0" indent="0">
              <a:buNone/>
            </a:pPr>
            <a:r>
              <a:rPr lang="fr-FR" dirty="0" err="1" smtClean="0"/>
              <a:t>Có</a:t>
            </a:r>
            <a:r>
              <a:rPr lang="fr-FR" dirty="0" smtClean="0"/>
              <a:t> </a:t>
            </a:r>
            <a:r>
              <a:rPr lang="fr-FR" dirty="0" err="1" smtClean="0"/>
              <a:t>thể</a:t>
            </a:r>
            <a:r>
              <a:rPr lang="fr-FR" dirty="0" smtClean="0"/>
              <a:t> </a:t>
            </a:r>
            <a:r>
              <a:rPr lang="fr-FR" dirty="0" err="1" smtClean="0"/>
              <a:t>sử</a:t>
            </a:r>
            <a:r>
              <a:rPr lang="fr-FR" dirty="0" smtClean="0"/>
              <a:t> </a:t>
            </a:r>
            <a:r>
              <a:rPr lang="fr-FR" dirty="0" err="1" smtClean="0"/>
              <a:t>dụng</a:t>
            </a:r>
            <a:r>
              <a:rPr lang="fr-FR" dirty="0" smtClean="0"/>
              <a:t> </a:t>
            </a:r>
            <a:r>
              <a:rPr lang="fr-FR" dirty="0" err="1" smtClean="0"/>
              <a:t>cả</a:t>
            </a:r>
            <a:r>
              <a:rPr lang="fr-FR" dirty="0" smtClean="0"/>
              <a:t> 2 </a:t>
            </a:r>
            <a:r>
              <a:rPr lang="fr-FR" dirty="0" err="1" smtClean="0"/>
              <a:t>câu</a:t>
            </a:r>
            <a:r>
              <a:rPr lang="fr-FR" dirty="0" smtClean="0"/>
              <a:t> </a:t>
            </a:r>
            <a:r>
              <a:rPr lang="fr-FR" dirty="0" err="1" smtClean="0"/>
              <a:t>lệnh</a:t>
            </a:r>
            <a:r>
              <a:rPr lang="fr-FR" dirty="0" smtClean="0"/>
              <a:t> PASSWORD </a:t>
            </a:r>
            <a:r>
              <a:rPr lang="fr-FR" dirty="0" err="1" smtClean="0"/>
              <a:t>và</a:t>
            </a:r>
            <a:r>
              <a:rPr lang="fr-FR" dirty="0" smtClean="0"/>
              <a:t> ALTER USER </a:t>
            </a:r>
            <a:r>
              <a:rPr lang="fr-FR" dirty="0" err="1" smtClean="0"/>
              <a:t>để</a:t>
            </a:r>
            <a:r>
              <a:rPr lang="fr-FR" dirty="0" smtClean="0"/>
              <a:t> </a:t>
            </a:r>
            <a:r>
              <a:rPr lang="fr-FR" dirty="0" err="1" smtClean="0"/>
              <a:t>thay</a:t>
            </a:r>
            <a:r>
              <a:rPr lang="fr-FR" dirty="0" smtClean="0"/>
              <a:t> </a:t>
            </a:r>
            <a:r>
              <a:rPr lang="fr-FR" dirty="0" err="1" smtClean="0"/>
              <a:t>đổi</a:t>
            </a:r>
            <a:r>
              <a:rPr lang="fr-FR" dirty="0" smtClean="0"/>
              <a:t> </a:t>
            </a:r>
            <a:r>
              <a:rPr lang="fr-FR" dirty="0" err="1" smtClean="0"/>
              <a:t>mật</a:t>
            </a:r>
            <a:r>
              <a:rPr lang="fr-FR" dirty="0" smtClean="0"/>
              <a:t> </a:t>
            </a:r>
            <a:r>
              <a:rPr lang="fr-FR" dirty="0" err="1" smtClean="0"/>
              <a:t>khẩu</a:t>
            </a:r>
            <a:endParaRPr lang="fr-FR" dirty="0" smtClean="0"/>
          </a:p>
          <a:p>
            <a:pPr marL="0" indent="0">
              <a:buNone/>
            </a:pPr>
            <a:r>
              <a:rPr lang="fr-FR" dirty="0" err="1" smtClean="0"/>
              <a:t>Không</a:t>
            </a:r>
            <a:r>
              <a:rPr lang="fr-FR" dirty="0" smtClean="0"/>
              <a:t> </a:t>
            </a:r>
            <a:r>
              <a:rPr lang="fr-FR" dirty="0" err="1" smtClean="0"/>
              <a:t>có</a:t>
            </a:r>
            <a:r>
              <a:rPr lang="fr-FR" dirty="0" smtClean="0"/>
              <a:t> </a:t>
            </a:r>
            <a:r>
              <a:rPr lang="fr-FR" dirty="0" err="1" smtClean="0"/>
              <a:t>quyền</a:t>
            </a:r>
            <a:r>
              <a:rPr lang="fr-FR" dirty="0" smtClean="0"/>
              <a:t> </a:t>
            </a:r>
            <a:r>
              <a:rPr lang="fr-FR" dirty="0" err="1" smtClean="0"/>
              <a:t>nào</a:t>
            </a:r>
            <a:r>
              <a:rPr lang="fr-FR" dirty="0" smtClean="0"/>
              <a:t> </a:t>
            </a:r>
            <a:r>
              <a:rPr lang="fr-FR" dirty="0" err="1" smtClean="0"/>
              <a:t>được</a:t>
            </a:r>
            <a:r>
              <a:rPr lang="fr-FR" dirty="0" smtClean="0"/>
              <a:t> </a:t>
            </a:r>
            <a:r>
              <a:rPr lang="fr-FR" dirty="0" err="1" smtClean="0"/>
              <a:t>yêu</a:t>
            </a:r>
            <a:r>
              <a:rPr lang="fr-FR" dirty="0" smtClean="0"/>
              <a:t> </a:t>
            </a:r>
            <a:r>
              <a:rPr lang="fr-FR" dirty="0" err="1" smtClean="0"/>
              <a:t>cầu</a:t>
            </a:r>
            <a:r>
              <a:rPr lang="fr-FR" dirty="0" smtClean="0"/>
              <a:t> </a:t>
            </a:r>
            <a:r>
              <a:rPr lang="fr-FR" dirty="0" err="1" smtClean="0"/>
              <a:t>đối</a:t>
            </a:r>
            <a:r>
              <a:rPr lang="fr-FR" dirty="0" smtClean="0"/>
              <a:t> </a:t>
            </a:r>
            <a:r>
              <a:rPr lang="fr-FR" dirty="0" err="1" smtClean="0"/>
              <a:t>với</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để</a:t>
            </a:r>
            <a:r>
              <a:rPr lang="fr-FR" dirty="0" smtClean="0"/>
              <a:t> </a:t>
            </a:r>
            <a:r>
              <a:rPr lang="fr-FR" dirty="0" err="1" smtClean="0"/>
              <a:t>thay</a:t>
            </a:r>
            <a:r>
              <a:rPr lang="fr-FR" dirty="0" smtClean="0"/>
              <a:t> </a:t>
            </a:r>
            <a:r>
              <a:rPr lang="fr-FR" dirty="0" err="1" smtClean="0"/>
              <a:t>đổi</a:t>
            </a:r>
            <a:r>
              <a:rPr lang="fr-FR" dirty="0" smtClean="0"/>
              <a:t> </a:t>
            </a:r>
            <a:r>
              <a:rPr lang="fr-FR" dirty="0" err="1" smtClean="0"/>
              <a:t>mật</a:t>
            </a:r>
            <a:r>
              <a:rPr lang="fr-FR" dirty="0" smtClean="0"/>
              <a:t> </a:t>
            </a:r>
            <a:r>
              <a:rPr lang="fr-FR" dirty="0" err="1" smtClean="0"/>
              <a:t>khẩu</a:t>
            </a:r>
            <a:r>
              <a:rPr lang="fr-FR" dirty="0" smtClean="0"/>
              <a:t> </a:t>
            </a:r>
            <a:r>
              <a:rPr lang="fr-FR" dirty="0" err="1" smtClean="0"/>
              <a:t>của</a:t>
            </a:r>
            <a:r>
              <a:rPr lang="fr-FR" dirty="0" smtClean="0"/>
              <a:t> </a:t>
            </a:r>
            <a:r>
              <a:rPr lang="fr-FR" dirty="0" err="1" smtClean="0"/>
              <a:t>chính</a:t>
            </a:r>
            <a:r>
              <a:rPr lang="fr-FR" dirty="0" smtClean="0"/>
              <a:t> </a:t>
            </a:r>
            <a:r>
              <a:rPr lang="fr-FR" dirty="0" err="1" smtClean="0"/>
              <a:t>họ</a:t>
            </a:r>
            <a:r>
              <a:rPr lang="fr-FR" dirty="0" smtClean="0"/>
              <a:t>. </a:t>
            </a:r>
            <a:r>
              <a:rPr lang="fr-FR" dirty="0" err="1" smtClean="0"/>
              <a:t>Đồng</a:t>
            </a:r>
            <a:r>
              <a:rPr lang="fr-FR" dirty="0" smtClean="0"/>
              <a:t> </a:t>
            </a:r>
            <a:r>
              <a:rPr lang="fr-FR" dirty="0" err="1" smtClean="0"/>
              <a:t>thời</a:t>
            </a:r>
            <a:r>
              <a:rPr lang="fr-FR" dirty="0" smtClean="0"/>
              <a:t> </a:t>
            </a:r>
            <a:r>
              <a:rPr lang="fr-FR" dirty="0" err="1" smtClean="0"/>
              <a:t>khuyến</a:t>
            </a:r>
            <a:r>
              <a:rPr lang="fr-FR" dirty="0" smtClean="0"/>
              <a:t> </a:t>
            </a:r>
            <a:r>
              <a:rPr lang="fr-FR" dirty="0" err="1" smtClean="0"/>
              <a:t>khích</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nên</a:t>
            </a:r>
            <a:r>
              <a:rPr lang="fr-FR" dirty="0" smtClean="0"/>
              <a:t> </a:t>
            </a:r>
            <a:r>
              <a:rPr lang="fr-FR" dirty="0" err="1" smtClean="0"/>
              <a:t>thay</a:t>
            </a:r>
            <a:r>
              <a:rPr lang="fr-FR" dirty="0" smtClean="0"/>
              <a:t> </a:t>
            </a:r>
            <a:r>
              <a:rPr lang="fr-FR" dirty="0" err="1" smtClean="0"/>
              <a:t>đổi</a:t>
            </a:r>
            <a:r>
              <a:rPr lang="fr-FR" dirty="0" smtClean="0"/>
              <a:t> </a:t>
            </a:r>
            <a:r>
              <a:rPr lang="fr-FR" dirty="0" err="1" smtClean="0"/>
              <a:t>mật</a:t>
            </a:r>
            <a:r>
              <a:rPr lang="fr-FR" dirty="0" smtClean="0"/>
              <a:t> </a:t>
            </a:r>
            <a:r>
              <a:rPr lang="fr-FR" dirty="0" err="1" smtClean="0"/>
              <a:t>khẩu</a:t>
            </a:r>
            <a:r>
              <a:rPr lang="fr-FR" dirty="0" smtClean="0"/>
              <a:t> </a:t>
            </a:r>
            <a:r>
              <a:rPr lang="fr-FR" dirty="0" err="1" smtClean="0"/>
              <a:t>thường</a:t>
            </a:r>
            <a:r>
              <a:rPr lang="fr-FR" dirty="0" smtClean="0"/>
              <a:t> </a:t>
            </a:r>
            <a:r>
              <a:rPr lang="fr-FR" dirty="0" err="1" smtClean="0"/>
              <a:t>xuyên</a:t>
            </a:r>
            <a:endParaRPr lang="fr-FR" dirty="0" smtClean="0"/>
          </a:p>
          <a:p>
            <a:pPr marL="0" indent="0">
              <a:buNone/>
            </a:pPr>
            <a:r>
              <a:rPr lang="fr-FR" dirty="0" err="1" smtClean="0"/>
              <a:t>Bạn</a:t>
            </a:r>
            <a:r>
              <a:rPr lang="fr-FR" dirty="0" smtClean="0"/>
              <a:t> </a:t>
            </a:r>
            <a:r>
              <a:rPr lang="fr-FR" dirty="0" err="1" smtClean="0"/>
              <a:t>có</a:t>
            </a:r>
            <a:r>
              <a:rPr lang="fr-FR" dirty="0" smtClean="0"/>
              <a:t> </a:t>
            </a:r>
            <a:r>
              <a:rPr lang="fr-FR" dirty="0" err="1" smtClean="0"/>
              <a:t>thể</a:t>
            </a:r>
            <a:r>
              <a:rPr lang="fr-FR" dirty="0" smtClean="0"/>
              <a:t> </a:t>
            </a:r>
            <a:r>
              <a:rPr lang="fr-FR" dirty="0" err="1" smtClean="0"/>
              <a:t>tìm</a:t>
            </a:r>
            <a:r>
              <a:rPr lang="fr-FR" dirty="0" smtClean="0"/>
              <a:t> </a:t>
            </a:r>
            <a:r>
              <a:rPr lang="fr-FR" dirty="0" err="1" smtClean="0"/>
              <a:t>các</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tồn</a:t>
            </a:r>
            <a:r>
              <a:rPr lang="fr-FR" dirty="0" smtClean="0"/>
              <a:t> </a:t>
            </a:r>
            <a:r>
              <a:rPr lang="fr-FR" dirty="0" err="1" smtClean="0"/>
              <a:t>tại</a:t>
            </a:r>
            <a:r>
              <a:rPr lang="fr-FR" dirty="0" smtClean="0"/>
              <a:t> </a:t>
            </a:r>
            <a:r>
              <a:rPr lang="fr-FR" dirty="0" err="1" smtClean="0"/>
              <a:t>trong</a:t>
            </a:r>
            <a:r>
              <a:rPr lang="fr-FR" dirty="0" smtClean="0"/>
              <a:t> </a:t>
            </a:r>
            <a:r>
              <a:rPr lang="fr-FR" dirty="0" err="1" smtClean="0"/>
              <a:t>database</a:t>
            </a:r>
            <a:r>
              <a:rPr lang="fr-FR" dirty="0" smtClean="0"/>
              <a:t> instance </a:t>
            </a:r>
            <a:r>
              <a:rPr lang="fr-FR" dirty="0" err="1" smtClean="0"/>
              <a:t>hiện</a:t>
            </a:r>
            <a:r>
              <a:rPr lang="fr-FR" dirty="0" smtClean="0"/>
              <a:t> </a:t>
            </a:r>
            <a:r>
              <a:rPr lang="fr-FR" dirty="0" err="1" smtClean="0"/>
              <a:t>tại</a:t>
            </a:r>
            <a:r>
              <a:rPr lang="fr-FR" dirty="0" smtClean="0"/>
              <a:t> </a:t>
            </a:r>
            <a:r>
              <a:rPr lang="fr-FR" dirty="0" err="1" smtClean="0"/>
              <a:t>bằng</a:t>
            </a:r>
            <a:r>
              <a:rPr lang="fr-FR" dirty="0" smtClean="0"/>
              <a:t> </a:t>
            </a:r>
            <a:r>
              <a:rPr lang="fr-FR" dirty="0" err="1" smtClean="0"/>
              <a:t>cách</a:t>
            </a:r>
            <a:r>
              <a:rPr lang="fr-FR" dirty="0" smtClean="0"/>
              <a:t> </a:t>
            </a:r>
            <a:r>
              <a:rPr lang="fr-FR" dirty="0" err="1" smtClean="0"/>
              <a:t>truy</a:t>
            </a:r>
            <a:r>
              <a:rPr lang="fr-FR" dirty="0" smtClean="0"/>
              <a:t> </a:t>
            </a:r>
            <a:r>
              <a:rPr lang="fr-FR" dirty="0" err="1" smtClean="0"/>
              <a:t>vấn</a:t>
            </a:r>
            <a:r>
              <a:rPr lang="fr-FR" dirty="0" smtClean="0"/>
              <a:t> </a:t>
            </a:r>
            <a:r>
              <a:rPr lang="fr-FR" dirty="0" err="1" smtClean="0"/>
              <a:t>khung</a:t>
            </a:r>
            <a:r>
              <a:rPr lang="fr-FR" dirty="0" smtClean="0"/>
              <a:t> </a:t>
            </a:r>
            <a:r>
              <a:rPr lang="fr-FR" dirty="0" err="1" smtClean="0"/>
              <a:t>nhìn</a:t>
            </a:r>
            <a:r>
              <a:rPr lang="fr-FR" dirty="0" smtClean="0"/>
              <a:t> ALL_USERS</a:t>
            </a:r>
          </a:p>
        </p:txBody>
      </p:sp>
    </p:spTree>
    <p:extLst>
      <p:ext uri="{BB962C8B-B14F-4D97-AF65-F5344CB8AC3E}">
        <p14:creationId xmlns:p14="http://schemas.microsoft.com/office/powerpoint/2010/main" val="330611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Managing Security for Definer's Rights and Invoker's Rights</a:t>
            </a:r>
            <a:endParaRPr lang="en-US" dirty="0"/>
          </a:p>
        </p:txBody>
      </p:sp>
      <p:pic>
        <p:nvPicPr>
          <p:cNvPr id="4" name="Content Placeholder 3"/>
          <p:cNvPicPr>
            <a:picLocks noGrp="1" noChangeAspect="1"/>
          </p:cNvPicPr>
          <p:nvPr>
            <p:ph idx="1"/>
          </p:nvPr>
        </p:nvPicPr>
        <p:blipFill>
          <a:blip r:embed="rId3"/>
          <a:stretch>
            <a:fillRect/>
          </a:stretch>
        </p:blipFill>
        <p:spPr>
          <a:xfrm>
            <a:off x="1279525" y="2339777"/>
            <a:ext cx="9629775" cy="3688158"/>
          </a:xfrm>
          <a:prstGeom prst="rect">
            <a:avLst/>
          </a:prstGeom>
        </p:spPr>
      </p:pic>
    </p:spTree>
    <p:extLst>
      <p:ext uri="{BB962C8B-B14F-4D97-AF65-F5344CB8AC3E}">
        <p14:creationId xmlns:p14="http://schemas.microsoft.com/office/powerpoint/2010/main" val="282642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Managing Security for Definer's Rights and Invoker's Rights</a:t>
            </a:r>
            <a:endParaRPr lang="en-US" dirty="0"/>
          </a:p>
        </p:txBody>
      </p:sp>
      <p:pic>
        <p:nvPicPr>
          <p:cNvPr id="4" name="Content Placeholder 3"/>
          <p:cNvPicPr>
            <a:picLocks noGrp="1" noChangeAspect="1"/>
          </p:cNvPicPr>
          <p:nvPr>
            <p:ph idx="1"/>
          </p:nvPr>
        </p:nvPicPr>
        <p:blipFill>
          <a:blip r:embed="rId3"/>
          <a:stretch>
            <a:fillRect/>
          </a:stretch>
        </p:blipFill>
        <p:spPr>
          <a:xfrm>
            <a:off x="1306503" y="2190750"/>
            <a:ext cx="9575818" cy="3986213"/>
          </a:xfrm>
          <a:prstGeom prst="rect">
            <a:avLst/>
          </a:prstGeom>
        </p:spPr>
      </p:pic>
    </p:spTree>
    <p:extLst>
      <p:ext uri="{BB962C8B-B14F-4D97-AF65-F5344CB8AC3E}">
        <p14:creationId xmlns:p14="http://schemas.microsoft.com/office/powerpoint/2010/main" val="319587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Managing Security for Definer's Rights and Invoker's Rights</a:t>
            </a:r>
            <a:endParaRPr lang="en-US" dirty="0"/>
          </a:p>
        </p:txBody>
      </p:sp>
      <p:pic>
        <p:nvPicPr>
          <p:cNvPr id="4" name="Content Placeholder 3"/>
          <p:cNvPicPr>
            <a:picLocks noGrp="1" noChangeAspect="1"/>
          </p:cNvPicPr>
          <p:nvPr>
            <p:ph idx="1"/>
          </p:nvPr>
        </p:nvPicPr>
        <p:blipFill>
          <a:blip r:embed="rId3"/>
          <a:stretch>
            <a:fillRect/>
          </a:stretch>
        </p:blipFill>
        <p:spPr>
          <a:xfrm>
            <a:off x="1279525" y="2316173"/>
            <a:ext cx="9629775" cy="3735366"/>
          </a:xfrm>
          <a:prstGeom prst="rect">
            <a:avLst/>
          </a:prstGeom>
        </p:spPr>
      </p:pic>
    </p:spTree>
    <p:extLst>
      <p:ext uri="{BB962C8B-B14F-4D97-AF65-F5344CB8AC3E}">
        <p14:creationId xmlns:p14="http://schemas.microsoft.com/office/powerpoint/2010/main" val="230341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Managing Security for Definer's Rights and Invoker's Rights</a:t>
            </a:r>
            <a:endParaRPr lang="en-US" dirty="0"/>
          </a:p>
        </p:txBody>
      </p:sp>
      <p:pic>
        <p:nvPicPr>
          <p:cNvPr id="3" name="Content Placeholder 2"/>
          <p:cNvPicPr>
            <a:picLocks noGrp="1" noChangeAspect="1"/>
          </p:cNvPicPr>
          <p:nvPr>
            <p:ph idx="1"/>
          </p:nvPr>
        </p:nvPicPr>
        <p:blipFill>
          <a:blip r:embed="rId3"/>
          <a:stretch>
            <a:fillRect/>
          </a:stretch>
        </p:blipFill>
        <p:spPr>
          <a:xfrm>
            <a:off x="1279525" y="2310780"/>
            <a:ext cx="9629775" cy="3746153"/>
          </a:xfrm>
          <a:prstGeom prst="rect">
            <a:avLst/>
          </a:prstGeom>
        </p:spPr>
      </p:pic>
    </p:spTree>
    <p:extLst>
      <p:ext uri="{BB962C8B-B14F-4D97-AF65-F5344CB8AC3E}">
        <p14:creationId xmlns:p14="http://schemas.microsoft.com/office/powerpoint/2010/main" val="358852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Managing Security for Definer's Rights and Invoker's Rights</a:t>
            </a:r>
            <a:endParaRPr lang="en-US" dirty="0"/>
          </a:p>
        </p:txBody>
      </p:sp>
      <p:pic>
        <p:nvPicPr>
          <p:cNvPr id="3" name="Content Placeholder 2"/>
          <p:cNvPicPr>
            <a:picLocks noGrp="1" noChangeAspect="1"/>
          </p:cNvPicPr>
          <p:nvPr>
            <p:ph idx="1"/>
          </p:nvPr>
        </p:nvPicPr>
        <p:blipFill>
          <a:blip r:embed="rId3"/>
          <a:stretch>
            <a:fillRect/>
          </a:stretch>
        </p:blipFill>
        <p:spPr>
          <a:xfrm>
            <a:off x="1279525" y="2417404"/>
            <a:ext cx="9629775" cy="3532905"/>
          </a:xfrm>
          <a:prstGeom prst="rect">
            <a:avLst/>
          </a:prstGeom>
        </p:spPr>
      </p:pic>
    </p:spTree>
    <p:extLst>
      <p:ext uri="{BB962C8B-B14F-4D97-AF65-F5344CB8AC3E}">
        <p14:creationId xmlns:p14="http://schemas.microsoft.com/office/powerpoint/2010/main" val="101648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Managing Security for Definer's Rights and Invoker's Rights</a:t>
            </a:r>
            <a:endParaRPr lang="en-US" dirty="0"/>
          </a:p>
        </p:txBody>
      </p:sp>
      <p:pic>
        <p:nvPicPr>
          <p:cNvPr id="3" name="Content Placeholder 2"/>
          <p:cNvPicPr>
            <a:picLocks noGrp="1" noChangeAspect="1"/>
          </p:cNvPicPr>
          <p:nvPr>
            <p:ph idx="1"/>
          </p:nvPr>
        </p:nvPicPr>
        <p:blipFill>
          <a:blip r:embed="rId3"/>
          <a:stretch>
            <a:fillRect/>
          </a:stretch>
        </p:blipFill>
        <p:spPr>
          <a:xfrm>
            <a:off x="2219094" y="2190750"/>
            <a:ext cx="7750636" cy="3986213"/>
          </a:xfrm>
          <a:prstGeom prst="rect">
            <a:avLst/>
          </a:prstGeom>
        </p:spPr>
      </p:pic>
    </p:spTree>
    <p:extLst>
      <p:ext uri="{BB962C8B-B14F-4D97-AF65-F5344CB8AC3E}">
        <p14:creationId xmlns:p14="http://schemas.microsoft.com/office/powerpoint/2010/main" val="99477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Managing Security for Definer's Rights and Invoker's Rights</a:t>
            </a:r>
            <a:endParaRPr lang="en-US" dirty="0"/>
          </a:p>
        </p:txBody>
      </p:sp>
      <p:pic>
        <p:nvPicPr>
          <p:cNvPr id="3" name="Content Placeholder 2"/>
          <p:cNvPicPr>
            <a:picLocks noGrp="1" noChangeAspect="1"/>
          </p:cNvPicPr>
          <p:nvPr>
            <p:ph idx="1"/>
          </p:nvPr>
        </p:nvPicPr>
        <p:blipFill>
          <a:blip r:embed="rId3"/>
          <a:stretch>
            <a:fillRect/>
          </a:stretch>
        </p:blipFill>
        <p:spPr>
          <a:xfrm>
            <a:off x="1279525" y="2851364"/>
            <a:ext cx="9629775" cy="2664984"/>
          </a:xfrm>
          <a:prstGeom prst="rect">
            <a:avLst/>
          </a:prstGeom>
        </p:spPr>
      </p:pic>
    </p:spTree>
    <p:extLst>
      <p:ext uri="{BB962C8B-B14F-4D97-AF65-F5344CB8AC3E}">
        <p14:creationId xmlns:p14="http://schemas.microsoft.com/office/powerpoint/2010/main" val="158378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150" y="-23813"/>
            <a:ext cx="12077700" cy="6905625"/>
          </a:xfrm>
          <a:prstGeom prst="rect">
            <a:avLst/>
          </a:prstGeom>
        </p:spPr>
      </p:pic>
    </p:spTree>
    <p:extLst>
      <p:ext uri="{BB962C8B-B14F-4D97-AF65-F5344CB8AC3E}">
        <p14:creationId xmlns:p14="http://schemas.microsoft.com/office/powerpoint/2010/main" val="162830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625" y="226695"/>
            <a:ext cx="12144375" cy="4781550"/>
          </a:xfrm>
          <a:prstGeom prst="rect">
            <a:avLst/>
          </a:prstGeom>
        </p:spPr>
      </p:pic>
    </p:spTree>
    <p:extLst>
      <p:ext uri="{BB962C8B-B14F-4D97-AF65-F5344CB8AC3E}">
        <p14:creationId xmlns:p14="http://schemas.microsoft.com/office/powerpoint/2010/main" val="46680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28651" y="0"/>
            <a:ext cx="11098529" cy="6900504"/>
          </a:xfrm>
          <a:prstGeom prst="rect">
            <a:avLst/>
          </a:prstGeom>
        </p:spPr>
      </p:pic>
    </p:spTree>
    <p:extLst>
      <p:ext uri="{BB962C8B-B14F-4D97-AF65-F5344CB8AC3E}">
        <p14:creationId xmlns:p14="http://schemas.microsoft.com/office/powerpoint/2010/main" val="52503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fr-FR" dirty="0" err="1" smtClean="0"/>
              <a:t>Thay</a:t>
            </a:r>
            <a:r>
              <a:rPr lang="fr-FR" dirty="0" smtClean="0"/>
              <a:t> </a:t>
            </a:r>
            <a:r>
              <a:rPr lang="fr-FR" dirty="0" err="1" smtClean="0"/>
              <a:t>đổi</a:t>
            </a:r>
            <a:r>
              <a:rPr lang="fr-FR" dirty="0" smtClean="0"/>
              <a:t> </a:t>
            </a:r>
            <a:r>
              <a:rPr lang="fr-FR" dirty="0" err="1" smtClean="0"/>
              <a:t>mật</a:t>
            </a:r>
            <a:r>
              <a:rPr lang="fr-FR" dirty="0" smtClean="0"/>
              <a:t> </a:t>
            </a:r>
            <a:r>
              <a:rPr lang="fr-FR" dirty="0" err="1" smtClean="0"/>
              <a:t>khẩu</a:t>
            </a:r>
            <a:r>
              <a:rPr lang="fr-FR" dirty="0" smtClean="0"/>
              <a:t> </a:t>
            </a:r>
            <a:r>
              <a:rPr lang="fr-FR" dirty="0" err="1" smtClean="0"/>
              <a:t>của</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bình</a:t>
            </a:r>
            <a:r>
              <a:rPr lang="fr-FR" dirty="0" smtClean="0"/>
              <a:t> </a:t>
            </a:r>
            <a:r>
              <a:rPr lang="fr-FR" dirty="0" err="1" smtClean="0"/>
              <a:t>thường</a:t>
            </a:r>
            <a:r>
              <a:rPr lang="fr-FR" dirty="0" smtClean="0"/>
              <a:t> (NON-SYS)</a:t>
            </a:r>
          </a:p>
        </p:txBody>
      </p:sp>
      <p:pic>
        <p:nvPicPr>
          <p:cNvPr id="2" name="Picture 1"/>
          <p:cNvPicPr>
            <a:picLocks noChangeAspect="1"/>
          </p:cNvPicPr>
          <p:nvPr/>
        </p:nvPicPr>
        <p:blipFill>
          <a:blip r:embed="rId3"/>
          <a:stretch>
            <a:fillRect/>
          </a:stretch>
        </p:blipFill>
        <p:spPr>
          <a:xfrm>
            <a:off x="1484376" y="3034783"/>
            <a:ext cx="4610100" cy="2124075"/>
          </a:xfrm>
          <a:prstGeom prst="rect">
            <a:avLst/>
          </a:prstGeom>
        </p:spPr>
      </p:pic>
      <p:pic>
        <p:nvPicPr>
          <p:cNvPr id="3" name="Picture 2"/>
          <p:cNvPicPr>
            <a:picLocks noChangeAspect="1"/>
          </p:cNvPicPr>
          <p:nvPr/>
        </p:nvPicPr>
        <p:blipFill>
          <a:blip r:embed="rId4"/>
          <a:stretch>
            <a:fillRect/>
          </a:stretch>
        </p:blipFill>
        <p:spPr>
          <a:xfrm>
            <a:off x="6094476" y="3515795"/>
            <a:ext cx="5962650" cy="1162050"/>
          </a:xfrm>
          <a:prstGeom prst="rect">
            <a:avLst/>
          </a:prstGeom>
        </p:spPr>
      </p:pic>
    </p:spTree>
    <p:extLst>
      <p:ext uri="{BB962C8B-B14F-4D97-AF65-F5344CB8AC3E}">
        <p14:creationId xmlns:p14="http://schemas.microsoft.com/office/powerpoint/2010/main" val="424563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340995"/>
            <a:ext cx="12096750" cy="4895850"/>
          </a:xfrm>
          <a:prstGeom prst="rect">
            <a:avLst/>
          </a:prstGeom>
        </p:spPr>
      </p:pic>
    </p:spTree>
    <p:extLst>
      <p:ext uri="{BB962C8B-B14F-4D97-AF65-F5344CB8AC3E}">
        <p14:creationId xmlns:p14="http://schemas.microsoft.com/office/powerpoint/2010/main" val="190119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8595" y="114300"/>
            <a:ext cx="12249150" cy="6743700"/>
          </a:xfrm>
          <a:prstGeom prst="rect">
            <a:avLst/>
          </a:prstGeom>
        </p:spPr>
      </p:pic>
    </p:spTree>
    <p:extLst>
      <p:ext uri="{BB962C8B-B14F-4D97-AF65-F5344CB8AC3E}">
        <p14:creationId xmlns:p14="http://schemas.microsoft.com/office/powerpoint/2010/main" val="286149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75272"/>
            <a:ext cx="12363450" cy="5667375"/>
          </a:xfrm>
          <a:prstGeom prst="rect">
            <a:avLst/>
          </a:prstGeom>
        </p:spPr>
      </p:pic>
    </p:spTree>
    <p:extLst>
      <p:ext uri="{BB962C8B-B14F-4D97-AF65-F5344CB8AC3E}">
        <p14:creationId xmlns:p14="http://schemas.microsoft.com/office/powerpoint/2010/main" val="410133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1937" y="86677"/>
            <a:ext cx="11668125" cy="6638925"/>
          </a:xfrm>
          <a:prstGeom prst="rect">
            <a:avLst/>
          </a:prstGeom>
        </p:spPr>
      </p:pic>
    </p:spTree>
    <p:extLst>
      <p:ext uri="{BB962C8B-B14F-4D97-AF65-F5344CB8AC3E}">
        <p14:creationId xmlns:p14="http://schemas.microsoft.com/office/powerpoint/2010/main" val="87102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63" y="676275"/>
            <a:ext cx="12201525" cy="5505450"/>
          </a:xfrm>
          <a:prstGeom prst="rect">
            <a:avLst/>
          </a:prstGeom>
        </p:spPr>
      </p:pic>
    </p:spTree>
    <p:extLst>
      <p:ext uri="{BB962C8B-B14F-4D97-AF65-F5344CB8AC3E}">
        <p14:creationId xmlns:p14="http://schemas.microsoft.com/office/powerpoint/2010/main" val="199525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213" y="57150"/>
            <a:ext cx="12544425" cy="6743700"/>
          </a:xfrm>
          <a:prstGeom prst="rect">
            <a:avLst/>
          </a:prstGeom>
        </p:spPr>
      </p:pic>
    </p:spTree>
    <p:extLst>
      <p:ext uri="{BB962C8B-B14F-4D97-AF65-F5344CB8AC3E}">
        <p14:creationId xmlns:p14="http://schemas.microsoft.com/office/powerpoint/2010/main" val="46672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725" y="280987"/>
            <a:ext cx="12363450" cy="6296025"/>
          </a:xfrm>
          <a:prstGeom prst="rect">
            <a:avLst/>
          </a:prstGeom>
        </p:spPr>
      </p:pic>
    </p:spTree>
    <p:extLst>
      <p:ext uri="{BB962C8B-B14F-4D97-AF65-F5344CB8AC3E}">
        <p14:creationId xmlns:p14="http://schemas.microsoft.com/office/powerpoint/2010/main" val="82313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25325" cy="3914775"/>
          </a:xfrm>
          <a:prstGeom prst="rect">
            <a:avLst/>
          </a:prstGeom>
        </p:spPr>
      </p:pic>
      <p:pic>
        <p:nvPicPr>
          <p:cNvPr id="3" name="Picture 2"/>
          <p:cNvPicPr>
            <a:picLocks noChangeAspect="1"/>
          </p:cNvPicPr>
          <p:nvPr/>
        </p:nvPicPr>
        <p:blipFill>
          <a:blip r:embed="rId3"/>
          <a:stretch>
            <a:fillRect/>
          </a:stretch>
        </p:blipFill>
        <p:spPr>
          <a:xfrm>
            <a:off x="123824" y="3914775"/>
            <a:ext cx="11877675" cy="3067050"/>
          </a:xfrm>
          <a:prstGeom prst="rect">
            <a:avLst/>
          </a:prstGeom>
        </p:spPr>
      </p:pic>
    </p:spTree>
    <p:extLst>
      <p:ext uri="{BB962C8B-B14F-4D97-AF65-F5344CB8AC3E}">
        <p14:creationId xmlns:p14="http://schemas.microsoft.com/office/powerpoint/2010/main" val="223501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1725275" cy="5286375"/>
          </a:xfrm>
          <a:prstGeom prst="rect">
            <a:avLst/>
          </a:prstGeom>
        </p:spPr>
      </p:pic>
    </p:spTree>
    <p:extLst>
      <p:ext uri="{BB962C8B-B14F-4D97-AF65-F5344CB8AC3E}">
        <p14:creationId xmlns:p14="http://schemas.microsoft.com/office/powerpoint/2010/main" val="124039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363450" cy="4676775"/>
          </a:xfrm>
          <a:prstGeom prst="rect">
            <a:avLst/>
          </a:prstGeom>
        </p:spPr>
      </p:pic>
    </p:spTree>
    <p:extLst>
      <p:ext uri="{BB962C8B-B14F-4D97-AF65-F5344CB8AC3E}">
        <p14:creationId xmlns:p14="http://schemas.microsoft.com/office/powerpoint/2010/main" val="190345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fr-FR" dirty="0" err="1" smtClean="0"/>
              <a:t>Cấu</a:t>
            </a:r>
            <a:r>
              <a:rPr lang="fr-FR" dirty="0" smtClean="0"/>
              <a:t> </a:t>
            </a:r>
            <a:r>
              <a:rPr lang="fr-FR" dirty="0" err="1" smtClean="0"/>
              <a:t>hình</a:t>
            </a:r>
            <a:r>
              <a:rPr lang="fr-FR" dirty="0" smtClean="0"/>
              <a:t> </a:t>
            </a:r>
            <a:r>
              <a:rPr lang="fr-FR" dirty="0" err="1" smtClean="0"/>
              <a:t>giới</a:t>
            </a:r>
            <a:r>
              <a:rPr lang="fr-FR" dirty="0" smtClean="0"/>
              <a:t> </a:t>
            </a:r>
            <a:r>
              <a:rPr lang="fr-FR" dirty="0" err="1" smtClean="0"/>
              <a:t>hạn</a:t>
            </a:r>
            <a:r>
              <a:rPr lang="fr-FR" dirty="0" smtClean="0"/>
              <a:t> </a:t>
            </a:r>
            <a:r>
              <a:rPr lang="fr-FR" dirty="0" err="1" smtClean="0"/>
              <a:t>tài</a:t>
            </a:r>
            <a:r>
              <a:rPr lang="fr-FR" dirty="0" smtClean="0"/>
              <a:t> </a:t>
            </a:r>
            <a:r>
              <a:rPr lang="fr-FR" dirty="0" err="1" smtClean="0"/>
              <a:t>nguyên</a:t>
            </a:r>
            <a:r>
              <a:rPr lang="fr-FR" dirty="0" smtClean="0"/>
              <a:t> </a:t>
            </a:r>
            <a:r>
              <a:rPr lang="fr-FR" dirty="0" err="1" smtClean="0"/>
              <a:t>người</a:t>
            </a:r>
            <a:r>
              <a:rPr lang="fr-FR" dirty="0" smtClean="0"/>
              <a:t> </a:t>
            </a:r>
            <a:r>
              <a:rPr lang="fr-FR" dirty="0" err="1" smtClean="0"/>
              <a:t>dùng</a:t>
            </a:r>
            <a:endParaRPr lang="fr-FR" dirty="0" smtClean="0"/>
          </a:p>
          <a:p>
            <a:pPr marL="0" indent="0">
              <a:buNone/>
            </a:pPr>
            <a:r>
              <a:rPr lang="fr-FR" dirty="0" err="1" smtClean="0"/>
              <a:t>Một</a:t>
            </a:r>
            <a:r>
              <a:rPr lang="fr-FR" dirty="0" smtClean="0"/>
              <a:t> </a:t>
            </a:r>
            <a:r>
              <a:rPr lang="fr-FR" dirty="0" err="1" smtClean="0"/>
              <a:t>giới</a:t>
            </a:r>
            <a:r>
              <a:rPr lang="fr-FR" dirty="0" smtClean="0"/>
              <a:t> </a:t>
            </a:r>
            <a:r>
              <a:rPr lang="fr-FR" dirty="0" err="1" smtClean="0"/>
              <a:t>hạn</a:t>
            </a:r>
            <a:r>
              <a:rPr lang="fr-FR" dirty="0" smtClean="0"/>
              <a:t> </a:t>
            </a:r>
            <a:r>
              <a:rPr lang="fr-FR" dirty="0" err="1" smtClean="0"/>
              <a:t>tài</a:t>
            </a:r>
            <a:r>
              <a:rPr lang="fr-FR" dirty="0" smtClean="0"/>
              <a:t> </a:t>
            </a:r>
            <a:r>
              <a:rPr lang="fr-FR" dirty="0" err="1" smtClean="0"/>
              <a:t>nguyên</a:t>
            </a:r>
            <a:r>
              <a:rPr lang="fr-FR" dirty="0" smtClean="0"/>
              <a:t> </a:t>
            </a:r>
            <a:r>
              <a:rPr lang="fr-FR" dirty="0" err="1" smtClean="0"/>
              <a:t>định</a:t>
            </a:r>
            <a:r>
              <a:rPr lang="fr-FR" dirty="0" smtClean="0"/>
              <a:t> </a:t>
            </a:r>
            <a:r>
              <a:rPr lang="fr-FR" dirty="0" err="1" smtClean="0"/>
              <a:t>nghĩa</a:t>
            </a:r>
            <a:r>
              <a:rPr lang="fr-FR" dirty="0" smtClean="0"/>
              <a:t> </a:t>
            </a:r>
            <a:r>
              <a:rPr lang="fr-FR" dirty="0" err="1" smtClean="0"/>
              <a:t>một</a:t>
            </a:r>
            <a:r>
              <a:rPr lang="fr-FR" dirty="0" smtClean="0"/>
              <a:t> </a:t>
            </a:r>
            <a:r>
              <a:rPr lang="fr-FR" dirty="0" err="1" smtClean="0"/>
              <a:t>số</a:t>
            </a:r>
            <a:r>
              <a:rPr lang="fr-FR" dirty="0" smtClean="0"/>
              <a:t> </a:t>
            </a:r>
            <a:r>
              <a:rPr lang="fr-FR" dirty="0" err="1" smtClean="0"/>
              <a:t>các</a:t>
            </a:r>
            <a:r>
              <a:rPr lang="fr-FR" dirty="0" smtClean="0"/>
              <a:t> </a:t>
            </a:r>
            <a:r>
              <a:rPr lang="fr-FR" dirty="0" err="1" smtClean="0"/>
              <a:t>tài</a:t>
            </a:r>
            <a:r>
              <a:rPr lang="fr-FR" dirty="0" smtClean="0"/>
              <a:t> </a:t>
            </a:r>
            <a:r>
              <a:rPr lang="fr-FR" dirty="0" err="1" smtClean="0"/>
              <a:t>nguyên</a:t>
            </a:r>
            <a:r>
              <a:rPr lang="fr-FR" dirty="0" smtClean="0"/>
              <a:t> </a:t>
            </a:r>
            <a:r>
              <a:rPr lang="fr-FR" dirty="0" err="1" smtClean="0"/>
              <a:t>hệ</a:t>
            </a:r>
            <a:r>
              <a:rPr lang="fr-FR" dirty="0" smtClean="0"/>
              <a:t> </a:t>
            </a:r>
            <a:r>
              <a:rPr lang="fr-FR" dirty="0" err="1" smtClean="0"/>
              <a:t>thống</a:t>
            </a:r>
            <a:r>
              <a:rPr lang="fr-FR" dirty="0" smtClean="0"/>
              <a:t> </a:t>
            </a:r>
            <a:r>
              <a:rPr lang="fr-FR" dirty="0" err="1" smtClean="0"/>
              <a:t>khả</a:t>
            </a:r>
            <a:r>
              <a:rPr lang="fr-FR" dirty="0" smtClean="0"/>
              <a:t> </a:t>
            </a:r>
            <a:r>
              <a:rPr lang="fr-FR" dirty="0" err="1" smtClean="0"/>
              <a:t>dụng</a:t>
            </a:r>
            <a:r>
              <a:rPr lang="fr-FR" dirty="0" smtClean="0"/>
              <a:t> </a:t>
            </a:r>
            <a:r>
              <a:rPr lang="fr-FR" dirty="0" err="1" smtClean="0"/>
              <a:t>cho</a:t>
            </a:r>
            <a:r>
              <a:rPr lang="fr-FR" dirty="0" smtClean="0"/>
              <a:t> </a:t>
            </a:r>
            <a:r>
              <a:rPr lang="fr-FR" dirty="0" err="1" smtClean="0"/>
              <a:t>người</a:t>
            </a:r>
            <a:r>
              <a:rPr lang="fr-FR" dirty="0" smtClean="0"/>
              <a:t> </a:t>
            </a:r>
            <a:r>
              <a:rPr lang="fr-FR" dirty="0" err="1" smtClean="0"/>
              <a:t>dùng</a:t>
            </a:r>
            <a:endParaRPr lang="fr-FR" dirty="0" smtClean="0"/>
          </a:p>
          <a:p>
            <a:pPr marL="0" indent="0">
              <a:buNone/>
            </a:pPr>
            <a:r>
              <a:rPr lang="fr-FR" dirty="0" err="1" smtClean="0"/>
              <a:t>Bạn</a:t>
            </a:r>
            <a:r>
              <a:rPr lang="fr-FR" dirty="0" smtClean="0"/>
              <a:t> </a:t>
            </a:r>
            <a:r>
              <a:rPr lang="fr-FR" dirty="0" err="1" smtClean="0"/>
              <a:t>có</a:t>
            </a:r>
            <a:r>
              <a:rPr lang="fr-FR" dirty="0" smtClean="0"/>
              <a:t> </a:t>
            </a:r>
            <a:r>
              <a:rPr lang="fr-FR" dirty="0" err="1" smtClean="0"/>
              <a:t>thể</a:t>
            </a:r>
            <a:r>
              <a:rPr lang="fr-FR" dirty="0" smtClean="0"/>
              <a:t> </a:t>
            </a:r>
            <a:r>
              <a:rPr lang="fr-FR" dirty="0" err="1" smtClean="0"/>
              <a:t>thiết</a:t>
            </a:r>
            <a:r>
              <a:rPr lang="fr-FR" dirty="0" smtClean="0"/>
              <a:t> </a:t>
            </a:r>
            <a:r>
              <a:rPr lang="fr-FR" dirty="0" err="1" smtClean="0"/>
              <a:t>lập</a:t>
            </a:r>
            <a:r>
              <a:rPr lang="fr-FR" dirty="0" smtClean="0"/>
              <a:t> </a:t>
            </a:r>
            <a:r>
              <a:rPr lang="fr-FR" dirty="0" err="1" smtClean="0"/>
              <a:t>các</a:t>
            </a:r>
            <a:r>
              <a:rPr lang="fr-FR" dirty="0" smtClean="0"/>
              <a:t> </a:t>
            </a:r>
            <a:r>
              <a:rPr lang="fr-FR" dirty="0" err="1" smtClean="0"/>
              <a:t>giới</a:t>
            </a:r>
            <a:r>
              <a:rPr lang="fr-FR" dirty="0" smtClean="0"/>
              <a:t> </a:t>
            </a:r>
            <a:r>
              <a:rPr lang="fr-FR" dirty="0" err="1" smtClean="0"/>
              <a:t>hạn</a:t>
            </a:r>
            <a:r>
              <a:rPr lang="fr-FR" dirty="0" smtClean="0"/>
              <a:t> </a:t>
            </a:r>
            <a:r>
              <a:rPr lang="fr-FR" dirty="0" err="1" smtClean="0"/>
              <a:t>trên</a:t>
            </a:r>
            <a:r>
              <a:rPr lang="fr-FR" dirty="0" smtClean="0"/>
              <a:t> </a:t>
            </a:r>
            <a:r>
              <a:rPr lang="fr-FR" dirty="0" err="1" smtClean="0"/>
              <a:t>một</a:t>
            </a:r>
            <a:r>
              <a:rPr lang="fr-FR" dirty="0" smtClean="0"/>
              <a:t> </a:t>
            </a:r>
            <a:r>
              <a:rPr lang="fr-FR" dirty="0" err="1" smtClean="0"/>
              <a:t>số</a:t>
            </a:r>
            <a:r>
              <a:rPr lang="fr-FR" dirty="0" smtClean="0"/>
              <a:t> </a:t>
            </a:r>
            <a:r>
              <a:rPr lang="fr-FR" dirty="0" err="1" smtClean="0"/>
              <a:t>các</a:t>
            </a:r>
            <a:r>
              <a:rPr lang="fr-FR" dirty="0" smtClean="0"/>
              <a:t> </a:t>
            </a:r>
            <a:r>
              <a:rPr lang="fr-FR" dirty="0" err="1" smtClean="0"/>
              <a:t>tài</a:t>
            </a:r>
            <a:r>
              <a:rPr lang="fr-FR" dirty="0" smtClean="0"/>
              <a:t> </a:t>
            </a:r>
            <a:r>
              <a:rPr lang="fr-FR" dirty="0" err="1" smtClean="0"/>
              <a:t>nguyên</a:t>
            </a:r>
            <a:r>
              <a:rPr lang="fr-FR" dirty="0" smtClean="0"/>
              <a:t> </a:t>
            </a:r>
            <a:r>
              <a:rPr lang="fr-FR" dirty="0" err="1" smtClean="0"/>
              <a:t>hệ</a:t>
            </a:r>
            <a:r>
              <a:rPr lang="fr-FR" dirty="0" smtClean="0"/>
              <a:t> </a:t>
            </a:r>
            <a:r>
              <a:rPr lang="fr-FR" dirty="0" err="1" smtClean="0"/>
              <a:t>thống</a:t>
            </a:r>
            <a:r>
              <a:rPr lang="fr-FR" dirty="0" smtClean="0"/>
              <a:t> </a:t>
            </a:r>
            <a:r>
              <a:rPr lang="fr-FR" dirty="0" err="1" smtClean="0"/>
              <a:t>khả</a:t>
            </a:r>
            <a:r>
              <a:rPr lang="fr-FR" dirty="0" smtClean="0"/>
              <a:t> </a:t>
            </a:r>
            <a:r>
              <a:rPr lang="fr-FR" dirty="0" err="1" smtClean="0"/>
              <a:t>dụng</a:t>
            </a:r>
            <a:r>
              <a:rPr lang="fr-FR" dirty="0" smtClean="0"/>
              <a:t> </a:t>
            </a:r>
            <a:r>
              <a:rPr lang="fr-FR" dirty="0" err="1" smtClean="0"/>
              <a:t>cho</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như</a:t>
            </a:r>
            <a:r>
              <a:rPr lang="fr-FR" dirty="0" smtClean="0"/>
              <a:t> là </a:t>
            </a:r>
            <a:r>
              <a:rPr lang="fr-FR" dirty="0" err="1" smtClean="0"/>
              <a:t>một</a:t>
            </a:r>
            <a:r>
              <a:rPr lang="fr-FR" dirty="0" smtClean="0"/>
              <a:t> </a:t>
            </a:r>
            <a:r>
              <a:rPr lang="fr-FR" dirty="0" err="1" smtClean="0"/>
              <a:t>phần</a:t>
            </a:r>
            <a:r>
              <a:rPr lang="fr-FR" dirty="0" smtClean="0"/>
              <a:t> </a:t>
            </a:r>
            <a:r>
              <a:rPr lang="fr-FR" dirty="0" err="1" smtClean="0"/>
              <a:t>của</a:t>
            </a:r>
            <a:r>
              <a:rPr lang="fr-FR" dirty="0" smtClean="0"/>
              <a:t> </a:t>
            </a:r>
            <a:r>
              <a:rPr lang="fr-FR" dirty="0" err="1" smtClean="0"/>
              <a:t>miền</a:t>
            </a:r>
            <a:r>
              <a:rPr lang="fr-FR" dirty="0" smtClean="0"/>
              <a:t> </a:t>
            </a:r>
            <a:r>
              <a:rPr lang="fr-FR" dirty="0" err="1" smtClean="0"/>
              <a:t>bảo</a:t>
            </a:r>
            <a:r>
              <a:rPr lang="fr-FR" dirty="0" smtClean="0"/>
              <a:t> </a:t>
            </a:r>
            <a:r>
              <a:rPr lang="fr-FR" dirty="0" err="1" smtClean="0"/>
              <a:t>mật</a:t>
            </a:r>
            <a:r>
              <a:rPr lang="fr-FR" dirty="0" smtClean="0"/>
              <a:t> </a:t>
            </a:r>
            <a:r>
              <a:rPr lang="fr-FR" dirty="0" err="1" smtClean="0"/>
              <a:t>của</a:t>
            </a:r>
            <a:r>
              <a:rPr lang="fr-FR" dirty="0" smtClean="0"/>
              <a:t> </a:t>
            </a:r>
            <a:r>
              <a:rPr lang="fr-FR" dirty="0" err="1" smtClean="0"/>
              <a:t>người</a:t>
            </a:r>
            <a:r>
              <a:rPr lang="fr-FR" dirty="0" smtClean="0"/>
              <a:t> </a:t>
            </a:r>
            <a:r>
              <a:rPr lang="fr-FR" dirty="0" err="1" smtClean="0"/>
              <a:t>dùng</a:t>
            </a:r>
            <a:r>
              <a:rPr lang="fr-FR" dirty="0" smtClean="0"/>
              <a:t> </a:t>
            </a:r>
            <a:r>
              <a:rPr lang="fr-FR" dirty="0" err="1" smtClean="0"/>
              <a:t>đó</a:t>
            </a:r>
            <a:r>
              <a:rPr lang="fr-FR" dirty="0" smtClean="0"/>
              <a:t>.</a:t>
            </a:r>
          </a:p>
          <a:p>
            <a:pPr marL="0" indent="0">
              <a:buNone/>
            </a:pPr>
            <a:r>
              <a:rPr lang="fr-FR" dirty="0" err="1" smtClean="0"/>
              <a:t>Bằng</a:t>
            </a:r>
            <a:r>
              <a:rPr lang="fr-FR" dirty="0" smtClean="0"/>
              <a:t> </a:t>
            </a:r>
            <a:r>
              <a:rPr lang="fr-FR" dirty="0" err="1" smtClean="0"/>
              <a:t>cách</a:t>
            </a:r>
            <a:r>
              <a:rPr lang="fr-FR" dirty="0" smtClean="0"/>
              <a:t> </a:t>
            </a:r>
            <a:r>
              <a:rPr lang="fr-FR" dirty="0" err="1" smtClean="0"/>
              <a:t>làm</a:t>
            </a:r>
            <a:r>
              <a:rPr lang="fr-FR" dirty="0" smtClean="0"/>
              <a:t> </a:t>
            </a:r>
            <a:r>
              <a:rPr lang="fr-FR" dirty="0" err="1" smtClean="0"/>
              <a:t>việc</a:t>
            </a:r>
            <a:r>
              <a:rPr lang="fr-FR" dirty="0" smtClean="0"/>
              <a:t> </a:t>
            </a:r>
            <a:r>
              <a:rPr lang="fr-FR" dirty="0" err="1" smtClean="0"/>
              <a:t>này</a:t>
            </a:r>
            <a:r>
              <a:rPr lang="fr-FR" dirty="0" smtClean="0"/>
              <a:t>, </a:t>
            </a:r>
            <a:r>
              <a:rPr lang="fr-FR" dirty="0" err="1" smtClean="0"/>
              <a:t>Bạn</a:t>
            </a:r>
            <a:r>
              <a:rPr lang="fr-FR" dirty="0" smtClean="0"/>
              <a:t> </a:t>
            </a:r>
            <a:r>
              <a:rPr lang="fr-FR" dirty="0" err="1" smtClean="0"/>
              <a:t>có</a:t>
            </a:r>
            <a:r>
              <a:rPr lang="fr-FR" dirty="0" smtClean="0"/>
              <a:t> </a:t>
            </a:r>
            <a:r>
              <a:rPr lang="fr-FR" dirty="0" err="1" smtClean="0"/>
              <a:t>thể</a:t>
            </a:r>
            <a:r>
              <a:rPr lang="fr-FR" dirty="0" smtClean="0"/>
              <a:t> </a:t>
            </a:r>
            <a:r>
              <a:rPr lang="fr-FR" dirty="0" err="1" smtClean="0"/>
              <a:t>giới</a:t>
            </a:r>
            <a:r>
              <a:rPr lang="fr-FR" dirty="0" smtClean="0"/>
              <a:t> </a:t>
            </a:r>
            <a:r>
              <a:rPr lang="fr-FR" dirty="0" err="1" smtClean="0"/>
              <a:t>hạn</a:t>
            </a:r>
            <a:r>
              <a:rPr lang="fr-FR" dirty="0" smtClean="0"/>
              <a:t> </a:t>
            </a:r>
            <a:r>
              <a:rPr lang="fr-FR" dirty="0" err="1" smtClean="0"/>
              <a:t>sự</a:t>
            </a:r>
            <a:r>
              <a:rPr lang="fr-FR" dirty="0" smtClean="0"/>
              <a:t> </a:t>
            </a:r>
            <a:r>
              <a:rPr lang="fr-FR" dirty="0" err="1" smtClean="0"/>
              <a:t>tiêu</a:t>
            </a:r>
            <a:r>
              <a:rPr lang="fr-FR" dirty="0" smtClean="0"/>
              <a:t> </a:t>
            </a:r>
            <a:r>
              <a:rPr lang="fr-FR" dirty="0" err="1" smtClean="0"/>
              <a:t>thụ</a:t>
            </a:r>
            <a:r>
              <a:rPr lang="fr-FR" dirty="0" smtClean="0"/>
              <a:t> </a:t>
            </a:r>
            <a:r>
              <a:rPr lang="fr-FR" dirty="0" err="1" smtClean="0"/>
              <a:t>không</a:t>
            </a:r>
            <a:r>
              <a:rPr lang="fr-FR" dirty="0" smtClean="0"/>
              <a:t> </a:t>
            </a:r>
            <a:r>
              <a:rPr lang="fr-FR" dirty="0" err="1" smtClean="0"/>
              <a:t>kiểm</a:t>
            </a:r>
            <a:r>
              <a:rPr lang="fr-FR" dirty="0" smtClean="0"/>
              <a:t> </a:t>
            </a:r>
            <a:r>
              <a:rPr lang="fr-FR" dirty="0" err="1" smtClean="0"/>
              <a:t>soát</a:t>
            </a:r>
            <a:r>
              <a:rPr lang="fr-FR" dirty="0" smtClean="0"/>
              <a:t> </a:t>
            </a:r>
            <a:r>
              <a:rPr lang="fr-FR" dirty="0" err="1" smtClean="0"/>
              <a:t>các</a:t>
            </a:r>
            <a:r>
              <a:rPr lang="fr-FR" dirty="0" smtClean="0"/>
              <a:t> </a:t>
            </a:r>
            <a:r>
              <a:rPr lang="fr-FR" dirty="0" err="1" smtClean="0"/>
              <a:t>tài</a:t>
            </a:r>
            <a:r>
              <a:rPr lang="fr-FR" dirty="0" smtClean="0"/>
              <a:t> </a:t>
            </a:r>
            <a:r>
              <a:rPr lang="fr-FR" dirty="0" err="1" smtClean="0"/>
              <a:t>nguyên</a:t>
            </a:r>
            <a:r>
              <a:rPr lang="fr-FR" dirty="0" smtClean="0"/>
              <a:t> </a:t>
            </a:r>
            <a:r>
              <a:rPr lang="fr-FR" dirty="0" err="1" smtClean="0"/>
              <a:t>có</a:t>
            </a:r>
            <a:r>
              <a:rPr lang="fr-FR" dirty="0" smtClean="0"/>
              <a:t> </a:t>
            </a:r>
            <a:r>
              <a:rPr lang="fr-FR" dirty="0" err="1" smtClean="0"/>
              <a:t>giá</a:t>
            </a:r>
            <a:r>
              <a:rPr lang="fr-FR" dirty="0" smtClean="0"/>
              <a:t> </a:t>
            </a:r>
            <a:r>
              <a:rPr lang="fr-FR" dirty="0" err="1" smtClean="0"/>
              <a:t>trị</a:t>
            </a:r>
            <a:r>
              <a:rPr lang="fr-FR" dirty="0" smtClean="0"/>
              <a:t> </a:t>
            </a:r>
            <a:r>
              <a:rPr lang="fr-FR" dirty="0" err="1" smtClean="0"/>
              <a:t>như</a:t>
            </a:r>
            <a:r>
              <a:rPr lang="fr-FR" dirty="0" smtClean="0"/>
              <a:t> là CPU Time.</a:t>
            </a:r>
          </a:p>
          <a:p>
            <a:pPr marL="0" indent="0">
              <a:buNone/>
            </a:pPr>
            <a:endParaRPr lang="fr-FR" dirty="0" smtClean="0"/>
          </a:p>
        </p:txBody>
      </p:sp>
    </p:spTree>
    <p:extLst>
      <p:ext uri="{BB962C8B-B14F-4D97-AF65-F5344CB8AC3E}">
        <p14:creationId xmlns:p14="http://schemas.microsoft.com/office/powerpoint/2010/main" val="210557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25" y="120967"/>
            <a:ext cx="12182475" cy="4124325"/>
          </a:xfrm>
          <a:prstGeom prst="rect">
            <a:avLst/>
          </a:prstGeom>
        </p:spPr>
      </p:pic>
    </p:spTree>
    <p:extLst>
      <p:ext uri="{BB962C8B-B14F-4D97-AF65-F5344CB8AC3E}">
        <p14:creationId xmlns:p14="http://schemas.microsoft.com/office/powerpoint/2010/main" val="11714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87" y="928687"/>
            <a:ext cx="12163425" cy="5000625"/>
          </a:xfrm>
          <a:prstGeom prst="rect">
            <a:avLst/>
          </a:prstGeom>
        </p:spPr>
      </p:pic>
    </p:spTree>
    <p:extLst>
      <p:ext uri="{BB962C8B-B14F-4D97-AF65-F5344CB8AC3E}">
        <p14:creationId xmlns:p14="http://schemas.microsoft.com/office/powerpoint/2010/main" val="130766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490" y="0"/>
            <a:ext cx="9639300" cy="2562225"/>
          </a:xfrm>
          <a:prstGeom prst="rect">
            <a:avLst/>
          </a:prstGeom>
        </p:spPr>
      </p:pic>
    </p:spTree>
    <p:extLst>
      <p:ext uri="{BB962C8B-B14F-4D97-AF65-F5344CB8AC3E}">
        <p14:creationId xmlns:p14="http://schemas.microsoft.com/office/powerpoint/2010/main" val="180350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0097" y="124777"/>
            <a:ext cx="10387013" cy="6580339"/>
          </a:xfrm>
          <a:prstGeom prst="rect">
            <a:avLst/>
          </a:prstGeom>
        </p:spPr>
      </p:pic>
    </p:spTree>
    <p:extLst>
      <p:ext uri="{BB962C8B-B14F-4D97-AF65-F5344CB8AC3E}">
        <p14:creationId xmlns:p14="http://schemas.microsoft.com/office/powerpoint/2010/main" val="347205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66675"/>
            <a:ext cx="12268200" cy="6991350"/>
          </a:xfrm>
          <a:prstGeom prst="rect">
            <a:avLst/>
          </a:prstGeom>
        </p:spPr>
      </p:pic>
    </p:spTree>
    <p:extLst>
      <p:ext uri="{BB962C8B-B14F-4D97-AF65-F5344CB8AC3E}">
        <p14:creationId xmlns:p14="http://schemas.microsoft.com/office/powerpoint/2010/main" val="30345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913" y="76200"/>
            <a:ext cx="12315825" cy="6705600"/>
          </a:xfrm>
          <a:prstGeom prst="rect">
            <a:avLst/>
          </a:prstGeom>
        </p:spPr>
      </p:pic>
    </p:spTree>
    <p:extLst>
      <p:ext uri="{BB962C8B-B14F-4D97-AF65-F5344CB8AC3E}">
        <p14:creationId xmlns:p14="http://schemas.microsoft.com/office/powerpoint/2010/main" val="294383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588" y="128587"/>
            <a:ext cx="12449175" cy="6600825"/>
          </a:xfrm>
          <a:prstGeom prst="rect">
            <a:avLst/>
          </a:prstGeom>
        </p:spPr>
      </p:pic>
    </p:spTree>
    <p:extLst>
      <p:ext uri="{BB962C8B-B14F-4D97-AF65-F5344CB8AC3E}">
        <p14:creationId xmlns:p14="http://schemas.microsoft.com/office/powerpoint/2010/main" val="408057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6680"/>
            <a:ext cx="12220575" cy="3276600"/>
          </a:xfrm>
          <a:prstGeom prst="rect">
            <a:avLst/>
          </a:prstGeom>
        </p:spPr>
      </p:pic>
    </p:spTree>
    <p:extLst>
      <p:ext uri="{BB962C8B-B14F-4D97-AF65-F5344CB8AC3E}">
        <p14:creationId xmlns:p14="http://schemas.microsoft.com/office/powerpoint/2010/main" val="298940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635" y="145732"/>
            <a:ext cx="12630150" cy="6315075"/>
          </a:xfrm>
          <a:prstGeom prst="rect">
            <a:avLst/>
          </a:prstGeom>
        </p:spPr>
      </p:pic>
    </p:spTree>
    <p:extLst>
      <p:ext uri="{BB962C8B-B14F-4D97-AF65-F5344CB8AC3E}">
        <p14:creationId xmlns:p14="http://schemas.microsoft.com/office/powerpoint/2010/main" val="48433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363450" cy="4067175"/>
          </a:xfrm>
          <a:prstGeom prst="rect">
            <a:avLst/>
          </a:prstGeom>
        </p:spPr>
      </p:pic>
    </p:spTree>
    <p:extLst>
      <p:ext uri="{BB962C8B-B14F-4D97-AF65-F5344CB8AC3E}">
        <p14:creationId xmlns:p14="http://schemas.microsoft.com/office/powerpoint/2010/main" val="401816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fr-FR" dirty="0" err="1" smtClean="0"/>
              <a:t>Các</a:t>
            </a:r>
            <a:r>
              <a:rPr lang="fr-FR" dirty="0" smtClean="0"/>
              <a:t> </a:t>
            </a:r>
            <a:r>
              <a:rPr lang="fr-FR" dirty="0" err="1" smtClean="0"/>
              <a:t>loại</a:t>
            </a:r>
            <a:r>
              <a:rPr lang="fr-FR" dirty="0" smtClean="0"/>
              <a:t> </a:t>
            </a:r>
            <a:r>
              <a:rPr lang="fr-FR" dirty="0" err="1" smtClean="0"/>
              <a:t>tài</a:t>
            </a:r>
            <a:r>
              <a:rPr lang="fr-FR" dirty="0" smtClean="0"/>
              <a:t> </a:t>
            </a:r>
            <a:r>
              <a:rPr lang="fr-FR" dirty="0" err="1" smtClean="0"/>
              <a:t>nguyên</a:t>
            </a:r>
            <a:r>
              <a:rPr lang="fr-FR" dirty="0" smtClean="0"/>
              <a:t> </a:t>
            </a:r>
            <a:r>
              <a:rPr lang="fr-FR" dirty="0" err="1" smtClean="0"/>
              <a:t>hệ</a:t>
            </a:r>
            <a:r>
              <a:rPr lang="fr-FR" dirty="0" smtClean="0"/>
              <a:t> </a:t>
            </a:r>
            <a:r>
              <a:rPr lang="fr-FR" dirty="0" err="1" smtClean="0"/>
              <a:t>thống</a:t>
            </a:r>
            <a:r>
              <a:rPr lang="fr-FR" dirty="0" smtClean="0"/>
              <a:t> </a:t>
            </a:r>
            <a:r>
              <a:rPr lang="fr-FR" dirty="0" err="1" smtClean="0"/>
              <a:t>và</a:t>
            </a:r>
            <a:r>
              <a:rPr lang="fr-FR" dirty="0" smtClean="0"/>
              <a:t> </a:t>
            </a:r>
            <a:r>
              <a:rPr lang="fr-FR" dirty="0" err="1" smtClean="0"/>
              <a:t>giới</a:t>
            </a:r>
            <a:r>
              <a:rPr lang="fr-FR" dirty="0" smtClean="0"/>
              <a:t> </a:t>
            </a:r>
            <a:r>
              <a:rPr lang="fr-FR" dirty="0" err="1" smtClean="0"/>
              <a:t>hạn</a:t>
            </a:r>
            <a:endParaRPr lang="fr-FR" dirty="0" smtClean="0"/>
          </a:p>
          <a:p>
            <a:pPr marL="0" indent="0">
              <a:buNone/>
            </a:pPr>
            <a:r>
              <a:rPr lang="fr-FR" dirty="0" smtClean="0"/>
              <a:t>CSDL Oracle </a:t>
            </a:r>
            <a:r>
              <a:rPr lang="fr-FR" dirty="0" err="1" smtClean="0"/>
              <a:t>có</a:t>
            </a:r>
            <a:r>
              <a:rPr lang="fr-FR" dirty="0" smtClean="0"/>
              <a:t> </a:t>
            </a:r>
            <a:r>
              <a:rPr lang="fr-FR" dirty="0" err="1" smtClean="0"/>
              <a:t>thể</a:t>
            </a:r>
            <a:r>
              <a:rPr lang="fr-FR" dirty="0" smtClean="0"/>
              <a:t> </a:t>
            </a:r>
            <a:r>
              <a:rPr lang="fr-FR" dirty="0" err="1" smtClean="0"/>
              <a:t>giới</a:t>
            </a:r>
            <a:r>
              <a:rPr lang="fr-FR" dirty="0" smtClean="0"/>
              <a:t> </a:t>
            </a:r>
            <a:r>
              <a:rPr lang="fr-FR" dirty="0" err="1" smtClean="0"/>
              <a:t>hạn</a:t>
            </a:r>
            <a:r>
              <a:rPr lang="fr-FR" dirty="0" smtClean="0"/>
              <a:t> </a:t>
            </a:r>
            <a:r>
              <a:rPr lang="fr-FR" dirty="0" err="1" smtClean="0"/>
              <a:t>việc</a:t>
            </a:r>
            <a:r>
              <a:rPr lang="fr-FR" dirty="0" smtClean="0"/>
              <a:t> </a:t>
            </a:r>
            <a:r>
              <a:rPr lang="fr-FR" dirty="0" err="1" smtClean="0"/>
              <a:t>sử</a:t>
            </a:r>
            <a:r>
              <a:rPr lang="fr-FR" dirty="0" smtClean="0"/>
              <a:t> </a:t>
            </a:r>
            <a:r>
              <a:rPr lang="fr-FR" dirty="0" err="1" smtClean="0"/>
              <a:t>dụng</a:t>
            </a:r>
            <a:r>
              <a:rPr lang="fr-FR" dirty="0" smtClean="0"/>
              <a:t> </a:t>
            </a:r>
            <a:r>
              <a:rPr lang="fr-FR" dirty="0" err="1" smtClean="0"/>
              <a:t>của</a:t>
            </a:r>
            <a:r>
              <a:rPr lang="fr-FR" dirty="0" smtClean="0"/>
              <a:t> </a:t>
            </a:r>
            <a:r>
              <a:rPr lang="fr-FR" dirty="0" err="1" smtClean="0"/>
              <a:t>các</a:t>
            </a:r>
            <a:r>
              <a:rPr lang="fr-FR" dirty="0" smtClean="0"/>
              <a:t> </a:t>
            </a:r>
            <a:r>
              <a:rPr lang="fr-FR" dirty="0" err="1" smtClean="0"/>
              <a:t>loại</a:t>
            </a:r>
            <a:r>
              <a:rPr lang="fr-FR" dirty="0" smtClean="0"/>
              <a:t> </a:t>
            </a:r>
            <a:r>
              <a:rPr lang="fr-FR" dirty="0" err="1" smtClean="0"/>
              <a:t>của</a:t>
            </a:r>
            <a:r>
              <a:rPr lang="fr-FR" dirty="0" smtClean="0"/>
              <a:t> </a:t>
            </a:r>
            <a:r>
              <a:rPr lang="fr-FR" dirty="0" err="1" smtClean="0"/>
              <a:t>các</a:t>
            </a:r>
            <a:r>
              <a:rPr lang="fr-FR" dirty="0" smtClean="0"/>
              <a:t> </a:t>
            </a:r>
            <a:r>
              <a:rPr lang="fr-FR" dirty="0" err="1" smtClean="0"/>
              <a:t>tài</a:t>
            </a:r>
            <a:r>
              <a:rPr lang="fr-FR" dirty="0" smtClean="0"/>
              <a:t> </a:t>
            </a:r>
            <a:r>
              <a:rPr lang="fr-FR" dirty="0" err="1" smtClean="0"/>
              <a:t>nguyên</a:t>
            </a:r>
            <a:r>
              <a:rPr lang="fr-FR" dirty="0" smtClean="0"/>
              <a:t> </a:t>
            </a:r>
            <a:r>
              <a:rPr lang="fr-FR" dirty="0" err="1" smtClean="0"/>
              <a:t>hệ</a:t>
            </a:r>
            <a:r>
              <a:rPr lang="fr-FR" dirty="0" smtClean="0"/>
              <a:t> </a:t>
            </a:r>
            <a:r>
              <a:rPr lang="fr-FR" dirty="0" err="1" smtClean="0"/>
              <a:t>thống</a:t>
            </a:r>
            <a:r>
              <a:rPr lang="fr-FR" dirty="0" smtClean="0"/>
              <a:t>, </a:t>
            </a:r>
            <a:r>
              <a:rPr lang="fr-FR" dirty="0" err="1" smtClean="0"/>
              <a:t>bao</a:t>
            </a:r>
            <a:r>
              <a:rPr lang="fr-FR" dirty="0" smtClean="0"/>
              <a:t> </a:t>
            </a:r>
            <a:r>
              <a:rPr lang="fr-FR" dirty="0" err="1" smtClean="0"/>
              <a:t>gồm</a:t>
            </a:r>
            <a:r>
              <a:rPr lang="fr-FR" dirty="0" smtClean="0"/>
              <a:t> CPU Time, </a:t>
            </a:r>
            <a:r>
              <a:rPr lang="fr-FR" dirty="0" err="1" smtClean="0"/>
              <a:t>logical</a:t>
            </a:r>
            <a:r>
              <a:rPr lang="fr-FR" dirty="0" smtClean="0"/>
              <a:t> </a:t>
            </a:r>
            <a:r>
              <a:rPr lang="fr-FR" dirty="0" err="1" smtClean="0"/>
              <a:t>read</a:t>
            </a:r>
            <a:r>
              <a:rPr lang="fr-FR" dirty="0" smtClean="0"/>
              <a:t>. </a:t>
            </a:r>
            <a:r>
              <a:rPr lang="fr-FR" dirty="0" err="1" smtClean="0"/>
              <a:t>Nhìn</a:t>
            </a:r>
            <a:r>
              <a:rPr lang="fr-FR" dirty="0" smtClean="0"/>
              <a:t> </a:t>
            </a:r>
            <a:r>
              <a:rPr lang="fr-FR" dirty="0" err="1" smtClean="0"/>
              <a:t>chung</a:t>
            </a:r>
            <a:r>
              <a:rPr lang="fr-FR" dirty="0" smtClean="0"/>
              <a:t> </a:t>
            </a:r>
            <a:r>
              <a:rPr lang="fr-FR" dirty="0" err="1" smtClean="0"/>
              <a:t>Bạn</a:t>
            </a:r>
            <a:r>
              <a:rPr lang="fr-FR" dirty="0" smtClean="0"/>
              <a:t> </a:t>
            </a:r>
            <a:r>
              <a:rPr lang="fr-FR" dirty="0" err="1" smtClean="0"/>
              <a:t>có</a:t>
            </a:r>
            <a:r>
              <a:rPr lang="fr-FR" dirty="0" smtClean="0"/>
              <a:t> </a:t>
            </a:r>
            <a:r>
              <a:rPr lang="fr-FR" dirty="0" err="1" smtClean="0"/>
              <a:t>thể</a:t>
            </a:r>
            <a:r>
              <a:rPr lang="fr-FR" dirty="0" smtClean="0"/>
              <a:t> </a:t>
            </a:r>
            <a:r>
              <a:rPr lang="fr-FR" dirty="0" err="1" smtClean="0"/>
              <a:t>kiểm</a:t>
            </a:r>
            <a:r>
              <a:rPr lang="fr-FR" dirty="0" smtClean="0"/>
              <a:t> </a:t>
            </a:r>
            <a:r>
              <a:rPr lang="fr-FR" dirty="0" err="1" smtClean="0"/>
              <a:t>soát</a:t>
            </a:r>
            <a:r>
              <a:rPr lang="fr-FR" dirty="0" smtClean="0"/>
              <a:t> </a:t>
            </a:r>
            <a:r>
              <a:rPr lang="fr-FR" dirty="0" err="1" smtClean="0"/>
              <a:t>các</a:t>
            </a:r>
            <a:r>
              <a:rPr lang="fr-FR" dirty="0" smtClean="0"/>
              <a:t> </a:t>
            </a:r>
            <a:r>
              <a:rPr lang="fr-FR" dirty="0" err="1" smtClean="0"/>
              <a:t>tài</a:t>
            </a:r>
            <a:r>
              <a:rPr lang="fr-FR" dirty="0" smtClean="0"/>
              <a:t> </a:t>
            </a:r>
            <a:r>
              <a:rPr lang="fr-FR" dirty="0" err="1" smtClean="0"/>
              <a:t>nguyên</a:t>
            </a:r>
            <a:r>
              <a:rPr lang="fr-FR" dirty="0" smtClean="0"/>
              <a:t> </a:t>
            </a:r>
            <a:r>
              <a:rPr lang="fr-FR" dirty="0" err="1" smtClean="0"/>
              <a:t>này</a:t>
            </a:r>
            <a:r>
              <a:rPr lang="fr-FR" dirty="0" smtClean="0"/>
              <a:t> ở </a:t>
            </a:r>
            <a:r>
              <a:rPr lang="fr-FR" dirty="0" err="1" smtClean="0"/>
              <a:t>mức</a:t>
            </a:r>
            <a:r>
              <a:rPr lang="fr-FR" dirty="0" smtClean="0"/>
              <a:t> session, call </a:t>
            </a:r>
            <a:r>
              <a:rPr lang="fr-FR" dirty="0" err="1" smtClean="0"/>
              <a:t>hoặc</a:t>
            </a:r>
            <a:r>
              <a:rPr lang="fr-FR" dirty="0" smtClean="0"/>
              <a:t> </a:t>
            </a:r>
            <a:r>
              <a:rPr lang="fr-FR" dirty="0" err="1" smtClean="0"/>
              <a:t>cả</a:t>
            </a:r>
            <a:r>
              <a:rPr lang="fr-FR" dirty="0" smtClean="0"/>
              <a:t> </a:t>
            </a:r>
            <a:r>
              <a:rPr lang="fr-FR" dirty="0" err="1" smtClean="0"/>
              <a:t>hai</a:t>
            </a:r>
            <a:r>
              <a:rPr lang="fr-FR" dirty="0" smtClean="0"/>
              <a:t>. </a:t>
            </a:r>
            <a:r>
              <a:rPr lang="fr-FR" dirty="0" err="1" smtClean="0"/>
              <a:t>Có</a:t>
            </a:r>
            <a:r>
              <a:rPr lang="fr-FR" dirty="0" smtClean="0"/>
              <a:t> </a:t>
            </a:r>
            <a:r>
              <a:rPr lang="fr-FR" dirty="0" err="1" smtClean="0"/>
              <a:t>các</a:t>
            </a:r>
            <a:r>
              <a:rPr lang="fr-FR" dirty="0" smtClean="0"/>
              <a:t> </a:t>
            </a:r>
            <a:r>
              <a:rPr lang="fr-FR" dirty="0" err="1" smtClean="0"/>
              <a:t>loại</a:t>
            </a:r>
            <a:r>
              <a:rPr lang="fr-FR" dirty="0" smtClean="0"/>
              <a:t> </a:t>
            </a:r>
            <a:r>
              <a:rPr lang="fr-FR" dirty="0" err="1" smtClean="0"/>
              <a:t>giới</a:t>
            </a:r>
            <a:r>
              <a:rPr lang="fr-FR" dirty="0" smtClean="0"/>
              <a:t> </a:t>
            </a:r>
            <a:r>
              <a:rPr lang="fr-FR" dirty="0" err="1" smtClean="0"/>
              <a:t>hạn</a:t>
            </a:r>
            <a:r>
              <a:rPr lang="fr-FR" dirty="0" smtClean="0"/>
              <a:t> </a:t>
            </a:r>
            <a:r>
              <a:rPr lang="fr-FR" dirty="0" err="1" smtClean="0"/>
              <a:t>sau</a:t>
            </a:r>
            <a:r>
              <a:rPr lang="fr-FR" dirty="0" smtClean="0"/>
              <a:t>:</a:t>
            </a:r>
          </a:p>
          <a:p>
            <a:pPr lvl="1"/>
            <a:r>
              <a:rPr lang="fr-FR" dirty="0" err="1" smtClean="0"/>
              <a:t>Giới</a:t>
            </a:r>
            <a:r>
              <a:rPr lang="fr-FR" dirty="0" smtClean="0"/>
              <a:t> </a:t>
            </a:r>
            <a:r>
              <a:rPr lang="fr-FR" dirty="0" err="1" smtClean="0"/>
              <a:t>hạn</a:t>
            </a:r>
            <a:r>
              <a:rPr lang="fr-FR" dirty="0" smtClean="0"/>
              <a:t> </a:t>
            </a:r>
            <a:r>
              <a:rPr lang="fr-FR" dirty="0" err="1" smtClean="0"/>
              <a:t>về</a:t>
            </a:r>
            <a:r>
              <a:rPr lang="fr-FR" dirty="0" smtClean="0"/>
              <a:t> </a:t>
            </a:r>
            <a:r>
              <a:rPr lang="fr-FR" dirty="0" err="1" smtClean="0"/>
              <a:t>mức</a:t>
            </a:r>
            <a:r>
              <a:rPr lang="fr-FR" dirty="0" smtClean="0"/>
              <a:t> </a:t>
            </a:r>
            <a:r>
              <a:rPr lang="fr-FR" dirty="0" err="1" smtClean="0"/>
              <a:t>phiên</a:t>
            </a:r>
            <a:r>
              <a:rPr lang="fr-FR" dirty="0" smtClean="0"/>
              <a:t> </a:t>
            </a:r>
            <a:r>
              <a:rPr lang="fr-FR" dirty="0" err="1" smtClean="0"/>
              <a:t>làm</a:t>
            </a:r>
            <a:r>
              <a:rPr lang="fr-FR" dirty="0" smtClean="0"/>
              <a:t> </a:t>
            </a:r>
            <a:r>
              <a:rPr lang="fr-FR" dirty="0" err="1" smtClean="0"/>
              <a:t>việc</a:t>
            </a:r>
            <a:r>
              <a:rPr lang="fr-FR" dirty="0" smtClean="0"/>
              <a:t> </a:t>
            </a:r>
            <a:r>
              <a:rPr lang="fr-FR" dirty="0" err="1" smtClean="0"/>
              <a:t>người</a:t>
            </a:r>
            <a:r>
              <a:rPr lang="fr-FR" dirty="0" smtClean="0"/>
              <a:t> </a:t>
            </a:r>
            <a:r>
              <a:rPr lang="fr-FR" dirty="0" err="1" smtClean="0"/>
              <a:t>dùng</a:t>
            </a:r>
            <a:r>
              <a:rPr lang="fr-FR" dirty="0" smtClean="0"/>
              <a:t>( session)</a:t>
            </a:r>
          </a:p>
          <a:p>
            <a:pPr lvl="1"/>
            <a:r>
              <a:rPr lang="fr-FR" dirty="0" err="1" smtClean="0"/>
              <a:t>Giới</a:t>
            </a:r>
            <a:r>
              <a:rPr lang="fr-FR" dirty="0" smtClean="0"/>
              <a:t> </a:t>
            </a:r>
            <a:r>
              <a:rPr lang="fr-FR" dirty="0" err="1" smtClean="0"/>
              <a:t>hạn</a:t>
            </a:r>
            <a:r>
              <a:rPr lang="fr-FR" dirty="0" smtClean="0"/>
              <a:t> </a:t>
            </a:r>
            <a:r>
              <a:rPr lang="fr-FR" dirty="0" err="1" smtClean="0"/>
              <a:t>về</a:t>
            </a:r>
            <a:r>
              <a:rPr lang="fr-FR" dirty="0" smtClean="0"/>
              <a:t> </a:t>
            </a:r>
            <a:r>
              <a:rPr lang="fr-FR" dirty="0" err="1" smtClean="0"/>
              <a:t>mức</a:t>
            </a:r>
            <a:r>
              <a:rPr lang="fr-FR" dirty="0" smtClean="0"/>
              <a:t> Call</a:t>
            </a:r>
          </a:p>
          <a:p>
            <a:pPr lvl="1"/>
            <a:r>
              <a:rPr lang="fr-FR" dirty="0" err="1" smtClean="0"/>
              <a:t>Giới</a:t>
            </a:r>
            <a:r>
              <a:rPr lang="fr-FR" dirty="0" smtClean="0"/>
              <a:t> </a:t>
            </a:r>
            <a:r>
              <a:rPr lang="fr-FR" dirty="0" err="1" smtClean="0"/>
              <a:t>hạn</a:t>
            </a:r>
            <a:r>
              <a:rPr lang="fr-FR" dirty="0" smtClean="0"/>
              <a:t> </a:t>
            </a:r>
            <a:r>
              <a:rPr lang="fr-FR" dirty="0" err="1" smtClean="0"/>
              <a:t>về</a:t>
            </a:r>
            <a:r>
              <a:rPr lang="fr-FR" dirty="0" smtClean="0"/>
              <a:t> CPU Time</a:t>
            </a:r>
          </a:p>
          <a:p>
            <a:pPr lvl="1"/>
            <a:r>
              <a:rPr lang="fr-FR" dirty="0" err="1" smtClean="0"/>
              <a:t>Giới</a:t>
            </a:r>
            <a:r>
              <a:rPr lang="fr-FR" dirty="0" smtClean="0"/>
              <a:t> </a:t>
            </a:r>
            <a:r>
              <a:rPr lang="fr-FR" dirty="0" err="1" smtClean="0"/>
              <a:t>hạn</a:t>
            </a:r>
            <a:r>
              <a:rPr lang="fr-FR" dirty="0" smtClean="0"/>
              <a:t> </a:t>
            </a:r>
            <a:r>
              <a:rPr lang="fr-FR" dirty="0" err="1" smtClean="0"/>
              <a:t>về</a:t>
            </a:r>
            <a:r>
              <a:rPr lang="fr-FR" dirty="0" smtClean="0"/>
              <a:t> </a:t>
            </a:r>
            <a:r>
              <a:rPr lang="fr-FR" dirty="0" err="1" smtClean="0"/>
              <a:t>Logical</a:t>
            </a:r>
            <a:r>
              <a:rPr lang="fr-FR" dirty="0" smtClean="0"/>
              <a:t> Read</a:t>
            </a:r>
          </a:p>
          <a:p>
            <a:pPr lvl="1"/>
            <a:r>
              <a:rPr lang="fr-FR" dirty="0" err="1" smtClean="0"/>
              <a:t>Giới</a:t>
            </a:r>
            <a:r>
              <a:rPr lang="fr-FR" dirty="0" smtClean="0"/>
              <a:t> </a:t>
            </a:r>
            <a:r>
              <a:rPr lang="fr-FR" dirty="0" err="1" smtClean="0"/>
              <a:t>hạn</a:t>
            </a:r>
            <a:r>
              <a:rPr lang="fr-FR" dirty="0" smtClean="0"/>
              <a:t> </a:t>
            </a:r>
            <a:r>
              <a:rPr lang="fr-FR" dirty="0" err="1" smtClean="0"/>
              <a:t>về</a:t>
            </a:r>
            <a:r>
              <a:rPr lang="fr-FR" dirty="0" smtClean="0"/>
              <a:t> </a:t>
            </a:r>
            <a:r>
              <a:rPr lang="fr-FR" dirty="0" err="1" smtClean="0"/>
              <a:t>các</a:t>
            </a:r>
            <a:r>
              <a:rPr lang="fr-FR" dirty="0" smtClean="0"/>
              <a:t> </a:t>
            </a:r>
            <a:r>
              <a:rPr lang="fr-FR" dirty="0" err="1" smtClean="0"/>
              <a:t>loại</a:t>
            </a:r>
            <a:r>
              <a:rPr lang="fr-FR" dirty="0" smtClean="0"/>
              <a:t> </a:t>
            </a:r>
            <a:r>
              <a:rPr lang="fr-FR" dirty="0" err="1" smtClean="0"/>
              <a:t>tài</a:t>
            </a:r>
            <a:r>
              <a:rPr lang="fr-FR" dirty="0" smtClean="0"/>
              <a:t> </a:t>
            </a:r>
            <a:r>
              <a:rPr lang="fr-FR" dirty="0" err="1" smtClean="0"/>
              <a:t>nguyên</a:t>
            </a:r>
            <a:r>
              <a:rPr lang="fr-FR" dirty="0" smtClean="0"/>
              <a:t> </a:t>
            </a:r>
            <a:r>
              <a:rPr lang="fr-FR" dirty="0" err="1" smtClean="0"/>
              <a:t>khác</a:t>
            </a:r>
            <a:endParaRPr lang="fr-FR" dirty="0" smtClean="0"/>
          </a:p>
        </p:txBody>
      </p:sp>
    </p:spTree>
    <p:extLst>
      <p:ext uri="{BB962C8B-B14F-4D97-AF65-F5344CB8AC3E}">
        <p14:creationId xmlns:p14="http://schemas.microsoft.com/office/powerpoint/2010/main" val="301650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Title and Content Layout with Chart</a:t>
            </a:r>
            <a:endParaRPr lang="en-US" dirty="0"/>
          </a:p>
        </p:txBody>
      </p:sp>
      <p:graphicFrame>
        <p:nvGraphicFramePr>
          <p:cNvPr id="9" name="Content Placeholder 2" descr="Clustered column chart showing the values of 3 series for 4 categories"/>
          <p:cNvGraphicFramePr>
            <a:graphicFrameLocks noGrp="1"/>
          </p:cNvGraphicFramePr>
          <p:nvPr>
            <p:ph idx="1"/>
            <p:extLst>
              <p:ext uri="{D42A27DB-BD31-4B8C-83A1-F6EECF244321}">
                <p14:modId xmlns:p14="http://schemas.microsoft.com/office/powerpoint/2010/main" val="1185816718"/>
              </p:ext>
            </p:extLst>
          </p:nvPr>
        </p:nvGraphicFramePr>
        <p:xfrm>
          <a:off x="1279525" y="2190750"/>
          <a:ext cx="9629775" cy="39862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Two Content Layout with Table</a:t>
            </a:r>
          </a:p>
        </p:txBody>
      </p:sp>
      <p:sp>
        <p:nvSpPr>
          <p:cNvPr id="3" name="Content Placeholder 2"/>
          <p:cNvSpPr>
            <a:spLocks noGrp="1"/>
          </p:cNvSpPr>
          <p:nvPr>
            <p:ph sz="half" idx="1"/>
          </p:nvPr>
        </p:nvSpPr>
        <p:spPr/>
        <p:txBody>
          <a:bodyPr/>
          <a:lstStyle/>
          <a:p>
            <a:r>
              <a:rPr lang="en-US"/>
              <a:t>First bullet point here</a:t>
            </a:r>
          </a:p>
          <a:p>
            <a:r>
              <a:rPr lang="en-US"/>
              <a:t>Second bullet point here</a:t>
            </a:r>
          </a:p>
          <a:p>
            <a:r>
              <a:rPr lang="en-US"/>
              <a:t>Third bullet point here</a:t>
            </a:r>
          </a:p>
        </p:txBody>
      </p:sp>
      <p:graphicFrame>
        <p:nvGraphicFramePr>
          <p:cNvPr id="12" name="Content Placeholder 3"/>
          <p:cNvGraphicFramePr>
            <a:graphicFrameLocks noGrp="1"/>
          </p:cNvGraphicFramePr>
          <p:nvPr>
            <p:ph sz="half" idx="2"/>
            <p:extLst>
              <p:ext uri="{D42A27DB-BD31-4B8C-83A1-F6EECF244321}">
                <p14:modId xmlns:p14="http://schemas.microsoft.com/office/powerpoint/2010/main" val="75319095"/>
              </p:ext>
            </p:extLst>
          </p:nvPr>
        </p:nvGraphicFramePr>
        <p:xfrm>
          <a:off x="6415088" y="2193925"/>
          <a:ext cx="4494213" cy="1896224"/>
        </p:xfrm>
        <a:graphic>
          <a:graphicData uri="http://schemas.openxmlformats.org/drawingml/2006/table">
            <a:tbl>
              <a:tblPr firstRow="1" bandRow="1">
                <a:tableStyleId>{3B4B98B0-60AC-42C2-AFA5-B58CD77FA1E5}</a:tableStyleId>
              </a:tblPr>
              <a:tblGrid>
                <a:gridCol w="1498071">
                  <a:extLst>
                    <a:ext uri="{9D8B030D-6E8A-4147-A177-3AD203B41FA5}">
                      <a16:colId xmlns:a16="http://schemas.microsoft.com/office/drawing/2014/main" val="20000"/>
                    </a:ext>
                  </a:extLst>
                </a:gridCol>
                <a:gridCol w="1498071">
                  <a:extLst>
                    <a:ext uri="{9D8B030D-6E8A-4147-A177-3AD203B41FA5}">
                      <a16:colId xmlns:a16="http://schemas.microsoft.com/office/drawing/2014/main" val="20001"/>
                    </a:ext>
                  </a:extLst>
                </a:gridCol>
                <a:gridCol w="1498071">
                  <a:extLst>
                    <a:ext uri="{9D8B030D-6E8A-4147-A177-3AD203B41FA5}">
                      <a16:colId xmlns:a16="http://schemas.microsoft.com/office/drawing/2014/main" val="20002"/>
                    </a:ext>
                  </a:extLst>
                </a:gridCol>
              </a:tblGrid>
              <a:tr h="474056">
                <a:tc>
                  <a:txBody>
                    <a:bodyPr/>
                    <a:lstStyle/>
                    <a:p>
                      <a:r>
                        <a:rPr lang="en-US" dirty="0"/>
                        <a:t>Class</a:t>
                      </a:r>
                      <a:endParaRPr dirty="0"/>
                    </a:p>
                  </a:txBody>
                  <a:tcPr anchor="ctr"/>
                </a:tc>
                <a:tc>
                  <a:txBody>
                    <a:bodyPr/>
                    <a:lstStyle/>
                    <a:p>
                      <a:pPr algn="ctr"/>
                      <a:r>
                        <a:rPr dirty="0"/>
                        <a:t>Group 1</a:t>
                      </a:r>
                    </a:p>
                  </a:txBody>
                  <a:tcPr anchor="ctr"/>
                </a:tc>
                <a:tc>
                  <a:txBody>
                    <a:bodyPr/>
                    <a:lstStyle/>
                    <a:p>
                      <a:pPr algn="ctr"/>
                      <a:r>
                        <a:rPr/>
                        <a:t>Group 2</a:t>
                      </a:r>
                    </a:p>
                  </a:txBody>
                  <a:tcPr anchor="ctr"/>
                </a:tc>
                <a:extLst>
                  <a:ext uri="{0D108BD9-81ED-4DB2-BD59-A6C34878D82A}">
                    <a16:rowId xmlns:a16="http://schemas.microsoft.com/office/drawing/2014/main" val="10000"/>
                  </a:ext>
                </a:extLst>
              </a:tr>
              <a:tr h="474056">
                <a:tc>
                  <a:txBody>
                    <a:bodyPr/>
                    <a:lstStyle/>
                    <a:p>
                      <a:r>
                        <a:rPr/>
                        <a:t>Class 1</a:t>
                      </a:r>
                    </a:p>
                  </a:txBody>
                  <a:tcPr anchor="ctr"/>
                </a:tc>
                <a:tc>
                  <a:txBody>
                    <a:bodyPr/>
                    <a:lstStyle/>
                    <a:p>
                      <a:pPr algn="ctr"/>
                      <a:r>
                        <a:rPr dirty="0"/>
                        <a:t>82</a:t>
                      </a:r>
                    </a:p>
                  </a:txBody>
                  <a:tcPr anchor="ctr"/>
                </a:tc>
                <a:tc>
                  <a:txBody>
                    <a:bodyPr/>
                    <a:lstStyle/>
                    <a:p>
                      <a:pPr algn="ctr"/>
                      <a:r>
                        <a:rPr/>
                        <a:t>95</a:t>
                      </a:r>
                    </a:p>
                  </a:txBody>
                  <a:tcPr anchor="ctr"/>
                </a:tc>
                <a:extLst>
                  <a:ext uri="{0D108BD9-81ED-4DB2-BD59-A6C34878D82A}">
                    <a16:rowId xmlns:a16="http://schemas.microsoft.com/office/drawing/2014/main" val="10001"/>
                  </a:ext>
                </a:extLst>
              </a:tr>
              <a:tr h="474056">
                <a:tc>
                  <a:txBody>
                    <a:bodyPr/>
                    <a:lstStyle/>
                    <a:p>
                      <a:r>
                        <a:rPr/>
                        <a:t>Class</a:t>
                      </a:r>
                      <a:r>
                        <a:rPr baseline="0"/>
                        <a:t> 2</a:t>
                      </a:r>
                      <a:endParaRPr/>
                    </a:p>
                  </a:txBody>
                  <a:tcPr anchor="ctr"/>
                </a:tc>
                <a:tc>
                  <a:txBody>
                    <a:bodyPr/>
                    <a:lstStyle/>
                    <a:p>
                      <a:pPr algn="ctr"/>
                      <a:r>
                        <a:rPr dirty="0"/>
                        <a:t>76</a:t>
                      </a:r>
                    </a:p>
                  </a:txBody>
                  <a:tcPr anchor="ctr"/>
                </a:tc>
                <a:tc>
                  <a:txBody>
                    <a:bodyPr/>
                    <a:lstStyle/>
                    <a:p>
                      <a:pPr algn="ctr"/>
                      <a:r>
                        <a:rPr dirty="0"/>
                        <a:t>88</a:t>
                      </a:r>
                    </a:p>
                  </a:txBody>
                  <a:tcPr anchor="ctr"/>
                </a:tc>
                <a:extLst>
                  <a:ext uri="{0D108BD9-81ED-4DB2-BD59-A6C34878D82A}">
                    <a16:rowId xmlns:a16="http://schemas.microsoft.com/office/drawing/2014/main" val="10002"/>
                  </a:ext>
                </a:extLst>
              </a:tr>
              <a:tr h="474056">
                <a:tc>
                  <a:txBody>
                    <a:bodyPr/>
                    <a:lstStyle/>
                    <a:p>
                      <a:r>
                        <a:rPr/>
                        <a:t>Class 3</a:t>
                      </a:r>
                    </a:p>
                  </a:txBody>
                  <a:tcPr anchor="ctr"/>
                </a:tc>
                <a:tc>
                  <a:txBody>
                    <a:bodyPr/>
                    <a:lstStyle/>
                    <a:p>
                      <a:pPr algn="ctr"/>
                      <a:r>
                        <a:rPr dirty="0"/>
                        <a:t>84</a:t>
                      </a:r>
                    </a:p>
                  </a:txBody>
                  <a:tcPr anchor="ctr"/>
                </a:tc>
                <a:tc>
                  <a:txBody>
                    <a:bodyPr/>
                    <a:lstStyle/>
                    <a:p>
                      <a:pPr algn="ctr"/>
                      <a:r>
                        <a:rPr dirty="0"/>
                        <a:t>90</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Title and Content Layout with SmartArt</a:t>
            </a:r>
            <a:endParaRPr lang="en-US" dirty="0"/>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2530888379"/>
              </p:ext>
            </p:extLst>
          </p:nvPr>
        </p:nvGraphicFramePr>
        <p:xfrm>
          <a:off x="1279525" y="2190750"/>
          <a:ext cx="9629775" cy="3986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Add a Slide Title - 1</a:t>
            </a:r>
          </a:p>
        </p:txBody>
      </p:sp>
      <p:sp>
        <p:nvSpPr>
          <p:cNvPr id="14"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- 2</a:t>
            </a:r>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- 3</a:t>
            </a:r>
          </a:p>
        </p:txBody>
      </p:sp>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64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- 4</a:t>
            </a:r>
          </a:p>
        </p:txBody>
      </p:sp>
      <p:sp>
        <p:nvSpPr>
          <p:cNvPr id="4" name="Text Placeholder 3"/>
          <p:cNvSpPr>
            <a:spLocks noGrp="1"/>
          </p:cNvSpPr>
          <p:nvPr>
            <p:ph type="body" sz="half" idx="2"/>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574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- 5</a:t>
            </a:r>
          </a:p>
        </p:txBody>
      </p:sp>
      <p:sp>
        <p:nvSpPr>
          <p:cNvPr id="4" name="Text Placeholder 3"/>
          <p:cNvSpPr>
            <a:spLocks noGrp="1"/>
          </p:cNvSpPr>
          <p:nvPr>
            <p:ph type="body" sz="half" idx="2"/>
          </p:nvPr>
        </p:nvSpPr>
        <p:spPr/>
        <p:txBody>
          <a:bodyPr/>
          <a:lstStyle/>
          <a:p>
            <a:endParaRPr lang="en-US"/>
          </a:p>
        </p:txBody>
      </p:sp>
      <p:sp>
        <p:nvSpPr>
          <p:cNvPr id="3" name="Picture Placeholder 2" descr="An empty placeholder to add an image. Click on the placeholder and select the image that you wish to add"/>
          <p:cNvSpPr>
            <a:spLocks noGrp="1"/>
          </p:cNvSpPr>
          <p:nvPr>
            <p:ph type="pic" idx="1"/>
          </p:nvPr>
        </p:nvSpPr>
        <p:spPr/>
      </p:sp>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lnSpcReduction="10000"/>
          </a:bodyPr>
          <a:lstStyle/>
          <a:p>
            <a:r>
              <a:rPr lang="vi-VN" dirty="0"/>
              <a:t>Giới hạn về mức phiên làm việc người dùng( session</a:t>
            </a:r>
            <a:r>
              <a:rPr lang="vi-VN" dirty="0" smtClean="0"/>
              <a:t>)</a:t>
            </a:r>
            <a:endParaRPr lang="en-US" dirty="0" smtClean="0"/>
          </a:p>
          <a:p>
            <a:pPr marL="0" indent="0">
              <a:buNone/>
            </a:pPr>
            <a:r>
              <a:rPr lang="en-US" dirty="0" err="1" smtClean="0"/>
              <a:t>Khi</a:t>
            </a:r>
            <a:r>
              <a:rPr lang="en-US" dirty="0" smtClean="0"/>
              <a:t> </a:t>
            </a:r>
            <a:r>
              <a:rPr lang="en-US" dirty="0" err="1" smtClean="0"/>
              <a:t>một</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kết</a:t>
            </a:r>
            <a:r>
              <a:rPr lang="en-US" dirty="0" smtClean="0"/>
              <a:t> </a:t>
            </a:r>
            <a:r>
              <a:rPr lang="en-US" dirty="0" err="1" smtClean="0"/>
              <a:t>nối</a:t>
            </a:r>
            <a:r>
              <a:rPr lang="en-US" dirty="0" smtClean="0"/>
              <a:t> </a:t>
            </a:r>
            <a:r>
              <a:rPr lang="en-US" dirty="0" err="1" smtClean="0"/>
              <a:t>đến</a:t>
            </a:r>
            <a:r>
              <a:rPr lang="en-US" dirty="0" smtClean="0"/>
              <a:t> </a:t>
            </a:r>
            <a:r>
              <a:rPr lang="en-US" dirty="0" err="1" smtClean="0"/>
              <a:t>csdl</a:t>
            </a:r>
            <a:r>
              <a:rPr lang="en-US" dirty="0" smtClean="0"/>
              <a:t>, </a:t>
            </a:r>
            <a:r>
              <a:rPr lang="en-US" dirty="0" err="1" smtClean="0"/>
              <a:t>một</a:t>
            </a:r>
            <a:r>
              <a:rPr lang="en-US" dirty="0" smtClean="0"/>
              <a:t> session </a:t>
            </a:r>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Các</a:t>
            </a:r>
            <a:r>
              <a:rPr lang="en-US" dirty="0" smtClean="0"/>
              <a:t> session </a:t>
            </a:r>
            <a:r>
              <a:rPr lang="en-US" dirty="0" err="1" smtClean="0"/>
              <a:t>sử</a:t>
            </a:r>
            <a:r>
              <a:rPr lang="en-US" dirty="0" smtClean="0"/>
              <a:t> </a:t>
            </a:r>
            <a:r>
              <a:rPr lang="en-US" dirty="0" err="1" smtClean="0"/>
              <a:t>dụng</a:t>
            </a:r>
            <a:r>
              <a:rPr lang="en-US" dirty="0" smtClean="0"/>
              <a:t> CPU Time </a:t>
            </a:r>
            <a:r>
              <a:rPr lang="en-US" dirty="0" err="1" smtClean="0"/>
              <a:t>và</a:t>
            </a:r>
            <a:r>
              <a:rPr lang="en-US" dirty="0" smtClean="0"/>
              <a:t> </a:t>
            </a:r>
            <a:r>
              <a:rPr lang="en-US" dirty="0" err="1" smtClean="0"/>
              <a:t>bộ</a:t>
            </a:r>
            <a:r>
              <a:rPr lang="en-US" dirty="0" smtClean="0"/>
              <a:t> </a:t>
            </a:r>
            <a:r>
              <a:rPr lang="en-US" dirty="0" err="1" smtClean="0"/>
              <a:t>nhớ</a:t>
            </a:r>
            <a:r>
              <a:rPr lang="en-US" dirty="0" smtClean="0"/>
              <a:t>, </a:t>
            </a:r>
            <a:r>
              <a:rPr lang="en-US" dirty="0" err="1" smtClean="0"/>
              <a:t>cái</a:t>
            </a:r>
            <a:r>
              <a:rPr lang="en-US" dirty="0" smtClean="0"/>
              <a:t> </a:t>
            </a:r>
            <a:r>
              <a:rPr lang="en-US" dirty="0" err="1" smtClean="0"/>
              <a:t>mà</a:t>
            </a:r>
            <a:r>
              <a:rPr lang="en-US" dirty="0" smtClean="0"/>
              <a:t> </a:t>
            </a: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thiết</a:t>
            </a:r>
            <a:r>
              <a:rPr lang="en-US" dirty="0" smtClean="0"/>
              <a:t> </a:t>
            </a:r>
            <a:r>
              <a:rPr lang="en-US" dirty="0" err="1" smtClean="0"/>
              <a:t>lập</a:t>
            </a:r>
            <a:r>
              <a:rPr lang="en-US" dirty="0" smtClean="0"/>
              <a:t> </a:t>
            </a:r>
            <a:r>
              <a:rPr lang="en-US" dirty="0" err="1" smtClean="0"/>
              <a:t>các</a:t>
            </a:r>
            <a:r>
              <a:rPr lang="en-US" dirty="0" smtClean="0"/>
              <a:t> </a:t>
            </a:r>
            <a:r>
              <a:rPr lang="en-US" dirty="0" err="1" smtClean="0"/>
              <a:t>giới</a:t>
            </a:r>
            <a:r>
              <a:rPr lang="en-US" dirty="0" smtClean="0"/>
              <a:t> </a:t>
            </a:r>
            <a:r>
              <a:rPr lang="en-US" dirty="0" err="1" smtClean="0"/>
              <a:t>hạn</a:t>
            </a:r>
            <a:r>
              <a:rPr lang="en-US" dirty="0" smtClean="0"/>
              <a:t>.</a:t>
            </a:r>
          </a:p>
          <a:p>
            <a:pPr marL="0" indent="0">
              <a:buNone/>
            </a:pP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thiết</a:t>
            </a:r>
            <a:r>
              <a:rPr lang="en-US" dirty="0" smtClean="0"/>
              <a:t> </a:t>
            </a:r>
            <a:r>
              <a:rPr lang="en-US" dirty="0" err="1" smtClean="0"/>
              <a:t>lập</a:t>
            </a:r>
            <a:r>
              <a:rPr lang="en-US" dirty="0" smtClean="0"/>
              <a:t> </a:t>
            </a:r>
            <a:r>
              <a:rPr lang="en-US" dirty="0" err="1" smtClean="0"/>
              <a:t>một</a:t>
            </a:r>
            <a:r>
              <a:rPr lang="en-US" dirty="0" smtClean="0"/>
              <a:t> </a:t>
            </a:r>
            <a:r>
              <a:rPr lang="en-US" dirty="0" err="1" smtClean="0"/>
              <a:t>vài</a:t>
            </a:r>
            <a:r>
              <a:rPr lang="en-US" dirty="0" smtClean="0"/>
              <a:t> </a:t>
            </a:r>
            <a:r>
              <a:rPr lang="en-US" dirty="0" err="1" smtClean="0"/>
              <a:t>các</a:t>
            </a:r>
            <a:r>
              <a:rPr lang="en-US" dirty="0" smtClean="0"/>
              <a:t> </a:t>
            </a:r>
            <a:r>
              <a:rPr lang="en-US" dirty="0" err="1" smtClean="0"/>
              <a:t>giới</a:t>
            </a:r>
            <a:r>
              <a:rPr lang="en-US" dirty="0" smtClean="0"/>
              <a:t> </a:t>
            </a:r>
            <a:r>
              <a:rPr lang="en-US" dirty="0" err="1" smtClean="0"/>
              <a:t>hạn</a:t>
            </a:r>
            <a:r>
              <a:rPr lang="en-US" dirty="0" smtClean="0"/>
              <a:t> </a:t>
            </a:r>
            <a:r>
              <a:rPr lang="en-US" dirty="0" err="1" smtClean="0"/>
              <a:t>tài</a:t>
            </a:r>
            <a:r>
              <a:rPr lang="en-US" dirty="0" smtClean="0"/>
              <a:t> </a:t>
            </a:r>
            <a:r>
              <a:rPr lang="en-US" dirty="0" err="1" smtClean="0"/>
              <a:t>nguyên</a:t>
            </a:r>
            <a:r>
              <a:rPr lang="en-US" dirty="0" smtClean="0"/>
              <a:t> ở </a:t>
            </a:r>
            <a:r>
              <a:rPr lang="en-US" dirty="0" err="1" smtClean="0"/>
              <a:t>mức</a:t>
            </a:r>
            <a:r>
              <a:rPr lang="en-US" dirty="0" smtClean="0"/>
              <a:t> </a:t>
            </a:r>
            <a:r>
              <a:rPr lang="en-US" dirty="0" err="1" smtClean="0"/>
              <a:t>này</a:t>
            </a:r>
            <a:r>
              <a:rPr lang="en-US" dirty="0" smtClean="0"/>
              <a:t>. </a:t>
            </a:r>
            <a:r>
              <a:rPr lang="en-US" dirty="0" err="1" smtClean="0"/>
              <a:t>Nếu</a:t>
            </a:r>
            <a:r>
              <a:rPr lang="en-US" dirty="0" smtClean="0"/>
              <a:t> </a:t>
            </a:r>
            <a:r>
              <a:rPr lang="en-US" dirty="0" err="1" smtClean="0"/>
              <a:t>một</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vượt</a:t>
            </a:r>
            <a:r>
              <a:rPr lang="en-US" dirty="0" smtClean="0"/>
              <a:t> </a:t>
            </a:r>
            <a:r>
              <a:rPr lang="en-US" dirty="0" err="1" smtClean="0"/>
              <a:t>quá</a:t>
            </a:r>
            <a:r>
              <a:rPr lang="en-US" dirty="0" smtClean="0"/>
              <a:t> </a:t>
            </a:r>
            <a:r>
              <a:rPr lang="en-US" dirty="0" err="1" smtClean="0"/>
              <a:t>giới</a:t>
            </a:r>
            <a:r>
              <a:rPr lang="en-US" dirty="0" smtClean="0"/>
              <a:t> </a:t>
            </a:r>
            <a:r>
              <a:rPr lang="en-US" dirty="0" err="1" smtClean="0"/>
              <a:t>hạn</a:t>
            </a:r>
            <a:r>
              <a:rPr lang="en-US" dirty="0" smtClean="0"/>
              <a:t> ở </a:t>
            </a:r>
            <a:r>
              <a:rPr lang="en-US" dirty="0" err="1" smtClean="0"/>
              <a:t>mức</a:t>
            </a:r>
            <a:r>
              <a:rPr lang="en-US" dirty="0" smtClean="0"/>
              <a:t> </a:t>
            </a:r>
            <a:r>
              <a:rPr lang="en-US" dirty="0" err="1" smtClean="0"/>
              <a:t>này</a:t>
            </a:r>
            <a:r>
              <a:rPr lang="en-US" dirty="0" smtClean="0"/>
              <a:t>, </a:t>
            </a:r>
            <a:r>
              <a:rPr lang="en-US" dirty="0" err="1" smtClean="0"/>
              <a:t>thì</a:t>
            </a:r>
            <a:r>
              <a:rPr lang="en-US" dirty="0" smtClean="0"/>
              <a:t> CSDL </a:t>
            </a:r>
            <a:r>
              <a:rPr lang="en-US" dirty="0" err="1" smtClean="0"/>
              <a:t>sẽ</a:t>
            </a:r>
            <a:r>
              <a:rPr lang="en-US" dirty="0" smtClean="0"/>
              <a:t> </a:t>
            </a:r>
            <a:r>
              <a:rPr lang="en-US" dirty="0" err="1" smtClean="0"/>
              <a:t>ngắt</a:t>
            </a:r>
            <a:r>
              <a:rPr lang="en-US" dirty="0" smtClean="0"/>
              <a:t> (rollback) </a:t>
            </a:r>
            <a:r>
              <a:rPr lang="en-US" dirty="0" err="1" smtClean="0"/>
              <a:t>câu</a:t>
            </a:r>
            <a:r>
              <a:rPr lang="en-US" dirty="0" smtClean="0"/>
              <a:t> </a:t>
            </a:r>
            <a:r>
              <a:rPr lang="en-US" dirty="0" err="1" smtClean="0"/>
              <a:t>lệnh</a:t>
            </a:r>
            <a:r>
              <a:rPr lang="en-US" dirty="0" smtClean="0"/>
              <a:t> </a:t>
            </a:r>
            <a:r>
              <a:rPr lang="en-US" dirty="0" err="1" smtClean="0"/>
              <a:t>hiện</a:t>
            </a:r>
            <a:r>
              <a:rPr lang="en-US" dirty="0" smtClean="0"/>
              <a:t> </a:t>
            </a:r>
            <a:r>
              <a:rPr lang="en-US" dirty="0" err="1" smtClean="0"/>
              <a:t>tại</a:t>
            </a:r>
            <a:r>
              <a:rPr lang="en-US" dirty="0" smtClean="0"/>
              <a:t> </a:t>
            </a:r>
            <a:r>
              <a:rPr lang="en-US" dirty="0" err="1" smtClean="0"/>
              <a:t>và</a:t>
            </a:r>
            <a:r>
              <a:rPr lang="en-US" dirty="0" smtClean="0"/>
              <a:t> </a:t>
            </a:r>
            <a:r>
              <a:rPr lang="en-US" dirty="0" err="1" smtClean="0"/>
              <a:t>trả</a:t>
            </a:r>
            <a:r>
              <a:rPr lang="en-US" dirty="0" smtClean="0"/>
              <a:t> </a:t>
            </a:r>
            <a:r>
              <a:rPr lang="en-US" dirty="0" err="1" smtClean="0"/>
              <a:t>về</a:t>
            </a:r>
            <a:r>
              <a:rPr lang="en-US" dirty="0" smtClean="0"/>
              <a:t> </a:t>
            </a:r>
            <a:r>
              <a:rPr lang="en-US" dirty="0" err="1" smtClean="0"/>
              <a:t>một</a:t>
            </a:r>
            <a:r>
              <a:rPr lang="en-US" dirty="0" smtClean="0"/>
              <a:t> </a:t>
            </a:r>
            <a:r>
              <a:rPr lang="en-US" dirty="0" err="1" smtClean="0"/>
              <a:t>thông</a:t>
            </a:r>
            <a:r>
              <a:rPr lang="en-US" dirty="0" smtClean="0"/>
              <a:t> </a:t>
            </a:r>
            <a:r>
              <a:rPr lang="en-US" dirty="0" err="1" smtClean="0"/>
              <a:t>báo</a:t>
            </a:r>
            <a:r>
              <a:rPr lang="en-US" dirty="0" smtClean="0"/>
              <a:t> </a:t>
            </a:r>
            <a:r>
              <a:rPr lang="en-US" dirty="0" err="1" smtClean="0"/>
              <a:t>chỉ</a:t>
            </a:r>
            <a:r>
              <a:rPr lang="en-US" dirty="0" smtClean="0"/>
              <a:t> </a:t>
            </a:r>
            <a:r>
              <a:rPr lang="en-US" dirty="0" err="1" smtClean="0"/>
              <a:t>ra</a:t>
            </a:r>
            <a:r>
              <a:rPr lang="en-US" dirty="0" smtClean="0"/>
              <a:t> </a:t>
            </a:r>
            <a:r>
              <a:rPr lang="en-US" dirty="0" err="1" smtClean="0"/>
              <a:t>rằng</a:t>
            </a:r>
            <a:r>
              <a:rPr lang="en-US" dirty="0" smtClean="0"/>
              <a:t> </a:t>
            </a:r>
            <a:r>
              <a:rPr lang="en-US" dirty="0" err="1" smtClean="0"/>
              <a:t>các</a:t>
            </a:r>
            <a:r>
              <a:rPr lang="en-US" dirty="0" smtClean="0"/>
              <a:t> </a:t>
            </a:r>
            <a:r>
              <a:rPr lang="en-US" dirty="0" err="1" smtClean="0"/>
              <a:t>giới</a:t>
            </a:r>
            <a:r>
              <a:rPr lang="en-US" dirty="0" smtClean="0"/>
              <a:t> </a:t>
            </a:r>
            <a:r>
              <a:rPr lang="en-US" dirty="0" err="1" smtClean="0"/>
              <a:t>hạn</a:t>
            </a:r>
            <a:r>
              <a:rPr lang="en-US" dirty="0" smtClean="0"/>
              <a:t> </a:t>
            </a:r>
            <a:r>
              <a:rPr lang="en-US" dirty="0" err="1" smtClean="0"/>
              <a:t>đã</a:t>
            </a:r>
            <a:r>
              <a:rPr lang="en-US" dirty="0" smtClean="0"/>
              <a:t> </a:t>
            </a:r>
            <a:r>
              <a:rPr lang="en-US" dirty="0" err="1" smtClean="0"/>
              <a:t>đạt</a:t>
            </a:r>
            <a:r>
              <a:rPr lang="en-US" dirty="0" smtClean="0"/>
              <a:t> </a:t>
            </a:r>
            <a:r>
              <a:rPr lang="en-US" dirty="0" err="1" smtClean="0"/>
              <a:t>mức</a:t>
            </a:r>
            <a:r>
              <a:rPr lang="en-US" dirty="0" smtClean="0"/>
              <a:t> </a:t>
            </a:r>
            <a:r>
              <a:rPr lang="en-US" dirty="0" err="1" smtClean="0"/>
              <a:t>tối</a:t>
            </a:r>
            <a:r>
              <a:rPr lang="en-US" dirty="0" smtClean="0"/>
              <a:t> </a:t>
            </a:r>
            <a:r>
              <a:rPr lang="en-US" dirty="0" err="1" smtClean="0"/>
              <a:t>đa</a:t>
            </a:r>
            <a:r>
              <a:rPr lang="en-US" dirty="0" smtClean="0"/>
              <a:t>. </a:t>
            </a:r>
            <a:r>
              <a:rPr lang="en-US" dirty="0" err="1" smtClean="0"/>
              <a:t>Vào</a:t>
            </a:r>
            <a:r>
              <a:rPr lang="en-US" dirty="0" smtClean="0"/>
              <a:t> </a:t>
            </a:r>
            <a:r>
              <a:rPr lang="en-US" dirty="0" err="1" smtClean="0"/>
              <a:t>lúc</a:t>
            </a:r>
            <a:r>
              <a:rPr lang="en-US" dirty="0" smtClean="0"/>
              <a:t> </a:t>
            </a:r>
            <a:r>
              <a:rPr lang="en-US" dirty="0" err="1" smtClean="0"/>
              <a:t>này</a:t>
            </a:r>
            <a:r>
              <a:rPr lang="en-US" dirty="0" smtClean="0"/>
              <a:t>, </a:t>
            </a:r>
            <a:r>
              <a:rPr lang="en-US" dirty="0" err="1" smtClean="0"/>
              <a:t>Các</a:t>
            </a:r>
            <a:r>
              <a:rPr lang="en-US" dirty="0" smtClean="0"/>
              <a:t> </a:t>
            </a:r>
            <a:r>
              <a:rPr lang="en-US" dirty="0" err="1" smtClean="0"/>
              <a:t>câu</a:t>
            </a:r>
            <a:r>
              <a:rPr lang="en-US" dirty="0" smtClean="0"/>
              <a:t> </a:t>
            </a:r>
            <a:r>
              <a:rPr lang="en-US" dirty="0" err="1" smtClean="0"/>
              <a:t>lệnh</a:t>
            </a:r>
            <a:r>
              <a:rPr lang="en-US" dirty="0" smtClean="0"/>
              <a:t> </a:t>
            </a:r>
            <a:r>
              <a:rPr lang="en-US" dirty="0" err="1" smtClean="0"/>
              <a:t>trước</a:t>
            </a:r>
            <a:r>
              <a:rPr lang="en-US" dirty="0" smtClean="0"/>
              <a:t> </a:t>
            </a:r>
            <a:r>
              <a:rPr lang="en-US" dirty="0" err="1" smtClean="0"/>
              <a:t>đó</a:t>
            </a:r>
            <a:r>
              <a:rPr lang="en-US" dirty="0" smtClean="0"/>
              <a:t> </a:t>
            </a:r>
            <a:r>
              <a:rPr lang="en-US" dirty="0" err="1" smtClean="0"/>
              <a:t>nằm</a:t>
            </a:r>
            <a:r>
              <a:rPr lang="en-US" dirty="0" smtClean="0"/>
              <a:t> </a:t>
            </a:r>
            <a:r>
              <a:rPr lang="en-US" dirty="0" err="1" smtClean="0"/>
              <a:t>trong</a:t>
            </a:r>
            <a:r>
              <a:rPr lang="en-US" dirty="0" smtClean="0"/>
              <a:t> </a:t>
            </a:r>
            <a:r>
              <a:rPr lang="en-US" dirty="0" err="1" smtClean="0"/>
              <a:t>giao</a:t>
            </a:r>
            <a:r>
              <a:rPr lang="en-US" dirty="0" smtClean="0"/>
              <a:t> </a:t>
            </a:r>
            <a:r>
              <a:rPr lang="en-US" dirty="0" err="1" smtClean="0"/>
              <a:t>tác</a:t>
            </a:r>
            <a:r>
              <a:rPr lang="en-US" dirty="0" smtClean="0"/>
              <a:t> </a:t>
            </a:r>
            <a:r>
              <a:rPr lang="en-US" dirty="0" err="1" smtClean="0"/>
              <a:t>hiện</a:t>
            </a:r>
            <a:r>
              <a:rPr lang="en-US" dirty="0" smtClean="0"/>
              <a:t> </a:t>
            </a:r>
            <a:r>
              <a:rPr lang="en-US" dirty="0" err="1" smtClean="0"/>
              <a:t>tại</a:t>
            </a:r>
            <a:r>
              <a:rPr lang="en-US" dirty="0" smtClean="0"/>
              <a:t> </a:t>
            </a:r>
            <a:r>
              <a:rPr lang="en-US" dirty="0" err="1" smtClean="0"/>
              <a:t>được</a:t>
            </a:r>
            <a:r>
              <a:rPr lang="en-US" dirty="0" smtClean="0"/>
              <a:t> </a:t>
            </a:r>
            <a:r>
              <a:rPr lang="en-US" dirty="0" err="1" smtClean="0"/>
              <a:t>giữ</a:t>
            </a:r>
            <a:r>
              <a:rPr lang="en-US" dirty="0" smtClean="0"/>
              <a:t> </a:t>
            </a:r>
            <a:r>
              <a:rPr lang="en-US" dirty="0" err="1" smtClean="0"/>
              <a:t>nguyên</a:t>
            </a:r>
            <a:r>
              <a:rPr lang="en-US" dirty="0" smtClean="0"/>
              <a:t>, </a:t>
            </a:r>
            <a:r>
              <a:rPr lang="en-US" dirty="0" err="1" smtClean="0"/>
              <a:t>và</a:t>
            </a:r>
            <a:r>
              <a:rPr lang="en-US" dirty="0" smtClean="0"/>
              <a:t> </a:t>
            </a:r>
            <a:r>
              <a:rPr lang="en-US" dirty="0" err="1" smtClean="0"/>
              <a:t>các</a:t>
            </a:r>
            <a:r>
              <a:rPr lang="en-US" dirty="0" smtClean="0"/>
              <a:t> </a:t>
            </a:r>
            <a:r>
              <a:rPr lang="en-US" dirty="0" err="1" smtClean="0"/>
              <a:t>thao</a:t>
            </a:r>
            <a:r>
              <a:rPr lang="en-US" dirty="0" smtClean="0"/>
              <a:t> </a:t>
            </a:r>
            <a:r>
              <a:rPr lang="en-US" dirty="0" err="1" smtClean="0"/>
              <a:t>tác</a:t>
            </a:r>
            <a:r>
              <a:rPr lang="en-US" dirty="0" smtClean="0"/>
              <a:t> </a:t>
            </a:r>
            <a:r>
              <a:rPr lang="en-US" dirty="0" err="1" smtClean="0"/>
              <a:t>mà</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chỉ</a:t>
            </a:r>
            <a:r>
              <a:rPr lang="en-US" dirty="0" smtClean="0"/>
              <a:t> </a:t>
            </a:r>
            <a:r>
              <a:rPr lang="en-US" dirty="0" err="1" smtClean="0"/>
              <a:t>có</a:t>
            </a:r>
            <a:r>
              <a:rPr lang="en-US" dirty="0" smtClean="0"/>
              <a:t> </a:t>
            </a:r>
            <a:r>
              <a:rPr lang="en-US" dirty="0" err="1" smtClean="0"/>
              <a:t>thể</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là</a:t>
            </a:r>
            <a:r>
              <a:rPr lang="en-US" dirty="0" smtClean="0"/>
              <a:t> COMMIT, ROLLBACK </a:t>
            </a:r>
            <a:r>
              <a:rPr lang="en-US" dirty="0" err="1" smtClean="0"/>
              <a:t>hoặc</a:t>
            </a:r>
            <a:r>
              <a:rPr lang="en-US" dirty="0" smtClean="0"/>
              <a:t> disconnect(COMMIT).</a:t>
            </a:r>
            <a:r>
              <a:rPr lang="en-US" dirty="0" err="1" smtClean="0"/>
              <a:t>Tất</a:t>
            </a:r>
            <a:r>
              <a:rPr lang="en-US" dirty="0" smtClean="0"/>
              <a:t> </a:t>
            </a:r>
            <a:r>
              <a:rPr lang="en-US" dirty="0" err="1" smtClean="0"/>
              <a:t>cả</a:t>
            </a:r>
            <a:r>
              <a:rPr lang="en-US" dirty="0" smtClean="0"/>
              <a:t> </a:t>
            </a:r>
            <a:r>
              <a:rPr lang="en-US" dirty="0" err="1" smtClean="0"/>
              <a:t>các</a:t>
            </a:r>
            <a:r>
              <a:rPr lang="en-US" dirty="0" smtClean="0"/>
              <a:t> </a:t>
            </a:r>
            <a:r>
              <a:rPr lang="en-US" dirty="0" err="1" smtClean="0"/>
              <a:t>hành</a:t>
            </a:r>
            <a:r>
              <a:rPr lang="en-US" dirty="0" smtClean="0"/>
              <a:t> </a:t>
            </a:r>
            <a:r>
              <a:rPr lang="en-US" dirty="0" err="1" smtClean="0"/>
              <a:t>động</a:t>
            </a:r>
            <a:r>
              <a:rPr lang="en-US" dirty="0" smtClean="0"/>
              <a:t> </a:t>
            </a:r>
            <a:r>
              <a:rPr lang="en-US" dirty="0" err="1" smtClean="0"/>
              <a:t>khác</a:t>
            </a:r>
            <a:r>
              <a:rPr lang="en-US" dirty="0" smtClean="0"/>
              <a:t> </a:t>
            </a:r>
            <a:r>
              <a:rPr lang="en-US" dirty="0" err="1" smtClean="0"/>
              <a:t>sẽ</a:t>
            </a:r>
            <a:r>
              <a:rPr lang="en-US" dirty="0" smtClean="0"/>
              <a:t> </a:t>
            </a:r>
            <a:r>
              <a:rPr lang="en-US" dirty="0" err="1" smtClean="0"/>
              <a:t>sinh</a:t>
            </a:r>
            <a:r>
              <a:rPr lang="en-US" dirty="0" smtClean="0"/>
              <a:t> </a:t>
            </a:r>
            <a:r>
              <a:rPr lang="en-US" dirty="0" err="1" smtClean="0"/>
              <a:t>ra</a:t>
            </a:r>
            <a:r>
              <a:rPr lang="en-US" dirty="0" smtClean="0"/>
              <a:t> </a:t>
            </a:r>
            <a:r>
              <a:rPr lang="en-US" dirty="0" err="1" smtClean="0"/>
              <a:t>lỗi.Sau</a:t>
            </a:r>
            <a:r>
              <a:rPr lang="en-US" dirty="0" smtClean="0"/>
              <a:t> </a:t>
            </a:r>
            <a:r>
              <a:rPr lang="en-US" dirty="0" err="1" smtClean="0"/>
              <a:t>khi</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các</a:t>
            </a:r>
            <a:r>
              <a:rPr lang="en-US" dirty="0" smtClean="0"/>
              <a:t> </a:t>
            </a:r>
            <a:r>
              <a:rPr lang="en-US" dirty="0" err="1" smtClean="0"/>
              <a:t>thao</a:t>
            </a:r>
            <a:r>
              <a:rPr lang="en-US" dirty="0" smtClean="0"/>
              <a:t> </a:t>
            </a:r>
            <a:r>
              <a:rPr lang="en-US" dirty="0" err="1" smtClean="0"/>
              <a:t>tác</a:t>
            </a:r>
            <a:r>
              <a:rPr lang="en-US" dirty="0" smtClean="0"/>
              <a:t> </a:t>
            </a:r>
            <a:r>
              <a:rPr lang="en-US" dirty="0" err="1" smtClean="0"/>
              <a:t>khả</a:t>
            </a:r>
            <a:r>
              <a:rPr lang="en-US" dirty="0" smtClean="0"/>
              <a:t> </a:t>
            </a:r>
            <a:r>
              <a:rPr lang="en-US" dirty="0" err="1" smtClean="0"/>
              <a:t>dụng</a:t>
            </a:r>
            <a:r>
              <a:rPr lang="en-US" dirty="0" smtClean="0"/>
              <a:t> </a:t>
            </a:r>
            <a:r>
              <a:rPr lang="en-US" dirty="0" err="1" smtClean="0"/>
              <a:t>trên</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không</a:t>
            </a:r>
            <a:r>
              <a:rPr lang="en-US" dirty="0" smtClean="0"/>
              <a:t> </a:t>
            </a:r>
            <a:r>
              <a:rPr lang="en-US" dirty="0" err="1" smtClean="0"/>
              <a:t>thể</a:t>
            </a:r>
            <a:r>
              <a:rPr lang="en-US" dirty="0" smtClean="0"/>
              <a:t> </a:t>
            </a:r>
            <a:r>
              <a:rPr lang="en-US" dirty="0" err="1" smtClean="0"/>
              <a:t>hoàn</a:t>
            </a:r>
            <a:r>
              <a:rPr lang="en-US" dirty="0" smtClean="0"/>
              <a:t> </a:t>
            </a:r>
            <a:r>
              <a:rPr lang="en-US" dirty="0" err="1" smtClean="0"/>
              <a:t>thành</a:t>
            </a:r>
            <a:r>
              <a:rPr lang="en-US" dirty="0" smtClean="0"/>
              <a:t> </a:t>
            </a:r>
            <a:r>
              <a:rPr lang="en-US" dirty="0" err="1" smtClean="0"/>
              <a:t>bất</a:t>
            </a:r>
            <a:r>
              <a:rPr lang="en-US" dirty="0" smtClean="0"/>
              <a:t> </a:t>
            </a:r>
            <a:r>
              <a:rPr lang="en-US" dirty="0" err="1" smtClean="0"/>
              <a:t>cứ</a:t>
            </a:r>
            <a:r>
              <a:rPr lang="en-US" dirty="0" smtClean="0"/>
              <a:t> </a:t>
            </a:r>
            <a:r>
              <a:rPr lang="en-US" dirty="0" err="1" smtClean="0"/>
              <a:t>công</a:t>
            </a:r>
            <a:r>
              <a:rPr lang="en-US" dirty="0" smtClean="0"/>
              <a:t> </a:t>
            </a:r>
            <a:r>
              <a:rPr lang="en-US" dirty="0" err="1" smtClean="0"/>
              <a:t>việc</a:t>
            </a:r>
            <a:r>
              <a:rPr lang="en-US" dirty="0" smtClean="0"/>
              <a:t> </a:t>
            </a:r>
            <a:r>
              <a:rPr lang="en-US" dirty="0" err="1" smtClean="0"/>
              <a:t>nào</a:t>
            </a:r>
            <a:r>
              <a:rPr lang="en-US" dirty="0" smtClean="0"/>
              <a:t> </a:t>
            </a:r>
            <a:r>
              <a:rPr lang="en-US" dirty="0" err="1" smtClean="0"/>
              <a:t>nữa</a:t>
            </a:r>
            <a:r>
              <a:rPr lang="en-US" dirty="0" smtClean="0"/>
              <a:t> </a:t>
            </a:r>
            <a:r>
              <a:rPr lang="en-US" dirty="0" err="1" smtClean="0"/>
              <a:t>trong</a:t>
            </a:r>
            <a:r>
              <a:rPr lang="en-US" dirty="0" smtClean="0"/>
              <a:t> </a:t>
            </a:r>
            <a:r>
              <a:rPr lang="en-US" dirty="0" err="1" smtClean="0"/>
              <a:t>cả</a:t>
            </a:r>
            <a:r>
              <a:rPr lang="en-US" dirty="0" smtClean="0"/>
              <a:t> </a:t>
            </a:r>
            <a:r>
              <a:rPr lang="en-US" dirty="0" err="1" smtClean="0"/>
              <a:t>phiên</a:t>
            </a:r>
            <a:r>
              <a:rPr lang="en-US" dirty="0" smtClean="0"/>
              <a:t> </a:t>
            </a:r>
            <a:r>
              <a:rPr lang="en-US" dirty="0" err="1" smtClean="0"/>
              <a:t>đó</a:t>
            </a:r>
            <a:r>
              <a:rPr lang="en-US" dirty="0" smtClean="0"/>
              <a:t>.</a:t>
            </a:r>
            <a:endParaRPr lang="vi-VN" dirty="0"/>
          </a:p>
        </p:txBody>
      </p:sp>
    </p:spTree>
    <p:extLst>
      <p:ext uri="{BB962C8B-B14F-4D97-AF65-F5344CB8AC3E}">
        <p14:creationId xmlns:p14="http://schemas.microsoft.com/office/powerpoint/2010/main" val="65931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lnSpcReduction="10000"/>
          </a:bodyPr>
          <a:lstStyle/>
          <a:p>
            <a:r>
              <a:rPr lang="vi-VN" dirty="0"/>
              <a:t>Giới hạn về mức Call</a:t>
            </a:r>
          </a:p>
          <a:p>
            <a:pPr marL="0" indent="0">
              <a:buNone/>
            </a:pPr>
            <a:r>
              <a:rPr lang="en-US" dirty="0" err="1" smtClean="0"/>
              <a:t>Mỗi</a:t>
            </a:r>
            <a:r>
              <a:rPr lang="en-US" dirty="0" smtClean="0"/>
              <a:t> </a:t>
            </a:r>
            <a:r>
              <a:rPr lang="en-US" dirty="0" err="1" smtClean="0"/>
              <a:t>lần</a:t>
            </a:r>
            <a:r>
              <a:rPr lang="en-US" dirty="0" smtClean="0"/>
              <a:t> </a:t>
            </a:r>
            <a:r>
              <a:rPr lang="en-US" dirty="0" err="1" smtClean="0"/>
              <a:t>mà</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thực</a:t>
            </a:r>
            <a:r>
              <a:rPr lang="en-US" dirty="0" smtClean="0"/>
              <a:t> </a:t>
            </a:r>
            <a:r>
              <a:rPr lang="en-US" dirty="0" err="1" smtClean="0"/>
              <a:t>thi</a:t>
            </a:r>
            <a:r>
              <a:rPr lang="en-US" dirty="0" smtClean="0"/>
              <a:t> </a:t>
            </a:r>
            <a:r>
              <a:rPr lang="en-US" dirty="0" err="1" smtClean="0"/>
              <a:t>câu</a:t>
            </a:r>
            <a:r>
              <a:rPr lang="en-US" dirty="0" smtClean="0"/>
              <a:t> </a:t>
            </a:r>
            <a:r>
              <a:rPr lang="en-US" dirty="0" err="1" smtClean="0"/>
              <a:t>lệnh</a:t>
            </a:r>
            <a:r>
              <a:rPr lang="en-US" dirty="0" smtClean="0"/>
              <a:t> SQL, CSDL </a:t>
            </a:r>
            <a:r>
              <a:rPr lang="en-US" dirty="0" err="1" smtClean="0"/>
              <a:t>thực</a:t>
            </a:r>
            <a:r>
              <a:rPr lang="en-US" dirty="0" smtClean="0"/>
              <a:t> </a:t>
            </a:r>
            <a:r>
              <a:rPr lang="en-US" dirty="0" err="1" smtClean="0"/>
              <a:t>hiện</a:t>
            </a:r>
            <a:r>
              <a:rPr lang="en-US" dirty="0" smtClean="0"/>
              <a:t> </a:t>
            </a:r>
            <a:r>
              <a:rPr lang="en-US" dirty="0" err="1" smtClean="0"/>
              <a:t>một</a:t>
            </a:r>
            <a:r>
              <a:rPr lang="en-US" dirty="0" smtClean="0"/>
              <a:t> </a:t>
            </a:r>
            <a:r>
              <a:rPr lang="en-US" dirty="0" err="1" smtClean="0"/>
              <a:t>vào</a:t>
            </a:r>
            <a:r>
              <a:rPr lang="en-US" dirty="0" smtClean="0"/>
              <a:t> </a:t>
            </a:r>
            <a:r>
              <a:rPr lang="en-US" dirty="0" err="1" smtClean="0"/>
              <a:t>bước</a:t>
            </a:r>
            <a:r>
              <a:rPr lang="en-US" dirty="0" smtClean="0"/>
              <a:t> </a:t>
            </a:r>
            <a:r>
              <a:rPr lang="en-US" dirty="0" err="1" smtClean="0"/>
              <a:t>để</a:t>
            </a:r>
            <a:r>
              <a:rPr lang="en-US" dirty="0" smtClean="0"/>
              <a:t> </a:t>
            </a:r>
            <a:r>
              <a:rPr lang="en-US" dirty="0" err="1" smtClean="0"/>
              <a:t>xử</a:t>
            </a:r>
            <a:r>
              <a:rPr lang="en-US" dirty="0" smtClean="0"/>
              <a:t> </a:t>
            </a:r>
            <a:r>
              <a:rPr lang="en-US" dirty="0" err="1" smtClean="0"/>
              <a:t>lý</a:t>
            </a:r>
            <a:r>
              <a:rPr lang="en-US" dirty="0" smtClean="0"/>
              <a:t> </a:t>
            </a:r>
            <a:r>
              <a:rPr lang="en-US" dirty="0" err="1" smtClean="0"/>
              <a:t>câu</a:t>
            </a:r>
            <a:r>
              <a:rPr lang="en-US" dirty="0" smtClean="0"/>
              <a:t> </a:t>
            </a:r>
            <a:r>
              <a:rPr lang="en-US" dirty="0" err="1" smtClean="0"/>
              <a:t>lệnh</a:t>
            </a:r>
            <a:r>
              <a:rPr lang="en-US" dirty="0" smtClean="0"/>
              <a:t>.</a:t>
            </a:r>
          </a:p>
          <a:p>
            <a:pPr marL="0" indent="0">
              <a:buNone/>
            </a:pPr>
            <a:r>
              <a:rPr lang="en-US" dirty="0" err="1" smtClean="0"/>
              <a:t>Trong</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xử</a:t>
            </a:r>
            <a:r>
              <a:rPr lang="en-US" dirty="0" smtClean="0"/>
              <a:t> </a:t>
            </a:r>
            <a:r>
              <a:rPr lang="en-US" dirty="0" err="1" smtClean="0"/>
              <a:t>lý</a:t>
            </a:r>
            <a:r>
              <a:rPr lang="en-US" dirty="0" smtClean="0"/>
              <a:t> </a:t>
            </a:r>
            <a:r>
              <a:rPr lang="en-US" dirty="0" err="1" smtClean="0"/>
              <a:t>câu</a:t>
            </a:r>
            <a:r>
              <a:rPr lang="en-US" dirty="0" smtClean="0"/>
              <a:t> </a:t>
            </a:r>
            <a:r>
              <a:rPr lang="en-US" dirty="0" err="1" smtClean="0"/>
              <a:t>lệnh</a:t>
            </a:r>
            <a:r>
              <a:rPr lang="en-US" dirty="0" smtClean="0"/>
              <a:t> SQL, </a:t>
            </a:r>
            <a:r>
              <a:rPr lang="en-US" dirty="0" err="1" smtClean="0"/>
              <a:t>Một</a:t>
            </a:r>
            <a:r>
              <a:rPr lang="en-US" dirty="0" smtClean="0"/>
              <a:t> </a:t>
            </a:r>
            <a:r>
              <a:rPr lang="en-US" dirty="0" err="1" smtClean="0"/>
              <a:t>vài</a:t>
            </a:r>
            <a:r>
              <a:rPr lang="en-US" dirty="0" smtClean="0"/>
              <a:t> </a:t>
            </a:r>
            <a:r>
              <a:rPr lang="en-US" dirty="0" err="1" smtClean="0"/>
              <a:t>lời</a:t>
            </a:r>
            <a:r>
              <a:rPr lang="en-US" dirty="0" smtClean="0"/>
              <a:t> </a:t>
            </a:r>
            <a:r>
              <a:rPr lang="en-US" dirty="0" err="1" smtClean="0"/>
              <a:t>gọi</a:t>
            </a:r>
            <a:r>
              <a:rPr lang="en-US" dirty="0" smtClean="0"/>
              <a:t> </a:t>
            </a:r>
            <a:r>
              <a:rPr lang="en-US" dirty="0" err="1" smtClean="0"/>
              <a:t>được</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đến</a:t>
            </a:r>
            <a:r>
              <a:rPr lang="en-US" dirty="0" smtClean="0"/>
              <a:t> </a:t>
            </a:r>
            <a:r>
              <a:rPr lang="en-US" dirty="0" err="1" smtClean="0"/>
              <a:t>csdl</a:t>
            </a:r>
            <a:r>
              <a:rPr lang="en-US" dirty="0" smtClean="0"/>
              <a:t> </a:t>
            </a:r>
            <a:r>
              <a:rPr lang="en-US" dirty="0" err="1" smtClean="0"/>
              <a:t>được</a:t>
            </a:r>
            <a:r>
              <a:rPr lang="en-US" dirty="0" smtClean="0"/>
              <a:t> </a:t>
            </a:r>
            <a:r>
              <a:rPr lang="en-US" dirty="0" err="1" smtClean="0"/>
              <a:t>xem</a:t>
            </a:r>
            <a:r>
              <a:rPr lang="en-US" dirty="0" smtClean="0"/>
              <a:t> </a:t>
            </a:r>
            <a:r>
              <a:rPr lang="en-US" dirty="0" err="1" smtClean="0"/>
              <a:t>như</a:t>
            </a:r>
            <a:r>
              <a:rPr lang="en-US" dirty="0" smtClean="0"/>
              <a:t> </a:t>
            </a:r>
            <a:r>
              <a:rPr lang="en-US" dirty="0" err="1" smtClean="0"/>
              <a:t>là</a:t>
            </a:r>
            <a:r>
              <a:rPr lang="en-US" dirty="0" smtClean="0"/>
              <a:t> </a:t>
            </a:r>
            <a:r>
              <a:rPr lang="en-US" dirty="0" err="1" smtClean="0"/>
              <a:t>các</a:t>
            </a:r>
            <a:r>
              <a:rPr lang="en-US" dirty="0" smtClean="0"/>
              <a:t> </a:t>
            </a:r>
            <a:r>
              <a:rPr lang="en-US" dirty="0" err="1" smtClean="0"/>
              <a:t>giai</a:t>
            </a:r>
            <a:r>
              <a:rPr lang="en-US" dirty="0" smtClean="0"/>
              <a:t> </a:t>
            </a:r>
            <a:r>
              <a:rPr lang="en-US" dirty="0" err="1" smtClean="0"/>
              <a:t>đoạn</a:t>
            </a:r>
            <a:r>
              <a:rPr lang="en-US" dirty="0" smtClean="0"/>
              <a:t> </a:t>
            </a:r>
            <a:r>
              <a:rPr lang="en-US" dirty="0" err="1" smtClean="0"/>
              <a:t>thực</a:t>
            </a:r>
            <a:r>
              <a:rPr lang="en-US" dirty="0" smtClean="0"/>
              <a:t> </a:t>
            </a:r>
            <a:r>
              <a:rPr lang="en-US" dirty="0" err="1" smtClean="0"/>
              <a:t>thi</a:t>
            </a:r>
            <a:r>
              <a:rPr lang="en-US" dirty="0" smtClean="0"/>
              <a:t> </a:t>
            </a:r>
            <a:r>
              <a:rPr lang="en-US" dirty="0" err="1" smtClean="0"/>
              <a:t>khác</a:t>
            </a:r>
            <a:r>
              <a:rPr lang="en-US" dirty="0" smtClean="0"/>
              <a:t> </a:t>
            </a:r>
            <a:r>
              <a:rPr lang="en-US" dirty="0" err="1" smtClean="0"/>
              <a:t>nhau.Để</a:t>
            </a:r>
            <a:r>
              <a:rPr lang="en-US" dirty="0" smtClean="0"/>
              <a:t> </a:t>
            </a:r>
            <a:r>
              <a:rPr lang="en-US" dirty="0" err="1" smtClean="0"/>
              <a:t>ngăn</a:t>
            </a:r>
            <a:r>
              <a:rPr lang="en-US" dirty="0" smtClean="0"/>
              <a:t> </a:t>
            </a:r>
            <a:r>
              <a:rPr lang="en-US" dirty="0" err="1" smtClean="0"/>
              <a:t>ngừa</a:t>
            </a:r>
            <a:r>
              <a:rPr lang="en-US" dirty="0" smtClean="0"/>
              <a:t> </a:t>
            </a:r>
            <a:r>
              <a:rPr lang="en-US" dirty="0" err="1" smtClean="0"/>
              <a:t>việc</a:t>
            </a:r>
            <a:r>
              <a:rPr lang="en-US" dirty="0" smtClean="0"/>
              <a:t> </a:t>
            </a:r>
            <a:r>
              <a:rPr lang="en-US" dirty="0" err="1" smtClean="0"/>
              <a:t>bất</a:t>
            </a:r>
            <a:r>
              <a:rPr lang="en-US" dirty="0" smtClean="0"/>
              <a:t> </a:t>
            </a:r>
            <a:r>
              <a:rPr lang="en-US" dirty="0" err="1" smtClean="0"/>
              <a:t>kỳ</a:t>
            </a:r>
            <a:r>
              <a:rPr lang="en-US" dirty="0" smtClean="0"/>
              <a:t> </a:t>
            </a:r>
            <a:r>
              <a:rPr lang="en-US" dirty="0" err="1" smtClean="0"/>
              <a:t>một</a:t>
            </a:r>
            <a:r>
              <a:rPr lang="en-US" dirty="0" smtClean="0"/>
              <a:t> </a:t>
            </a:r>
            <a:r>
              <a:rPr lang="en-US" dirty="0" err="1" smtClean="0"/>
              <a:t>lời</a:t>
            </a:r>
            <a:r>
              <a:rPr lang="en-US" dirty="0" smtClean="0"/>
              <a:t> </a:t>
            </a:r>
            <a:r>
              <a:rPr lang="en-US" dirty="0" err="1" smtClean="0"/>
              <a:t>gọi</a:t>
            </a:r>
            <a:r>
              <a:rPr lang="en-US" dirty="0" smtClean="0"/>
              <a:t> </a:t>
            </a:r>
            <a:r>
              <a:rPr lang="en-US" dirty="0" err="1" smtClean="0"/>
              <a:t>nào</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quá</a:t>
            </a:r>
            <a:r>
              <a:rPr lang="en-US" dirty="0" smtClean="0"/>
              <a:t> </a:t>
            </a:r>
            <a:r>
              <a:rPr lang="en-US" dirty="0" err="1" smtClean="0"/>
              <a:t>mức</a:t>
            </a:r>
            <a:r>
              <a:rPr lang="en-US" dirty="0" smtClean="0"/>
              <a:t>, CSDL </a:t>
            </a:r>
            <a:r>
              <a:rPr lang="en-US" dirty="0" err="1" smtClean="0"/>
              <a:t>cho</a:t>
            </a:r>
            <a:r>
              <a:rPr lang="en-US" dirty="0" smtClean="0"/>
              <a:t> </a:t>
            </a:r>
            <a:r>
              <a:rPr lang="en-US" dirty="0" err="1" smtClean="0"/>
              <a:t>phép</a:t>
            </a:r>
            <a:r>
              <a:rPr lang="en-US" dirty="0" smtClean="0"/>
              <a:t> </a:t>
            </a:r>
            <a:r>
              <a:rPr lang="en-US" dirty="0" err="1" smtClean="0"/>
              <a:t>bạn</a:t>
            </a:r>
            <a:r>
              <a:rPr lang="en-US" dirty="0" smtClean="0"/>
              <a:t> </a:t>
            </a:r>
            <a:r>
              <a:rPr lang="en-US" dirty="0" err="1" smtClean="0"/>
              <a:t>thiết</a:t>
            </a:r>
            <a:r>
              <a:rPr lang="en-US" dirty="0" smtClean="0"/>
              <a:t> </a:t>
            </a:r>
            <a:r>
              <a:rPr lang="en-US" dirty="0" err="1" smtClean="0"/>
              <a:t>lập</a:t>
            </a:r>
            <a:r>
              <a:rPr lang="en-US" dirty="0" smtClean="0"/>
              <a:t> </a:t>
            </a:r>
            <a:r>
              <a:rPr lang="en-US" dirty="0" err="1" smtClean="0"/>
              <a:t>một</a:t>
            </a:r>
            <a:r>
              <a:rPr lang="en-US" dirty="0" smtClean="0"/>
              <a:t> </a:t>
            </a:r>
            <a:r>
              <a:rPr lang="en-US" dirty="0" err="1" smtClean="0"/>
              <a:t>vài</a:t>
            </a:r>
            <a:r>
              <a:rPr lang="en-US" dirty="0" smtClean="0"/>
              <a:t> </a:t>
            </a:r>
            <a:r>
              <a:rPr lang="en-US" dirty="0" err="1" smtClean="0"/>
              <a:t>các</a:t>
            </a:r>
            <a:r>
              <a:rPr lang="en-US" dirty="0" smtClean="0"/>
              <a:t> </a:t>
            </a:r>
            <a:r>
              <a:rPr lang="en-US" dirty="0" err="1" smtClean="0"/>
              <a:t>giới</a:t>
            </a:r>
            <a:r>
              <a:rPr lang="en-US" dirty="0" smtClean="0"/>
              <a:t> </a:t>
            </a:r>
            <a:r>
              <a:rPr lang="en-US" dirty="0" err="1" smtClean="0"/>
              <a:t>hạn</a:t>
            </a:r>
            <a:r>
              <a:rPr lang="en-US" dirty="0" smtClean="0"/>
              <a:t> </a:t>
            </a:r>
            <a:r>
              <a:rPr lang="en-US" dirty="0" err="1" smtClean="0"/>
              <a:t>tài</a:t>
            </a:r>
            <a:r>
              <a:rPr lang="en-US" dirty="0" smtClean="0"/>
              <a:t> </a:t>
            </a:r>
            <a:r>
              <a:rPr lang="en-US" dirty="0" err="1" smtClean="0"/>
              <a:t>nguyên</a:t>
            </a:r>
            <a:r>
              <a:rPr lang="en-US" dirty="0" smtClean="0"/>
              <a:t> ở </a:t>
            </a:r>
            <a:r>
              <a:rPr lang="en-US" dirty="0" err="1" smtClean="0"/>
              <a:t>mức</a:t>
            </a:r>
            <a:r>
              <a:rPr lang="en-US" dirty="0" smtClean="0"/>
              <a:t> call level.</a:t>
            </a:r>
          </a:p>
          <a:p>
            <a:pPr marL="0" indent="0">
              <a:buNone/>
            </a:pPr>
            <a:r>
              <a:rPr lang="en-US" dirty="0" err="1" smtClean="0"/>
              <a:t>Nếu</a:t>
            </a:r>
            <a:r>
              <a:rPr lang="en-US" dirty="0" smtClean="0"/>
              <a:t> </a:t>
            </a:r>
            <a:r>
              <a:rPr lang="en-US" dirty="0" err="1" smtClean="0"/>
              <a:t>một</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vượt</a:t>
            </a:r>
            <a:r>
              <a:rPr lang="en-US" dirty="0" smtClean="0"/>
              <a:t> </a:t>
            </a:r>
            <a:r>
              <a:rPr lang="en-US" dirty="0" err="1" smtClean="0"/>
              <a:t>quá</a:t>
            </a:r>
            <a:r>
              <a:rPr lang="en-US" dirty="0" smtClean="0"/>
              <a:t> </a:t>
            </a:r>
            <a:r>
              <a:rPr lang="en-US" dirty="0" err="1" smtClean="0"/>
              <a:t>giới</a:t>
            </a:r>
            <a:r>
              <a:rPr lang="en-US" dirty="0" smtClean="0"/>
              <a:t> </a:t>
            </a:r>
            <a:r>
              <a:rPr lang="en-US" dirty="0" err="1" smtClean="0"/>
              <a:t>hạn</a:t>
            </a:r>
            <a:r>
              <a:rPr lang="en-US" dirty="0" smtClean="0"/>
              <a:t> </a:t>
            </a:r>
            <a:r>
              <a:rPr lang="en-US" dirty="0" err="1" smtClean="0"/>
              <a:t>tài</a:t>
            </a:r>
            <a:r>
              <a:rPr lang="en-US" dirty="0" smtClean="0"/>
              <a:t> </a:t>
            </a:r>
            <a:r>
              <a:rPr lang="en-US" dirty="0" err="1" smtClean="0"/>
              <a:t>nguyên</a:t>
            </a:r>
            <a:r>
              <a:rPr lang="en-US" dirty="0" smtClean="0"/>
              <a:t> ở </a:t>
            </a:r>
            <a:r>
              <a:rPr lang="en-US" dirty="0" err="1" smtClean="0"/>
              <a:t>mức</a:t>
            </a:r>
            <a:r>
              <a:rPr lang="en-US" dirty="0" smtClean="0"/>
              <a:t> call, </a:t>
            </a:r>
            <a:r>
              <a:rPr lang="en-US" dirty="0" err="1" smtClean="0"/>
              <a:t>thì</a:t>
            </a:r>
            <a:r>
              <a:rPr lang="en-US" dirty="0" smtClean="0"/>
              <a:t> CSDL </a:t>
            </a:r>
            <a:r>
              <a:rPr lang="en-US" dirty="0" err="1" smtClean="0"/>
              <a:t>tạm</a:t>
            </a:r>
            <a:r>
              <a:rPr lang="en-US" dirty="0" smtClean="0"/>
              <a:t> </a:t>
            </a:r>
            <a:r>
              <a:rPr lang="en-US" dirty="0" err="1" smtClean="0"/>
              <a:t>dừng</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xử</a:t>
            </a:r>
            <a:r>
              <a:rPr lang="en-US" dirty="0" smtClean="0"/>
              <a:t> </a:t>
            </a:r>
            <a:r>
              <a:rPr lang="en-US" dirty="0" err="1" smtClean="0"/>
              <a:t>lý</a:t>
            </a:r>
            <a:r>
              <a:rPr lang="en-US" dirty="0" smtClean="0"/>
              <a:t> </a:t>
            </a:r>
            <a:r>
              <a:rPr lang="en-US" dirty="0" err="1" smtClean="0"/>
              <a:t>câu</a:t>
            </a:r>
            <a:r>
              <a:rPr lang="en-US" dirty="0" smtClean="0"/>
              <a:t> </a:t>
            </a:r>
            <a:r>
              <a:rPr lang="en-US" dirty="0" err="1" smtClean="0"/>
              <a:t>lệnh</a:t>
            </a:r>
            <a:r>
              <a:rPr lang="en-US" dirty="0" smtClean="0"/>
              <a:t>, rollback </a:t>
            </a:r>
            <a:r>
              <a:rPr lang="en-US" dirty="0" err="1" smtClean="0"/>
              <a:t>câu</a:t>
            </a:r>
            <a:r>
              <a:rPr lang="en-US" dirty="0" smtClean="0"/>
              <a:t> </a:t>
            </a:r>
            <a:r>
              <a:rPr lang="en-US" dirty="0" err="1" smtClean="0"/>
              <a:t>lệnh</a:t>
            </a:r>
            <a:r>
              <a:rPr lang="en-US" dirty="0" smtClean="0"/>
              <a:t> </a:t>
            </a:r>
            <a:r>
              <a:rPr lang="en-US" dirty="0" err="1" smtClean="0"/>
              <a:t>đó</a:t>
            </a:r>
            <a:r>
              <a:rPr lang="en-US" dirty="0" smtClean="0"/>
              <a:t>, </a:t>
            </a:r>
            <a:r>
              <a:rPr lang="en-US" dirty="0" err="1" smtClean="0"/>
              <a:t>và</a:t>
            </a:r>
            <a:r>
              <a:rPr lang="en-US" dirty="0" smtClean="0"/>
              <a:t> </a:t>
            </a:r>
            <a:r>
              <a:rPr lang="en-US" dirty="0" err="1" smtClean="0"/>
              <a:t>trả</a:t>
            </a:r>
            <a:r>
              <a:rPr lang="en-US" dirty="0" smtClean="0"/>
              <a:t> </a:t>
            </a:r>
            <a:r>
              <a:rPr lang="en-US" dirty="0" err="1" smtClean="0"/>
              <a:t>về</a:t>
            </a:r>
            <a:r>
              <a:rPr lang="en-US" dirty="0" smtClean="0"/>
              <a:t> </a:t>
            </a:r>
            <a:r>
              <a:rPr lang="en-US" dirty="0" err="1" smtClean="0"/>
              <a:t>lỗi</a:t>
            </a:r>
            <a:r>
              <a:rPr lang="en-US" dirty="0" smtClean="0"/>
              <a:t>. </a:t>
            </a:r>
            <a:r>
              <a:rPr lang="en-US" dirty="0" err="1" smtClean="0"/>
              <a:t>Tuy</a:t>
            </a:r>
            <a:r>
              <a:rPr lang="en-US" dirty="0" smtClean="0"/>
              <a:t> </a:t>
            </a:r>
            <a:r>
              <a:rPr lang="en-US" dirty="0" err="1" smtClean="0"/>
              <a:t>nhiên</a:t>
            </a:r>
            <a:r>
              <a:rPr lang="en-US" dirty="0" smtClean="0"/>
              <a:t>, </a:t>
            </a:r>
            <a:r>
              <a:rPr lang="en-US" dirty="0" err="1" smtClean="0"/>
              <a:t>các</a:t>
            </a:r>
            <a:r>
              <a:rPr lang="en-US" dirty="0" smtClean="0"/>
              <a:t> </a:t>
            </a:r>
            <a:r>
              <a:rPr lang="en-US" dirty="0" err="1" smtClean="0"/>
              <a:t>câu</a:t>
            </a:r>
            <a:r>
              <a:rPr lang="en-US" dirty="0" smtClean="0"/>
              <a:t> </a:t>
            </a:r>
            <a:r>
              <a:rPr lang="en-US" dirty="0" err="1" smtClean="0"/>
              <a:t>lệnh</a:t>
            </a:r>
            <a:r>
              <a:rPr lang="en-US" dirty="0" smtClean="0"/>
              <a:t> </a:t>
            </a:r>
            <a:r>
              <a:rPr lang="en-US" dirty="0" err="1" smtClean="0"/>
              <a:t>trước</a:t>
            </a:r>
            <a:r>
              <a:rPr lang="en-US" dirty="0" smtClean="0"/>
              <a:t> </a:t>
            </a:r>
            <a:r>
              <a:rPr lang="en-US" dirty="0" err="1" smtClean="0"/>
              <a:t>đó</a:t>
            </a:r>
            <a:r>
              <a:rPr lang="en-US" dirty="0" smtClean="0"/>
              <a:t> </a:t>
            </a:r>
            <a:r>
              <a:rPr lang="en-US" dirty="0" err="1" smtClean="0"/>
              <a:t>của</a:t>
            </a:r>
            <a:r>
              <a:rPr lang="en-US" dirty="0" smtClean="0"/>
              <a:t> </a:t>
            </a:r>
            <a:r>
              <a:rPr lang="en-US" dirty="0" err="1" smtClean="0"/>
              <a:t>giao</a:t>
            </a:r>
            <a:r>
              <a:rPr lang="en-US" dirty="0" smtClean="0"/>
              <a:t> </a:t>
            </a:r>
            <a:r>
              <a:rPr lang="en-US" dirty="0" err="1" smtClean="0"/>
              <a:t>tác</a:t>
            </a:r>
            <a:r>
              <a:rPr lang="en-US" dirty="0" smtClean="0"/>
              <a:t> </a:t>
            </a:r>
            <a:r>
              <a:rPr lang="en-US" dirty="0" err="1" smtClean="0"/>
              <a:t>hiện</a:t>
            </a:r>
            <a:r>
              <a:rPr lang="en-US" dirty="0" smtClean="0"/>
              <a:t> </a:t>
            </a:r>
            <a:r>
              <a:rPr lang="en-US" dirty="0" err="1" smtClean="0"/>
              <a:t>tại</a:t>
            </a:r>
            <a:r>
              <a:rPr lang="en-US" dirty="0" smtClean="0"/>
              <a:t> </a:t>
            </a:r>
            <a:r>
              <a:rPr lang="en-US" dirty="0" err="1" smtClean="0"/>
              <a:t>vẫn</a:t>
            </a:r>
            <a:r>
              <a:rPr lang="en-US" dirty="0" smtClean="0"/>
              <a:t> </a:t>
            </a:r>
            <a:r>
              <a:rPr lang="en-US" dirty="0" err="1" smtClean="0"/>
              <a:t>còn</a:t>
            </a:r>
            <a:r>
              <a:rPr lang="en-US" dirty="0" smtClean="0"/>
              <a:t> </a:t>
            </a:r>
            <a:r>
              <a:rPr lang="en-US" dirty="0" err="1" smtClean="0"/>
              <a:t>giữ</a:t>
            </a:r>
            <a:r>
              <a:rPr lang="en-US" dirty="0" smtClean="0"/>
              <a:t> </a:t>
            </a:r>
            <a:r>
              <a:rPr lang="en-US" dirty="0" err="1" smtClean="0"/>
              <a:t>nguyên</a:t>
            </a:r>
            <a:r>
              <a:rPr lang="en-US" dirty="0" smtClean="0"/>
              <a:t>, </a:t>
            </a:r>
            <a:r>
              <a:rPr lang="en-US" dirty="0" err="1" smtClean="0"/>
              <a:t>và</a:t>
            </a:r>
            <a:r>
              <a:rPr lang="en-US" dirty="0"/>
              <a:t> </a:t>
            </a:r>
            <a:r>
              <a:rPr lang="en-US" dirty="0" err="1" smtClean="0"/>
              <a:t>phiên</a:t>
            </a:r>
            <a:r>
              <a:rPr lang="en-US" dirty="0" smtClean="0"/>
              <a:t> </a:t>
            </a:r>
            <a:r>
              <a:rPr lang="en-US" dirty="0" err="1" smtClean="0"/>
              <a:t>làm</a:t>
            </a:r>
            <a:r>
              <a:rPr lang="en-US" dirty="0" smtClean="0"/>
              <a:t> </a:t>
            </a:r>
            <a:r>
              <a:rPr lang="en-US" dirty="0" err="1" smtClean="0"/>
              <a:t>việc</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vẫn</a:t>
            </a:r>
            <a:r>
              <a:rPr lang="en-US" dirty="0" smtClean="0"/>
              <a:t> </a:t>
            </a:r>
            <a:r>
              <a:rPr lang="en-US" dirty="0" err="1" smtClean="0"/>
              <a:t>còn</a:t>
            </a:r>
            <a:r>
              <a:rPr lang="en-US" dirty="0" smtClean="0"/>
              <a:t> </a:t>
            </a:r>
            <a:r>
              <a:rPr lang="en-US" dirty="0" err="1" smtClean="0"/>
              <a:t>kết</a:t>
            </a:r>
            <a:r>
              <a:rPr lang="en-US" dirty="0" smtClean="0"/>
              <a:t> </a:t>
            </a:r>
            <a:r>
              <a:rPr lang="en-US" dirty="0" err="1" smtClean="0"/>
              <a:t>nối</a:t>
            </a:r>
            <a:endParaRPr lang="vi-VN" dirty="0"/>
          </a:p>
        </p:txBody>
      </p:sp>
    </p:spTree>
    <p:extLst>
      <p:ext uri="{BB962C8B-B14F-4D97-AF65-F5344CB8AC3E}">
        <p14:creationId xmlns:p14="http://schemas.microsoft.com/office/powerpoint/2010/main" val="385326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lnSpcReduction="10000"/>
          </a:bodyPr>
          <a:lstStyle/>
          <a:p>
            <a:r>
              <a:rPr lang="en-US" dirty="0" err="1"/>
              <a:t>Giới</a:t>
            </a:r>
            <a:r>
              <a:rPr lang="en-US" dirty="0"/>
              <a:t> </a:t>
            </a:r>
            <a:r>
              <a:rPr lang="en-US" dirty="0" err="1"/>
              <a:t>hạn</a:t>
            </a:r>
            <a:r>
              <a:rPr lang="en-US" dirty="0"/>
              <a:t> </a:t>
            </a:r>
            <a:r>
              <a:rPr lang="en-US" dirty="0" err="1"/>
              <a:t>về</a:t>
            </a:r>
            <a:r>
              <a:rPr lang="en-US" dirty="0"/>
              <a:t> </a:t>
            </a:r>
            <a:r>
              <a:rPr lang="en-US" dirty="0" smtClean="0"/>
              <a:t>CPU Time</a:t>
            </a:r>
          </a:p>
          <a:p>
            <a:pPr marL="0" indent="0">
              <a:buNone/>
            </a:pPr>
            <a:r>
              <a:rPr lang="en-US" dirty="0" err="1" smtClean="0"/>
              <a:t>Khi</a:t>
            </a:r>
            <a:r>
              <a:rPr lang="en-US" dirty="0" smtClean="0"/>
              <a:t> </a:t>
            </a:r>
            <a:r>
              <a:rPr lang="en-US" dirty="0" err="1" smtClean="0"/>
              <a:t>một</a:t>
            </a:r>
            <a:r>
              <a:rPr lang="en-US" dirty="0" smtClean="0"/>
              <a:t> </a:t>
            </a:r>
            <a:r>
              <a:rPr lang="en-US" dirty="0" err="1" smtClean="0"/>
              <a:t>câu</a:t>
            </a:r>
            <a:r>
              <a:rPr lang="en-US" dirty="0" smtClean="0"/>
              <a:t> </a:t>
            </a:r>
            <a:r>
              <a:rPr lang="en-US" dirty="0" err="1" smtClean="0"/>
              <a:t>lệnh</a:t>
            </a:r>
            <a:r>
              <a:rPr lang="en-US" dirty="0" smtClean="0"/>
              <a:t> SQL </a:t>
            </a:r>
            <a:r>
              <a:rPr lang="en-US" dirty="0" err="1" smtClean="0"/>
              <a:t>và</a:t>
            </a:r>
            <a:r>
              <a:rPr lang="en-US" dirty="0" smtClean="0"/>
              <a:t> </a:t>
            </a:r>
            <a:r>
              <a:rPr lang="en-US" dirty="0" err="1" smtClean="0"/>
              <a:t>các</a:t>
            </a:r>
            <a:r>
              <a:rPr lang="en-US" dirty="0" smtClean="0"/>
              <a:t> </a:t>
            </a:r>
            <a:r>
              <a:rPr lang="en-US" dirty="0" err="1" smtClean="0"/>
              <a:t>lời</a:t>
            </a:r>
            <a:r>
              <a:rPr lang="en-US" dirty="0" smtClean="0"/>
              <a:t> </a:t>
            </a:r>
            <a:r>
              <a:rPr lang="en-US" dirty="0" err="1" smtClean="0"/>
              <a:t>gọi</a:t>
            </a:r>
            <a:r>
              <a:rPr lang="en-US" dirty="0" smtClean="0"/>
              <a:t> </a:t>
            </a:r>
            <a:r>
              <a:rPr lang="en-US" dirty="0" err="1" smtClean="0"/>
              <a:t>khác</a:t>
            </a:r>
            <a:r>
              <a:rPr lang="en-US" dirty="0" smtClean="0"/>
              <a:t> </a:t>
            </a:r>
            <a:r>
              <a:rPr lang="en-US" dirty="0" err="1" smtClean="0"/>
              <a:t>được</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đến</a:t>
            </a:r>
            <a:r>
              <a:rPr lang="en-US" dirty="0" smtClean="0"/>
              <a:t> CSDL,CPU Time </a:t>
            </a:r>
            <a:r>
              <a:rPr lang="en-US" dirty="0" err="1" smtClean="0"/>
              <a:t>là</a:t>
            </a:r>
            <a:r>
              <a:rPr lang="en-US" dirty="0" smtClean="0"/>
              <a:t> </a:t>
            </a:r>
            <a:r>
              <a:rPr lang="en-US" dirty="0" err="1" smtClean="0"/>
              <a:t>cần</a:t>
            </a:r>
            <a:r>
              <a:rPr lang="en-US" dirty="0" smtClean="0"/>
              <a:t> </a:t>
            </a:r>
            <a:r>
              <a:rPr lang="en-US" dirty="0" err="1" smtClean="0"/>
              <a:t>thiết</a:t>
            </a:r>
            <a:r>
              <a:rPr lang="en-US" dirty="0" smtClean="0"/>
              <a:t> </a:t>
            </a:r>
            <a:r>
              <a:rPr lang="en-US" dirty="0" err="1" smtClean="0"/>
              <a:t>để</a:t>
            </a:r>
            <a:r>
              <a:rPr lang="en-US" dirty="0" smtClean="0"/>
              <a:t> </a:t>
            </a:r>
            <a:r>
              <a:rPr lang="en-US" dirty="0" err="1" smtClean="0"/>
              <a:t>xử</a:t>
            </a:r>
            <a:r>
              <a:rPr lang="en-US" dirty="0" smtClean="0"/>
              <a:t> </a:t>
            </a:r>
            <a:r>
              <a:rPr lang="en-US" dirty="0" err="1" smtClean="0"/>
              <a:t>lý</a:t>
            </a:r>
            <a:r>
              <a:rPr lang="en-US" dirty="0" smtClean="0"/>
              <a:t> </a:t>
            </a:r>
            <a:r>
              <a:rPr lang="en-US" dirty="0" err="1" smtClean="0"/>
              <a:t>lời</a:t>
            </a:r>
            <a:r>
              <a:rPr lang="en-US" dirty="0" smtClean="0"/>
              <a:t> </a:t>
            </a:r>
            <a:r>
              <a:rPr lang="en-US" dirty="0" err="1" smtClean="0"/>
              <a:t>gọi</a:t>
            </a:r>
            <a:r>
              <a:rPr lang="en-US" dirty="0" smtClean="0"/>
              <a:t> </a:t>
            </a:r>
            <a:r>
              <a:rPr lang="en-US" dirty="0" err="1" smtClean="0"/>
              <a:t>đó</a:t>
            </a:r>
            <a:r>
              <a:rPr lang="en-US" dirty="0" smtClean="0"/>
              <a:t>.</a:t>
            </a:r>
          </a:p>
          <a:p>
            <a:pPr marL="0" indent="0">
              <a:buNone/>
            </a:pPr>
            <a:r>
              <a:rPr lang="en-US" dirty="0" err="1" smtClean="0"/>
              <a:t>Các</a:t>
            </a:r>
            <a:r>
              <a:rPr lang="en-US" dirty="0" smtClean="0"/>
              <a:t> </a:t>
            </a:r>
            <a:r>
              <a:rPr lang="en-US" dirty="0" err="1" smtClean="0"/>
              <a:t>lời</a:t>
            </a:r>
            <a:r>
              <a:rPr lang="en-US" dirty="0" smtClean="0"/>
              <a:t> </a:t>
            </a:r>
            <a:r>
              <a:rPr lang="en-US" dirty="0" err="1" smtClean="0"/>
              <a:t>gọi</a:t>
            </a:r>
            <a:r>
              <a:rPr lang="en-US" dirty="0" smtClean="0"/>
              <a:t> </a:t>
            </a:r>
            <a:r>
              <a:rPr lang="en-US" dirty="0" err="1" smtClean="0"/>
              <a:t>trung</a:t>
            </a:r>
            <a:r>
              <a:rPr lang="en-US" dirty="0" smtClean="0"/>
              <a:t> </a:t>
            </a:r>
            <a:r>
              <a:rPr lang="en-US" dirty="0" err="1" smtClean="0"/>
              <a:t>bình</a:t>
            </a:r>
            <a:r>
              <a:rPr lang="en-US" dirty="0" smtClean="0"/>
              <a:t> </a:t>
            </a:r>
            <a:r>
              <a:rPr lang="en-US" dirty="0" err="1" smtClean="0"/>
              <a:t>yêu</a:t>
            </a:r>
            <a:r>
              <a:rPr lang="en-US" dirty="0" smtClean="0"/>
              <a:t> </a:t>
            </a:r>
            <a:r>
              <a:rPr lang="en-US" dirty="0" err="1" smtClean="0"/>
              <a:t>cầu</a:t>
            </a:r>
            <a:r>
              <a:rPr lang="en-US" dirty="0" smtClean="0"/>
              <a:t> </a:t>
            </a:r>
            <a:r>
              <a:rPr lang="en-US" dirty="0" err="1" smtClean="0"/>
              <a:t>một</a:t>
            </a:r>
            <a:r>
              <a:rPr lang="en-US" dirty="0" smtClean="0"/>
              <a:t> </a:t>
            </a:r>
            <a:r>
              <a:rPr lang="en-US" dirty="0" err="1" smtClean="0"/>
              <a:t>lượng</a:t>
            </a:r>
            <a:r>
              <a:rPr lang="en-US" dirty="0" smtClean="0"/>
              <a:t> </a:t>
            </a:r>
            <a:r>
              <a:rPr lang="en-US" dirty="0" err="1" smtClean="0"/>
              <a:t>nhỏ</a:t>
            </a:r>
            <a:r>
              <a:rPr lang="en-US" dirty="0" smtClean="0"/>
              <a:t> CPU Time. </a:t>
            </a:r>
            <a:r>
              <a:rPr lang="en-US" dirty="0" err="1" smtClean="0"/>
              <a:t>Tuy</a:t>
            </a:r>
            <a:r>
              <a:rPr lang="en-US" dirty="0" smtClean="0"/>
              <a:t> </a:t>
            </a:r>
            <a:r>
              <a:rPr lang="en-US" dirty="0" err="1" smtClean="0"/>
              <a:t>nhiên</a:t>
            </a:r>
            <a:r>
              <a:rPr lang="en-US" dirty="0" smtClean="0"/>
              <a:t>, </a:t>
            </a:r>
            <a:r>
              <a:rPr lang="en-US" dirty="0" err="1" smtClean="0"/>
              <a:t>một</a:t>
            </a:r>
            <a:r>
              <a:rPr lang="en-US" dirty="0" smtClean="0"/>
              <a:t> </a:t>
            </a:r>
            <a:r>
              <a:rPr lang="en-US" dirty="0" err="1" smtClean="0"/>
              <a:t>câu</a:t>
            </a:r>
            <a:r>
              <a:rPr lang="en-US" dirty="0" smtClean="0"/>
              <a:t> </a:t>
            </a:r>
            <a:r>
              <a:rPr lang="en-US" dirty="0" err="1" smtClean="0"/>
              <a:t>lệnh</a:t>
            </a:r>
            <a:r>
              <a:rPr lang="en-US" dirty="0" smtClean="0"/>
              <a:t> SQL </a:t>
            </a:r>
            <a:r>
              <a:rPr lang="en-US" dirty="0" err="1" smtClean="0"/>
              <a:t>liên</a:t>
            </a:r>
            <a:r>
              <a:rPr lang="en-US" dirty="0" smtClean="0"/>
              <a:t> </a:t>
            </a:r>
            <a:r>
              <a:rPr lang="en-US" dirty="0" err="1" smtClean="0"/>
              <a:t>quan</a:t>
            </a:r>
            <a:r>
              <a:rPr lang="en-US" dirty="0" smtClean="0"/>
              <a:t> </a:t>
            </a:r>
            <a:r>
              <a:rPr lang="en-US" dirty="0" err="1" smtClean="0"/>
              <a:t>đến</a:t>
            </a:r>
            <a:r>
              <a:rPr lang="en-US" dirty="0" smtClean="0"/>
              <a:t> </a:t>
            </a:r>
            <a:r>
              <a:rPr lang="en-US" dirty="0" err="1" smtClean="0"/>
              <a:t>một</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lớn</a:t>
            </a:r>
            <a:r>
              <a:rPr lang="en-US" dirty="0" smtClean="0"/>
              <a:t> </a:t>
            </a:r>
            <a:r>
              <a:rPr lang="en-US" dirty="0" err="1" smtClean="0"/>
              <a:t>dữ</a:t>
            </a:r>
            <a:r>
              <a:rPr lang="en-US" dirty="0" smtClean="0"/>
              <a:t> </a:t>
            </a:r>
            <a:r>
              <a:rPr lang="en-US" dirty="0" err="1" smtClean="0"/>
              <a:t>liệu</a:t>
            </a:r>
            <a:r>
              <a:rPr lang="en-US" dirty="0"/>
              <a:t> </a:t>
            </a:r>
            <a:r>
              <a:rPr lang="en-US" dirty="0" err="1" smtClean="0"/>
              <a:t>hoặc</a:t>
            </a:r>
            <a:r>
              <a:rPr lang="en-US" dirty="0" smtClean="0"/>
              <a:t> </a:t>
            </a:r>
            <a:r>
              <a:rPr lang="en-US" dirty="0" err="1" smtClean="0"/>
              <a:t>một</a:t>
            </a:r>
            <a:r>
              <a:rPr lang="en-US" dirty="0" smtClean="0"/>
              <a:t> runaway query </a:t>
            </a:r>
            <a:r>
              <a:rPr lang="en-US" dirty="0" err="1" smtClean="0"/>
              <a:t>có</a:t>
            </a:r>
            <a:r>
              <a:rPr lang="en-US" dirty="0" smtClean="0"/>
              <a:t> </a:t>
            </a:r>
            <a:r>
              <a:rPr lang="en-US" dirty="0" err="1" smtClean="0"/>
              <a:t>thể</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một</a:t>
            </a:r>
            <a:r>
              <a:rPr lang="en-US" dirty="0" smtClean="0"/>
              <a:t> </a:t>
            </a:r>
            <a:r>
              <a:rPr lang="en-US" dirty="0" err="1" smtClean="0"/>
              <a:t>lượng</a:t>
            </a:r>
            <a:r>
              <a:rPr lang="en-US" dirty="0" smtClean="0"/>
              <a:t> </a:t>
            </a:r>
            <a:r>
              <a:rPr lang="en-US" dirty="0" err="1" smtClean="0"/>
              <a:t>lớn</a:t>
            </a:r>
            <a:r>
              <a:rPr lang="en-US" dirty="0" smtClean="0"/>
              <a:t> </a:t>
            </a:r>
            <a:r>
              <a:rPr lang="en-US" dirty="0" err="1" smtClean="0"/>
              <a:t>CPUTime</a:t>
            </a:r>
            <a:r>
              <a:rPr lang="en-US" dirty="0" smtClean="0"/>
              <a:t>, </a:t>
            </a:r>
            <a:r>
              <a:rPr lang="en-US" dirty="0" err="1" smtClean="0"/>
              <a:t>Làm</a:t>
            </a:r>
            <a:r>
              <a:rPr lang="en-US" dirty="0" smtClean="0"/>
              <a:t> </a:t>
            </a:r>
            <a:r>
              <a:rPr lang="en-US" dirty="0" err="1" smtClean="0"/>
              <a:t>giải</a:t>
            </a:r>
            <a:r>
              <a:rPr lang="en-US" dirty="0" smtClean="0"/>
              <a:t> CPU Time </a:t>
            </a:r>
            <a:r>
              <a:rPr lang="en-US" dirty="0" err="1" smtClean="0"/>
              <a:t>để</a:t>
            </a:r>
            <a:r>
              <a:rPr lang="en-US" dirty="0" smtClean="0"/>
              <a:t> </a:t>
            </a:r>
            <a:r>
              <a:rPr lang="en-US" dirty="0" err="1" smtClean="0"/>
              <a:t>cho</a:t>
            </a:r>
            <a:r>
              <a:rPr lang="en-US" dirty="0" smtClean="0"/>
              <a:t> </a:t>
            </a:r>
            <a:r>
              <a:rPr lang="en-US" dirty="0" err="1" smtClean="0"/>
              <a:t>các</a:t>
            </a:r>
            <a:r>
              <a:rPr lang="en-US" dirty="0" smtClean="0"/>
              <a:t> </a:t>
            </a:r>
            <a:r>
              <a:rPr lang="en-US" dirty="0" err="1" smtClean="0"/>
              <a:t>công</a:t>
            </a:r>
            <a:r>
              <a:rPr lang="en-US" dirty="0" smtClean="0"/>
              <a:t> </a:t>
            </a:r>
            <a:r>
              <a:rPr lang="en-US" dirty="0" err="1" smtClean="0"/>
              <a:t>việc</a:t>
            </a:r>
            <a:r>
              <a:rPr lang="en-US" dirty="0" smtClean="0"/>
              <a:t> </a:t>
            </a:r>
            <a:r>
              <a:rPr lang="en-US" dirty="0" err="1" smtClean="0"/>
              <a:t>xử</a:t>
            </a:r>
            <a:r>
              <a:rPr lang="en-US" dirty="0" smtClean="0"/>
              <a:t> </a:t>
            </a:r>
            <a:r>
              <a:rPr lang="en-US" dirty="0" err="1" smtClean="0"/>
              <a:t>lý</a:t>
            </a:r>
            <a:r>
              <a:rPr lang="en-US" dirty="0" smtClean="0"/>
              <a:t> </a:t>
            </a:r>
            <a:r>
              <a:rPr lang="en-US" dirty="0" err="1" smtClean="0"/>
              <a:t>khác</a:t>
            </a:r>
            <a:r>
              <a:rPr lang="en-US" dirty="0" smtClean="0"/>
              <a:t>.</a:t>
            </a:r>
          </a:p>
          <a:p>
            <a:pPr marL="0" indent="0">
              <a:buNone/>
            </a:pPr>
            <a:r>
              <a:rPr lang="en-US" dirty="0" err="1" smtClean="0"/>
              <a:t>Để</a:t>
            </a:r>
            <a:r>
              <a:rPr lang="en-US" dirty="0" smtClean="0"/>
              <a:t> </a:t>
            </a:r>
            <a:r>
              <a:rPr lang="en-US" dirty="0" err="1" smtClean="0"/>
              <a:t>tránh</a:t>
            </a:r>
            <a:r>
              <a:rPr lang="en-US" dirty="0" smtClean="0"/>
              <a:t> </a:t>
            </a:r>
            <a:r>
              <a:rPr lang="en-US" dirty="0" err="1" smtClean="0"/>
              <a:t>việc</a:t>
            </a:r>
            <a:r>
              <a:rPr lang="en-US" dirty="0" smtClean="0"/>
              <a:t> </a:t>
            </a:r>
            <a:r>
              <a:rPr lang="en-US" dirty="0" err="1" smtClean="0"/>
              <a:t>không</a:t>
            </a:r>
            <a:r>
              <a:rPr lang="en-US" dirty="0" smtClean="0"/>
              <a:t> </a:t>
            </a:r>
            <a:r>
              <a:rPr lang="en-US" dirty="0" err="1" smtClean="0"/>
              <a:t>kiểm</a:t>
            </a:r>
            <a:r>
              <a:rPr lang="en-US" dirty="0" smtClean="0"/>
              <a:t> </a:t>
            </a:r>
            <a:r>
              <a:rPr lang="en-US" dirty="0" err="1" smtClean="0"/>
              <a:t>soát</a:t>
            </a:r>
            <a:r>
              <a:rPr lang="en-US" dirty="0" smtClean="0"/>
              <a:t> </a:t>
            </a:r>
            <a:r>
              <a:rPr lang="en-US" dirty="0" err="1" smtClean="0"/>
              <a:t>việc</a:t>
            </a:r>
            <a:r>
              <a:rPr lang="en-US" dirty="0" smtClean="0"/>
              <a:t> </a:t>
            </a:r>
            <a:r>
              <a:rPr lang="en-US" dirty="0" err="1" smtClean="0"/>
              <a:t>sử</a:t>
            </a:r>
            <a:r>
              <a:rPr lang="en-US" dirty="0" smtClean="0"/>
              <a:t> </a:t>
            </a:r>
            <a:r>
              <a:rPr lang="en-US" dirty="0" err="1" smtClean="0"/>
              <a:t>dụng</a:t>
            </a:r>
            <a:r>
              <a:rPr lang="en-US" dirty="0" smtClean="0"/>
              <a:t> CPU Time, </a:t>
            </a: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thiết</a:t>
            </a:r>
            <a:r>
              <a:rPr lang="en-US" dirty="0" smtClean="0"/>
              <a:t> </a:t>
            </a:r>
            <a:r>
              <a:rPr lang="en-US" dirty="0" err="1" smtClean="0"/>
              <a:t>lập</a:t>
            </a:r>
            <a:r>
              <a:rPr lang="en-US" dirty="0" smtClean="0"/>
              <a:t> </a:t>
            </a:r>
            <a:r>
              <a:rPr lang="en-US" dirty="0" err="1" smtClean="0"/>
              <a:t>một</a:t>
            </a:r>
            <a:r>
              <a:rPr lang="en-US" dirty="0" smtClean="0"/>
              <a:t> </a:t>
            </a:r>
            <a:r>
              <a:rPr lang="en-US" dirty="0" err="1" smtClean="0"/>
              <a:t>giới</a:t>
            </a:r>
            <a:r>
              <a:rPr lang="en-US" dirty="0" smtClean="0"/>
              <a:t> </a:t>
            </a:r>
            <a:r>
              <a:rPr lang="en-US" dirty="0" err="1" smtClean="0"/>
              <a:t>hạn</a:t>
            </a:r>
            <a:r>
              <a:rPr lang="en-US" dirty="0" smtClean="0"/>
              <a:t> </a:t>
            </a:r>
            <a:r>
              <a:rPr lang="en-US" dirty="0" err="1" smtClean="0"/>
              <a:t>cố</a:t>
            </a:r>
            <a:r>
              <a:rPr lang="en-US" dirty="0" smtClean="0"/>
              <a:t> </a:t>
            </a:r>
            <a:r>
              <a:rPr lang="en-US" dirty="0" err="1" smtClean="0"/>
              <a:t>địh</a:t>
            </a:r>
            <a:r>
              <a:rPr lang="en-US" dirty="0" smtClean="0"/>
              <a:t> </a:t>
            </a:r>
            <a:r>
              <a:rPr lang="en-US" dirty="0" err="1" smtClean="0"/>
              <a:t>hoặc</a:t>
            </a:r>
            <a:r>
              <a:rPr lang="en-US" dirty="0" smtClean="0"/>
              <a:t> </a:t>
            </a:r>
            <a:r>
              <a:rPr lang="en-US" dirty="0" err="1" smtClean="0"/>
              <a:t>động</a:t>
            </a:r>
            <a:r>
              <a:rPr lang="en-US" dirty="0" smtClean="0"/>
              <a:t> </a:t>
            </a:r>
            <a:r>
              <a:rPr lang="en-US" dirty="0" err="1" smtClean="0"/>
              <a:t>trên</a:t>
            </a:r>
            <a:r>
              <a:rPr lang="en-US" dirty="0" smtClean="0"/>
              <a:t> CPU Time </a:t>
            </a:r>
            <a:r>
              <a:rPr lang="en-US" dirty="0" err="1" smtClean="0"/>
              <a:t>cho</a:t>
            </a:r>
            <a:r>
              <a:rPr lang="en-US" dirty="0" smtClean="0"/>
              <a:t> </a:t>
            </a:r>
            <a:r>
              <a:rPr lang="en-US" dirty="0" err="1" smtClean="0"/>
              <a:t>mỗi</a:t>
            </a:r>
            <a:r>
              <a:rPr lang="en-US" dirty="0" smtClean="0"/>
              <a:t> </a:t>
            </a:r>
            <a:r>
              <a:rPr lang="en-US" dirty="0" err="1" smtClean="0"/>
              <a:t>lời</a:t>
            </a:r>
            <a:r>
              <a:rPr lang="en-US" dirty="0" smtClean="0"/>
              <a:t> </a:t>
            </a:r>
            <a:r>
              <a:rPr lang="en-US" dirty="0" err="1" smtClean="0"/>
              <a:t>gọi</a:t>
            </a:r>
            <a:r>
              <a:rPr lang="en-US" dirty="0" smtClean="0"/>
              <a:t> </a:t>
            </a:r>
            <a:r>
              <a:rPr lang="en-US" dirty="0" err="1" smtClean="0"/>
              <a:t>và</a:t>
            </a:r>
            <a:r>
              <a:rPr lang="en-US" dirty="0" smtClean="0"/>
              <a:t> </a:t>
            </a:r>
            <a:r>
              <a:rPr lang="en-US" dirty="0" err="1" smtClean="0"/>
              <a:t>tổng</a:t>
            </a:r>
            <a:r>
              <a:rPr lang="en-US" dirty="0" smtClean="0"/>
              <a:t> </a:t>
            </a:r>
            <a:r>
              <a:rPr lang="en-US" dirty="0" err="1" smtClean="0"/>
              <a:t>thời</a:t>
            </a:r>
            <a:r>
              <a:rPr lang="en-US" dirty="0" smtClean="0"/>
              <a:t> </a:t>
            </a:r>
            <a:r>
              <a:rPr lang="en-US" dirty="0" err="1" smtClean="0"/>
              <a:t>giain</a:t>
            </a:r>
            <a:r>
              <a:rPr lang="en-US" dirty="0" smtClean="0"/>
              <a:t> CPU </a:t>
            </a:r>
            <a:r>
              <a:rPr lang="en-US" dirty="0" err="1" smtClean="0"/>
              <a:t>trong</a:t>
            </a:r>
            <a:r>
              <a:rPr lang="en-US" dirty="0" smtClean="0"/>
              <a:t> </a:t>
            </a:r>
            <a:r>
              <a:rPr lang="en-US" dirty="0" err="1" smtClean="0"/>
              <a:t>một</a:t>
            </a:r>
            <a:r>
              <a:rPr lang="en-US" dirty="0" smtClean="0"/>
              <a:t> </a:t>
            </a:r>
            <a:r>
              <a:rPr lang="en-US" dirty="0" err="1" smtClean="0"/>
              <a:t>phiên.Các</a:t>
            </a:r>
            <a:r>
              <a:rPr lang="en-US" dirty="0" smtClean="0"/>
              <a:t> </a:t>
            </a:r>
            <a:r>
              <a:rPr lang="en-US" dirty="0" err="1" smtClean="0"/>
              <a:t>giới</a:t>
            </a:r>
            <a:r>
              <a:rPr lang="en-US" dirty="0" smtClean="0"/>
              <a:t> </a:t>
            </a:r>
            <a:r>
              <a:rPr lang="en-US" dirty="0" err="1" smtClean="0"/>
              <a:t>hạn</a:t>
            </a:r>
            <a:r>
              <a:rPr lang="en-US" dirty="0" smtClean="0"/>
              <a:t> </a:t>
            </a:r>
            <a:r>
              <a:rPr lang="en-US" dirty="0" err="1" smtClean="0"/>
              <a:t>được</a:t>
            </a:r>
            <a:r>
              <a:rPr lang="en-US" dirty="0" smtClean="0"/>
              <a:t> </a:t>
            </a:r>
            <a:r>
              <a:rPr lang="en-US" dirty="0" err="1" smtClean="0"/>
              <a:t>thiết</a:t>
            </a:r>
            <a:r>
              <a:rPr lang="en-US" dirty="0" smtClean="0"/>
              <a:t> </a:t>
            </a:r>
            <a:r>
              <a:rPr lang="en-US" dirty="0" err="1" smtClean="0"/>
              <a:t>lập</a:t>
            </a:r>
            <a:r>
              <a:rPr lang="en-US" dirty="0" smtClean="0"/>
              <a:t> </a:t>
            </a:r>
            <a:r>
              <a:rPr lang="en-US" dirty="0" err="1" smtClean="0"/>
              <a:t>và</a:t>
            </a:r>
            <a:r>
              <a:rPr lang="en-US" dirty="0" smtClean="0"/>
              <a:t> </a:t>
            </a:r>
            <a:r>
              <a:rPr lang="en-US" dirty="0" err="1" smtClean="0"/>
              <a:t>được</a:t>
            </a:r>
            <a:r>
              <a:rPr lang="en-US" dirty="0" smtClean="0"/>
              <a:t> </a:t>
            </a:r>
            <a:r>
              <a:rPr lang="en-US" dirty="0" err="1" smtClean="0"/>
              <a:t>đo</a:t>
            </a:r>
            <a:r>
              <a:rPr lang="en-US" dirty="0" smtClean="0"/>
              <a:t> </a:t>
            </a:r>
            <a:r>
              <a:rPr lang="en-US" dirty="0" err="1" smtClean="0"/>
              <a:t>trên</a:t>
            </a:r>
            <a:r>
              <a:rPr lang="en-US" dirty="0" smtClean="0"/>
              <a:t> </a:t>
            </a:r>
            <a:r>
              <a:rPr lang="en-US" dirty="0" err="1" smtClean="0"/>
              <a:t>một</a:t>
            </a:r>
            <a:r>
              <a:rPr lang="en-US" dirty="0" smtClean="0"/>
              <a:t> </a:t>
            </a:r>
            <a:r>
              <a:rPr lang="en-US" dirty="0" err="1" smtClean="0"/>
              <a:t>phần</a:t>
            </a:r>
            <a:r>
              <a:rPr lang="en-US" dirty="0" smtClean="0"/>
              <a:t> tram </a:t>
            </a:r>
            <a:r>
              <a:rPr lang="en-US" dirty="0" err="1" smtClean="0"/>
              <a:t>giây</a:t>
            </a:r>
            <a:r>
              <a:rPr lang="en-US" dirty="0" smtClean="0"/>
              <a:t> (0.01 seconds)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bởi</a:t>
            </a:r>
            <a:r>
              <a:rPr lang="en-US" dirty="0" smtClean="0"/>
              <a:t> </a:t>
            </a:r>
            <a:r>
              <a:rPr lang="en-US" dirty="0" err="1" smtClean="0"/>
              <a:t>một</a:t>
            </a:r>
            <a:r>
              <a:rPr lang="en-US" dirty="0" smtClean="0"/>
              <a:t> </a:t>
            </a:r>
            <a:r>
              <a:rPr lang="en-US" dirty="0" err="1" smtClean="0"/>
              <a:t>lời</a:t>
            </a:r>
            <a:r>
              <a:rPr lang="en-US" dirty="0" smtClean="0"/>
              <a:t> </a:t>
            </a:r>
            <a:r>
              <a:rPr lang="en-US" dirty="0" err="1" smtClean="0"/>
              <a:t>gọi</a:t>
            </a:r>
            <a:r>
              <a:rPr lang="en-US" dirty="0" smtClean="0"/>
              <a:t> </a:t>
            </a:r>
            <a:r>
              <a:rPr lang="en-US" dirty="0" err="1" smtClean="0"/>
              <a:t>hoặc</a:t>
            </a:r>
            <a:r>
              <a:rPr lang="en-US" dirty="0" smtClean="0"/>
              <a:t> </a:t>
            </a:r>
            <a:r>
              <a:rPr lang="en-US" dirty="0" err="1" smtClean="0"/>
              <a:t>một</a:t>
            </a:r>
            <a:r>
              <a:rPr lang="en-US" dirty="0" smtClean="0"/>
              <a:t> </a:t>
            </a:r>
            <a:r>
              <a:rPr lang="en-US" dirty="0" err="1" smtClean="0"/>
              <a:t>phiên</a:t>
            </a:r>
            <a:r>
              <a:rPr lang="en-US" dirty="0" smtClean="0"/>
              <a:t>.</a:t>
            </a:r>
            <a:endParaRPr lang="en-US" dirty="0"/>
          </a:p>
        </p:txBody>
      </p:sp>
    </p:spTree>
    <p:extLst>
      <p:ext uri="{BB962C8B-B14F-4D97-AF65-F5344CB8AC3E}">
        <p14:creationId xmlns:p14="http://schemas.microsoft.com/office/powerpoint/2010/main" val="369114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en-US" dirty="0" err="1"/>
              <a:t>Giới</a:t>
            </a:r>
            <a:r>
              <a:rPr lang="en-US" dirty="0"/>
              <a:t> </a:t>
            </a:r>
            <a:r>
              <a:rPr lang="en-US" dirty="0" err="1"/>
              <a:t>hạn</a:t>
            </a:r>
            <a:r>
              <a:rPr lang="en-US" dirty="0"/>
              <a:t> </a:t>
            </a:r>
            <a:r>
              <a:rPr lang="en-US" dirty="0" err="1"/>
              <a:t>về</a:t>
            </a:r>
            <a:r>
              <a:rPr lang="en-US" dirty="0"/>
              <a:t> </a:t>
            </a:r>
            <a:r>
              <a:rPr lang="en-US" dirty="0" smtClean="0"/>
              <a:t>Logical Read</a:t>
            </a:r>
          </a:p>
          <a:p>
            <a:pPr marL="0" indent="0">
              <a:buNone/>
            </a:pPr>
            <a:r>
              <a:rPr lang="en-US" dirty="0" smtClean="0"/>
              <a:t>I/O </a:t>
            </a:r>
            <a:r>
              <a:rPr lang="en-US" dirty="0" err="1" smtClean="0"/>
              <a:t>là</a:t>
            </a:r>
            <a:r>
              <a:rPr lang="en-US" dirty="0" smtClean="0"/>
              <a:t> </a:t>
            </a:r>
            <a:r>
              <a:rPr lang="en-US" dirty="0" err="1" smtClean="0"/>
              <a:t>một</a:t>
            </a:r>
            <a:r>
              <a:rPr lang="en-US" dirty="0" smtClean="0"/>
              <a:t> </a:t>
            </a:r>
            <a:r>
              <a:rPr lang="en-US" dirty="0" err="1" smtClean="0"/>
              <a:t>trong</a:t>
            </a:r>
            <a:r>
              <a:rPr lang="en-US" dirty="0" smtClean="0"/>
              <a:t> </a:t>
            </a:r>
            <a:r>
              <a:rPr lang="en-US" dirty="0" err="1" smtClean="0"/>
              <a:t>những</a:t>
            </a:r>
            <a:r>
              <a:rPr lang="en-US" dirty="0" smtClean="0"/>
              <a:t> </a:t>
            </a:r>
            <a:r>
              <a:rPr lang="en-US" dirty="0" err="1" smtClean="0"/>
              <a:t>thao</a:t>
            </a:r>
            <a:r>
              <a:rPr lang="en-US" dirty="0" smtClean="0"/>
              <a:t> </a:t>
            </a:r>
            <a:r>
              <a:rPr lang="en-US" dirty="0" err="1" smtClean="0"/>
              <a:t>tác</a:t>
            </a:r>
            <a:r>
              <a:rPr lang="en-US" dirty="0" smtClean="0"/>
              <a:t> </a:t>
            </a:r>
            <a:r>
              <a:rPr lang="en-US" dirty="0" err="1" smtClean="0"/>
              <a:t>trả</a:t>
            </a:r>
            <a:r>
              <a:rPr lang="en-US" dirty="0" smtClean="0"/>
              <a:t> </a:t>
            </a:r>
            <a:r>
              <a:rPr lang="en-US" dirty="0" err="1" smtClean="0"/>
              <a:t>giá</a:t>
            </a:r>
            <a:r>
              <a:rPr lang="en-US" dirty="0" smtClean="0"/>
              <a:t> </a:t>
            </a:r>
            <a:r>
              <a:rPr lang="en-US" dirty="0" err="1" smtClean="0"/>
              <a:t>đắt</a:t>
            </a:r>
            <a:r>
              <a:rPr lang="en-US" dirty="0" smtClean="0"/>
              <a:t> </a:t>
            </a:r>
            <a:r>
              <a:rPr lang="en-US" dirty="0" err="1" smtClean="0"/>
              <a:t>nhất</a:t>
            </a:r>
            <a:r>
              <a:rPr lang="en-US" dirty="0" smtClean="0"/>
              <a:t> </a:t>
            </a:r>
            <a:r>
              <a:rPr lang="en-US" dirty="0" err="1" smtClean="0"/>
              <a:t>trong</a:t>
            </a:r>
            <a:r>
              <a:rPr lang="en-US" dirty="0" smtClean="0"/>
              <a:t> </a:t>
            </a:r>
            <a:r>
              <a:rPr lang="en-US" dirty="0" err="1" smtClean="0"/>
              <a:t>một</a:t>
            </a:r>
            <a:r>
              <a:rPr lang="en-US" dirty="0" smtClean="0"/>
              <a:t> </a:t>
            </a:r>
            <a:r>
              <a:rPr lang="en-US" dirty="0" err="1" smtClean="0"/>
              <a:t>hệ</a:t>
            </a:r>
            <a:r>
              <a:rPr lang="en-US" dirty="0" smtClean="0"/>
              <a:t> </a:t>
            </a:r>
            <a:r>
              <a:rPr lang="en-US" dirty="0" err="1" smtClean="0"/>
              <a:t>quản</a:t>
            </a:r>
            <a:r>
              <a:rPr lang="en-US" dirty="0" smtClean="0"/>
              <a:t> </a:t>
            </a:r>
            <a:r>
              <a:rPr lang="en-US" dirty="0" err="1" smtClean="0"/>
              <a:t>trị</a:t>
            </a:r>
            <a:r>
              <a:rPr lang="en-US" dirty="0" smtClean="0"/>
              <a:t> </a:t>
            </a:r>
            <a:r>
              <a:rPr lang="en-US" dirty="0" err="1" smtClean="0"/>
              <a:t>csdl</a:t>
            </a:r>
            <a:endParaRPr lang="en-US" dirty="0" smtClean="0"/>
          </a:p>
          <a:p>
            <a:pPr marL="0" indent="0">
              <a:buNone/>
            </a:pPr>
            <a:r>
              <a:rPr lang="en-US" dirty="0" err="1" smtClean="0"/>
              <a:t>Các</a:t>
            </a:r>
            <a:r>
              <a:rPr lang="en-US" dirty="0" smtClean="0"/>
              <a:t> </a:t>
            </a:r>
            <a:r>
              <a:rPr lang="en-US" dirty="0" err="1" smtClean="0"/>
              <a:t>câu</a:t>
            </a:r>
            <a:r>
              <a:rPr lang="en-US" dirty="0" smtClean="0"/>
              <a:t> </a:t>
            </a:r>
            <a:r>
              <a:rPr lang="en-US" dirty="0" err="1" smtClean="0"/>
              <a:t>lệnh</a:t>
            </a:r>
            <a:r>
              <a:rPr lang="en-US" dirty="0" smtClean="0"/>
              <a:t> SQL </a:t>
            </a:r>
            <a:r>
              <a:rPr lang="en-US" dirty="0" err="1" smtClean="0"/>
              <a:t>nghiêng</a:t>
            </a:r>
            <a:r>
              <a:rPr lang="en-US" dirty="0" smtClean="0"/>
              <a:t> </a:t>
            </a:r>
            <a:r>
              <a:rPr lang="en-US" dirty="0" err="1" smtClean="0"/>
              <a:t>về</a:t>
            </a:r>
            <a:r>
              <a:rPr lang="en-US" dirty="0" smtClean="0"/>
              <a:t> I/O (I/O intensive) </a:t>
            </a:r>
            <a:r>
              <a:rPr lang="en-US" dirty="0" err="1" smtClean="0"/>
              <a:t>có</a:t>
            </a:r>
            <a:r>
              <a:rPr lang="en-US" dirty="0" smtClean="0"/>
              <a:t> </a:t>
            </a:r>
            <a:r>
              <a:rPr lang="en-US" dirty="0" err="1" smtClean="0"/>
              <a:t>thể</a:t>
            </a:r>
            <a:r>
              <a:rPr lang="en-US" dirty="0" smtClean="0"/>
              <a:t> </a:t>
            </a:r>
            <a:r>
              <a:rPr lang="en-US" dirty="0" err="1" smtClean="0"/>
              <a:t>độc</a:t>
            </a:r>
            <a:r>
              <a:rPr lang="en-US" dirty="0" smtClean="0"/>
              <a:t> </a:t>
            </a:r>
            <a:r>
              <a:rPr lang="en-US" dirty="0" err="1" smtClean="0"/>
              <a:t>quyền</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bổ</a:t>
            </a:r>
            <a:r>
              <a:rPr lang="en-US" dirty="0" smtClean="0"/>
              <a:t> </a:t>
            </a:r>
            <a:r>
              <a:rPr lang="en-US" dirty="0" err="1" smtClean="0"/>
              <a:t>nhớ</a:t>
            </a:r>
            <a:r>
              <a:rPr lang="en-US" dirty="0" smtClean="0"/>
              <a:t> </a:t>
            </a:r>
            <a:r>
              <a:rPr lang="en-US" dirty="0" err="1" smtClean="0"/>
              <a:t>và</a:t>
            </a:r>
            <a:r>
              <a:rPr lang="en-US" dirty="0" smtClean="0"/>
              <a:t> </a:t>
            </a:r>
            <a:r>
              <a:rPr lang="en-US" dirty="0" err="1" smtClean="0"/>
              <a:t>đĩa</a:t>
            </a:r>
            <a:r>
              <a:rPr lang="en-US" dirty="0" smtClean="0"/>
              <a:t> </a:t>
            </a:r>
            <a:r>
              <a:rPr lang="en-US" dirty="0" err="1" smtClean="0"/>
              <a:t>cứng</a:t>
            </a:r>
            <a:r>
              <a:rPr lang="en-US" dirty="0" smtClean="0"/>
              <a:t> </a:t>
            </a:r>
            <a:r>
              <a:rPr lang="en-US" dirty="0" err="1" smtClean="0"/>
              <a:t>và</a:t>
            </a:r>
            <a:r>
              <a:rPr lang="en-US" dirty="0" smtClean="0"/>
              <a:t> </a:t>
            </a:r>
            <a:r>
              <a:rPr lang="en-US" dirty="0" err="1" smtClean="0"/>
              <a:t>có</a:t>
            </a:r>
            <a:r>
              <a:rPr lang="en-US" dirty="0" smtClean="0"/>
              <a:t> </a:t>
            </a:r>
            <a:r>
              <a:rPr lang="en-US" dirty="0" err="1" smtClean="0"/>
              <a:t>thể</a:t>
            </a:r>
            <a:r>
              <a:rPr lang="en-US" dirty="0" smtClean="0"/>
              <a:t> </a:t>
            </a:r>
            <a:r>
              <a:rPr lang="en-US" dirty="0" err="1" smtClean="0"/>
              <a:t>làm</a:t>
            </a:r>
            <a:r>
              <a:rPr lang="en-US" dirty="0"/>
              <a:t> </a:t>
            </a:r>
            <a:r>
              <a:rPr lang="en-US" dirty="0" err="1" smtClean="0"/>
              <a:t>cho</a:t>
            </a:r>
            <a:r>
              <a:rPr lang="en-US" dirty="0" smtClean="0"/>
              <a:t> </a:t>
            </a:r>
            <a:r>
              <a:rPr lang="en-US" dirty="0" err="1" smtClean="0"/>
              <a:t>xảy</a:t>
            </a:r>
            <a:r>
              <a:rPr lang="en-US" dirty="0" smtClean="0"/>
              <a:t> </a:t>
            </a:r>
            <a:r>
              <a:rPr lang="en-US" dirty="0" err="1" smtClean="0"/>
              <a:t>ra</a:t>
            </a:r>
            <a:r>
              <a:rPr lang="en-US" dirty="0" smtClean="0"/>
              <a:t> </a:t>
            </a:r>
            <a:r>
              <a:rPr lang="en-US" dirty="0" err="1" smtClean="0"/>
              <a:t>cạnh</a:t>
            </a:r>
            <a:r>
              <a:rPr lang="en-US" dirty="0" smtClean="0"/>
              <a:t> </a:t>
            </a:r>
            <a:r>
              <a:rPr lang="en-US" dirty="0" err="1" smtClean="0"/>
              <a:t>tranh</a:t>
            </a:r>
            <a:r>
              <a:rPr lang="en-US" dirty="0" smtClean="0"/>
              <a:t> </a:t>
            </a:r>
            <a:r>
              <a:rPr lang="en-US" dirty="0" err="1" smtClean="0"/>
              <a:t>với</a:t>
            </a:r>
            <a:r>
              <a:rPr lang="en-US" dirty="0" smtClean="0"/>
              <a:t> </a:t>
            </a:r>
            <a:r>
              <a:rPr lang="en-US" dirty="0" err="1" smtClean="0"/>
              <a:t>các</a:t>
            </a:r>
            <a:r>
              <a:rPr lang="en-US" dirty="0" smtClean="0"/>
              <a:t> </a:t>
            </a:r>
            <a:r>
              <a:rPr lang="en-US" dirty="0" err="1" smtClean="0"/>
              <a:t>thao</a:t>
            </a:r>
            <a:r>
              <a:rPr lang="en-US" dirty="0" smtClean="0"/>
              <a:t> </a:t>
            </a:r>
            <a:r>
              <a:rPr lang="en-US" dirty="0" err="1" smtClean="0"/>
              <a:t>tác</a:t>
            </a:r>
            <a:r>
              <a:rPr lang="en-US" dirty="0" smtClean="0"/>
              <a:t> </a:t>
            </a:r>
            <a:r>
              <a:rPr lang="en-US" dirty="0" err="1" smtClean="0"/>
              <a:t>csdl</a:t>
            </a:r>
            <a:r>
              <a:rPr lang="en-US" dirty="0" smtClean="0"/>
              <a:t> </a:t>
            </a:r>
            <a:r>
              <a:rPr lang="en-US" dirty="0" err="1" smtClean="0"/>
              <a:t>khác</a:t>
            </a:r>
            <a:r>
              <a:rPr lang="en-US" dirty="0" smtClean="0"/>
              <a:t> </a:t>
            </a:r>
            <a:r>
              <a:rPr lang="en-US" dirty="0" err="1" smtClean="0"/>
              <a:t>đối</a:t>
            </a:r>
            <a:r>
              <a:rPr lang="en-US" dirty="0" smtClean="0"/>
              <a:t> </a:t>
            </a:r>
            <a:r>
              <a:rPr lang="en-US" dirty="0" err="1" smtClean="0"/>
              <a:t>với</a:t>
            </a:r>
            <a:r>
              <a:rPr lang="en-US" dirty="0" smtClean="0"/>
              <a:t> </a:t>
            </a:r>
            <a:r>
              <a:rPr lang="en-US" dirty="0" err="1" smtClean="0"/>
              <a:t>các</a:t>
            </a:r>
            <a:r>
              <a:rPr lang="en-US" dirty="0" smtClean="0"/>
              <a:t> </a:t>
            </a:r>
            <a:r>
              <a:rPr lang="en-US" dirty="0" err="1" smtClean="0"/>
              <a:t>tài</a:t>
            </a:r>
            <a:r>
              <a:rPr lang="en-US" dirty="0" smtClean="0"/>
              <a:t> </a:t>
            </a:r>
            <a:r>
              <a:rPr lang="en-US" dirty="0" err="1" smtClean="0"/>
              <a:t>nguyên</a:t>
            </a:r>
            <a:r>
              <a:rPr lang="en-US" dirty="0" smtClean="0"/>
              <a:t> </a:t>
            </a:r>
            <a:r>
              <a:rPr lang="en-US" dirty="0" err="1" smtClean="0"/>
              <a:t>này</a:t>
            </a:r>
            <a:r>
              <a:rPr lang="en-US" dirty="0" smtClean="0"/>
              <a:t>.</a:t>
            </a:r>
          </a:p>
          <a:p>
            <a:pPr marL="0" indent="0">
              <a:buNone/>
            </a:pPr>
            <a:r>
              <a:rPr lang="en-US" dirty="0" err="1" smtClean="0"/>
              <a:t>Để</a:t>
            </a:r>
            <a:r>
              <a:rPr lang="en-US" dirty="0" smtClean="0"/>
              <a:t> </a:t>
            </a:r>
            <a:r>
              <a:rPr lang="en-US" dirty="0" err="1" smtClean="0"/>
              <a:t>tránh</a:t>
            </a:r>
            <a:r>
              <a:rPr lang="en-US" dirty="0" smtClean="0"/>
              <a:t> </a:t>
            </a:r>
            <a:r>
              <a:rPr lang="en-US" dirty="0" err="1" smtClean="0"/>
              <a:t>việc</a:t>
            </a:r>
            <a:r>
              <a:rPr lang="en-US" dirty="0" smtClean="0"/>
              <a:t> </a:t>
            </a:r>
            <a:r>
              <a:rPr lang="en-US" dirty="0" err="1" smtClean="0"/>
              <a:t>sử</a:t>
            </a:r>
            <a:r>
              <a:rPr lang="en-US" dirty="0" smtClean="0"/>
              <a:t> </a:t>
            </a:r>
            <a:r>
              <a:rPr lang="en-US" dirty="0" err="1" smtClean="0"/>
              <a:t>dụng</a:t>
            </a:r>
            <a:r>
              <a:rPr lang="en-US" dirty="0" smtClean="0"/>
              <a:t> I/o </a:t>
            </a:r>
            <a:r>
              <a:rPr lang="en-US" dirty="0" err="1" smtClean="0"/>
              <a:t>quá</a:t>
            </a:r>
            <a:r>
              <a:rPr lang="en-US" dirty="0" smtClean="0"/>
              <a:t> </a:t>
            </a:r>
            <a:r>
              <a:rPr lang="en-US" dirty="0" err="1" smtClean="0"/>
              <a:t>mức</a:t>
            </a:r>
            <a:r>
              <a:rPr lang="en-US" dirty="0" smtClean="0"/>
              <a:t>, </a:t>
            </a: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thiết</a:t>
            </a:r>
            <a:r>
              <a:rPr lang="en-US" dirty="0" smtClean="0"/>
              <a:t> </a:t>
            </a:r>
            <a:r>
              <a:rPr lang="en-US" dirty="0" err="1" smtClean="0"/>
              <a:t>lập</a:t>
            </a:r>
            <a:r>
              <a:rPr lang="en-US" dirty="0" smtClean="0"/>
              <a:t> logical data block read </a:t>
            </a:r>
            <a:r>
              <a:rPr lang="en-US" dirty="0" err="1" smtClean="0"/>
              <a:t>cho</a:t>
            </a:r>
            <a:r>
              <a:rPr lang="en-US" dirty="0" smtClean="0"/>
              <a:t> </a:t>
            </a:r>
            <a:r>
              <a:rPr lang="en-US" dirty="0" err="1" smtClean="0"/>
              <a:t>mỗi</a:t>
            </a:r>
            <a:r>
              <a:rPr lang="en-US" dirty="0" smtClean="0"/>
              <a:t> </a:t>
            </a:r>
            <a:r>
              <a:rPr lang="en-US" dirty="0" err="1" smtClean="0"/>
              <a:t>lời</a:t>
            </a:r>
            <a:r>
              <a:rPr lang="en-US" dirty="0" smtClean="0"/>
              <a:t> </a:t>
            </a:r>
            <a:r>
              <a:rPr lang="en-US" dirty="0" err="1" smtClean="0"/>
              <a:t>gọi</a:t>
            </a:r>
            <a:r>
              <a:rPr lang="en-US" dirty="0" smtClean="0"/>
              <a:t> </a:t>
            </a:r>
            <a:r>
              <a:rPr lang="en-US" dirty="0" err="1" smtClean="0"/>
              <a:t>và</a:t>
            </a:r>
            <a:r>
              <a:rPr lang="en-US" dirty="0" smtClean="0"/>
              <a:t> </a:t>
            </a:r>
            <a:r>
              <a:rPr lang="en-US" dirty="0" err="1" smtClean="0"/>
              <a:t>cho</a:t>
            </a:r>
            <a:r>
              <a:rPr lang="en-US" dirty="0" smtClean="0"/>
              <a:t> </a:t>
            </a:r>
            <a:r>
              <a:rPr lang="en-US" dirty="0" err="1" smtClean="0"/>
              <a:t>mỗi</a:t>
            </a:r>
            <a:r>
              <a:rPr lang="en-US" dirty="0" smtClean="0"/>
              <a:t> </a:t>
            </a:r>
            <a:r>
              <a:rPr lang="en-US" dirty="0" err="1" smtClean="0"/>
              <a:t>phiên.Logical</a:t>
            </a:r>
            <a:r>
              <a:rPr lang="en-US" dirty="0" smtClean="0"/>
              <a:t> data block read </a:t>
            </a:r>
            <a:r>
              <a:rPr lang="en-US" dirty="0" err="1" smtClean="0"/>
              <a:t>bao</a:t>
            </a:r>
            <a:r>
              <a:rPr lang="en-US" dirty="0" smtClean="0"/>
              <a:t> </a:t>
            </a:r>
            <a:r>
              <a:rPr lang="en-US" dirty="0" err="1" smtClean="0"/>
              <a:t>gồm</a:t>
            </a:r>
            <a:r>
              <a:rPr lang="en-US" dirty="0" smtClean="0"/>
              <a:t> data block </a:t>
            </a:r>
            <a:r>
              <a:rPr lang="en-US" dirty="0" err="1" smtClean="0"/>
              <a:t>đọc</a:t>
            </a:r>
            <a:r>
              <a:rPr lang="en-US" dirty="0" smtClean="0"/>
              <a:t> </a:t>
            </a:r>
            <a:r>
              <a:rPr lang="en-US" dirty="0" err="1" smtClean="0"/>
              <a:t>từ</a:t>
            </a:r>
            <a:r>
              <a:rPr lang="en-US" dirty="0" smtClean="0"/>
              <a:t> </a:t>
            </a:r>
            <a:r>
              <a:rPr lang="en-US" dirty="0" err="1" smtClean="0"/>
              <a:t>cả</a:t>
            </a:r>
            <a:r>
              <a:rPr lang="en-US" dirty="0" smtClean="0"/>
              <a:t> </a:t>
            </a:r>
            <a:r>
              <a:rPr lang="en-US" dirty="0" err="1" smtClean="0"/>
              <a:t>bộ</a:t>
            </a:r>
            <a:r>
              <a:rPr lang="en-US" dirty="0" smtClean="0"/>
              <a:t> </a:t>
            </a:r>
            <a:r>
              <a:rPr lang="en-US" dirty="0" err="1" smtClean="0"/>
              <a:t>nhớ</a:t>
            </a:r>
            <a:r>
              <a:rPr lang="en-US" dirty="0" smtClean="0"/>
              <a:t> </a:t>
            </a:r>
            <a:r>
              <a:rPr lang="en-US" dirty="0" err="1" smtClean="0"/>
              <a:t>và</a:t>
            </a:r>
            <a:r>
              <a:rPr lang="en-US" dirty="0" smtClean="0"/>
              <a:t> </a:t>
            </a:r>
            <a:r>
              <a:rPr lang="en-US" dirty="0" err="1" smtClean="0"/>
              <a:t>đĩa</a:t>
            </a:r>
            <a:r>
              <a:rPr lang="en-US" dirty="0" smtClean="0"/>
              <a:t> </a:t>
            </a:r>
            <a:r>
              <a:rPr lang="en-US" dirty="0" err="1" smtClean="0"/>
              <a:t>cứng</a:t>
            </a:r>
            <a:r>
              <a:rPr lang="en-US" dirty="0" smtClean="0"/>
              <a:t>. </a:t>
            </a:r>
            <a:r>
              <a:rPr lang="en-US" dirty="0" err="1" smtClean="0"/>
              <a:t>Các</a:t>
            </a:r>
            <a:r>
              <a:rPr lang="en-US" dirty="0" smtClean="0"/>
              <a:t> </a:t>
            </a:r>
            <a:r>
              <a:rPr lang="en-US" dirty="0" err="1" smtClean="0"/>
              <a:t>giới</a:t>
            </a:r>
            <a:r>
              <a:rPr lang="en-US" dirty="0" smtClean="0"/>
              <a:t> </a:t>
            </a:r>
            <a:r>
              <a:rPr lang="en-US" dirty="0" err="1" smtClean="0"/>
              <a:t>hạn</a:t>
            </a:r>
            <a:r>
              <a:rPr lang="en-US" dirty="0" smtClean="0"/>
              <a:t> </a:t>
            </a:r>
            <a:r>
              <a:rPr lang="en-US" dirty="0" err="1" smtClean="0"/>
              <a:t>này</a:t>
            </a:r>
            <a:r>
              <a:rPr lang="en-US" dirty="0" smtClean="0"/>
              <a:t> </a:t>
            </a:r>
            <a:r>
              <a:rPr lang="en-US" dirty="0" err="1" smtClean="0"/>
              <a:t>được</a:t>
            </a:r>
            <a:r>
              <a:rPr lang="en-US" dirty="0" smtClean="0"/>
              <a:t> </a:t>
            </a:r>
            <a:r>
              <a:rPr lang="en-US" dirty="0" err="1" smtClean="0"/>
              <a:t>thiết</a:t>
            </a:r>
            <a:r>
              <a:rPr lang="en-US" dirty="0" smtClean="0"/>
              <a:t> </a:t>
            </a:r>
            <a:r>
              <a:rPr lang="en-US" dirty="0" err="1" smtClean="0"/>
              <a:t>lập</a:t>
            </a:r>
            <a:r>
              <a:rPr lang="en-US" dirty="0" smtClean="0"/>
              <a:t> </a:t>
            </a:r>
            <a:r>
              <a:rPr lang="en-US" dirty="0" err="1" smtClean="0"/>
              <a:t>và</a:t>
            </a:r>
            <a:r>
              <a:rPr lang="en-US" dirty="0" smtClean="0"/>
              <a:t> </a:t>
            </a:r>
            <a:r>
              <a:rPr lang="en-US" dirty="0" err="1" smtClean="0"/>
              <a:t>đo</a:t>
            </a:r>
            <a:r>
              <a:rPr lang="en-US" dirty="0" smtClean="0"/>
              <a:t> </a:t>
            </a:r>
            <a:r>
              <a:rPr lang="en-US" dirty="0" err="1" smtClean="0"/>
              <a:t>bằng</a:t>
            </a:r>
            <a:r>
              <a:rPr lang="en-US" dirty="0" smtClean="0"/>
              <a:t> </a:t>
            </a:r>
            <a:r>
              <a:rPr lang="en-US" dirty="0" err="1" smtClean="0"/>
              <a:t>số</a:t>
            </a:r>
            <a:r>
              <a:rPr lang="en-US" dirty="0" smtClean="0"/>
              <a:t> </a:t>
            </a:r>
            <a:r>
              <a:rPr lang="en-US" dirty="0" err="1" smtClean="0"/>
              <a:t>lượng</a:t>
            </a:r>
            <a:r>
              <a:rPr lang="en-US" dirty="0" smtClean="0"/>
              <a:t> block </a:t>
            </a:r>
            <a:r>
              <a:rPr lang="en-US" dirty="0" err="1" smtClean="0"/>
              <a:t>đã</a:t>
            </a:r>
            <a:r>
              <a:rPr lang="en-US" dirty="0" smtClean="0"/>
              <a:t> </a:t>
            </a:r>
            <a:r>
              <a:rPr lang="en-US" dirty="0" err="1" smtClean="0"/>
              <a:t>đọc</a:t>
            </a:r>
            <a:r>
              <a:rPr lang="en-US" dirty="0" smtClean="0"/>
              <a:t> </a:t>
            </a:r>
            <a:r>
              <a:rPr lang="en-US" dirty="0" err="1" smtClean="0"/>
              <a:t>được</a:t>
            </a:r>
            <a:r>
              <a:rPr lang="en-US" dirty="0" smtClean="0"/>
              <a:t> </a:t>
            </a:r>
            <a:r>
              <a:rPr lang="en-US" dirty="0" err="1" smtClean="0"/>
              <a:t>thực</a:t>
            </a:r>
            <a:r>
              <a:rPr lang="en-US" dirty="0" smtClean="0"/>
              <a:t> </a:t>
            </a:r>
            <a:r>
              <a:rPr lang="en-US" dirty="0" err="1" smtClean="0"/>
              <a:t>heiẹn</a:t>
            </a:r>
            <a:r>
              <a:rPr lang="en-US" dirty="0" smtClean="0"/>
              <a:t> </a:t>
            </a:r>
            <a:r>
              <a:rPr lang="en-US" dirty="0" err="1" smtClean="0"/>
              <a:t>bởi</a:t>
            </a:r>
            <a:r>
              <a:rPr lang="en-US" dirty="0" smtClean="0"/>
              <a:t> </a:t>
            </a:r>
            <a:r>
              <a:rPr lang="en-US" dirty="0" err="1" smtClean="0"/>
              <a:t>một</a:t>
            </a:r>
            <a:r>
              <a:rPr lang="en-US" dirty="0" smtClean="0"/>
              <a:t> </a:t>
            </a:r>
            <a:r>
              <a:rPr lang="en-US" dirty="0" err="1" smtClean="0"/>
              <a:t>lời</a:t>
            </a:r>
            <a:r>
              <a:rPr lang="en-US" dirty="0" smtClean="0"/>
              <a:t> </a:t>
            </a:r>
            <a:r>
              <a:rPr lang="en-US" dirty="0" err="1" smtClean="0"/>
              <a:t>gọi</a:t>
            </a:r>
            <a:r>
              <a:rPr lang="en-US" dirty="0" smtClean="0"/>
              <a:t> </a:t>
            </a:r>
            <a:r>
              <a:rPr lang="en-US" dirty="0" err="1" smtClean="0"/>
              <a:t>hoặc</a:t>
            </a:r>
            <a:r>
              <a:rPr lang="en-US" dirty="0" smtClean="0"/>
              <a:t> </a:t>
            </a:r>
            <a:r>
              <a:rPr lang="en-US" dirty="0" err="1" smtClean="0"/>
              <a:t>cả</a:t>
            </a:r>
            <a:r>
              <a:rPr lang="en-US" dirty="0" smtClean="0"/>
              <a:t> </a:t>
            </a:r>
            <a:r>
              <a:rPr lang="en-US" dirty="0" err="1" smtClean="0"/>
              <a:t>một</a:t>
            </a:r>
            <a:r>
              <a:rPr lang="en-US" dirty="0" smtClean="0"/>
              <a:t> </a:t>
            </a:r>
            <a:r>
              <a:rPr lang="en-US" dirty="0" err="1" smtClean="0"/>
              <a:t>phiên</a:t>
            </a:r>
            <a:r>
              <a:rPr lang="en-US" dirty="0" smtClean="0"/>
              <a:t>.</a:t>
            </a:r>
          </a:p>
        </p:txBody>
      </p:sp>
    </p:spTree>
    <p:extLst>
      <p:ext uri="{BB962C8B-B14F-4D97-AF65-F5344CB8AC3E}">
        <p14:creationId xmlns:p14="http://schemas.microsoft.com/office/powerpoint/2010/main" val="195653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Quản</a:t>
            </a:r>
            <a:r>
              <a:rPr lang="en-GB" dirty="0" smtClean="0"/>
              <a:t> </a:t>
            </a:r>
            <a:r>
              <a:rPr lang="en-GB" dirty="0" err="1"/>
              <a:t>lý</a:t>
            </a:r>
            <a:r>
              <a:rPr lang="en-GB" dirty="0"/>
              <a:t> </a:t>
            </a:r>
            <a:r>
              <a:rPr lang="en-GB" dirty="0" err="1"/>
              <a:t>xác</a:t>
            </a:r>
            <a:r>
              <a:rPr lang="en-GB" dirty="0"/>
              <a:t> </a:t>
            </a:r>
            <a:r>
              <a:rPr lang="en-GB" dirty="0" err="1"/>
              <a:t>thực</a:t>
            </a:r>
            <a:r>
              <a:rPr lang="en-GB" dirty="0"/>
              <a:t> </a:t>
            </a:r>
            <a:r>
              <a:rPr lang="en-GB" dirty="0" err="1"/>
              <a:t>và</a:t>
            </a:r>
            <a:r>
              <a:rPr lang="en-GB" dirty="0"/>
              <a:t> </a:t>
            </a:r>
            <a:r>
              <a:rPr lang="en-GB" dirty="0" err="1"/>
              <a:t>phân</a:t>
            </a:r>
            <a:r>
              <a:rPr lang="en-GB" dirty="0"/>
              <a:t> </a:t>
            </a:r>
            <a:r>
              <a:rPr lang="en-GB" dirty="0" err="1"/>
              <a:t>quyền</a:t>
            </a:r>
            <a:r>
              <a:rPr lang="en-GB" dirty="0"/>
              <a:t> </a:t>
            </a:r>
            <a:r>
              <a:rPr lang="en-GB" dirty="0" err="1"/>
              <a:t>người</a:t>
            </a:r>
            <a:r>
              <a:rPr lang="en-GB" dirty="0"/>
              <a:t> </a:t>
            </a:r>
            <a:r>
              <a:rPr lang="en-GB" dirty="0" err="1"/>
              <a:t>dùng</a:t>
            </a:r>
            <a:endParaRPr lang="en-US" dirty="0"/>
          </a:p>
        </p:txBody>
      </p:sp>
      <p:sp>
        <p:nvSpPr>
          <p:cNvPr id="14" name="Text Placeholder 2"/>
          <p:cNvSpPr>
            <a:spLocks noGrp="1"/>
          </p:cNvSpPr>
          <p:nvPr>
            <p:ph type="body" idx="1"/>
          </p:nvPr>
        </p:nvSpPr>
        <p:spPr/>
        <p:txBody>
          <a:bodyPr>
            <a:normAutofit lnSpcReduction="10000"/>
          </a:bodyPr>
          <a:lstStyle/>
          <a:p>
            <a:r>
              <a:rPr lang="en-US" dirty="0" smtClean="0"/>
              <a:t>describes </a:t>
            </a:r>
            <a:r>
              <a:rPr lang="en-US" dirty="0"/>
              <a:t>how to manage user authentication and authorization.</a:t>
            </a:r>
          </a:p>
          <a:p>
            <a:r>
              <a:rPr lang="en-US" dirty="0"/>
              <a:t/>
            </a:r>
            <a:br>
              <a:rPr lang="en-US" dirty="0"/>
            </a:br>
            <a:endParaRPr lang="en-US" dirty="0"/>
          </a:p>
        </p:txBody>
      </p:sp>
    </p:spTree>
    <p:extLst>
      <p:ext uri="{BB962C8B-B14F-4D97-AF65-F5344CB8AC3E}">
        <p14:creationId xmlns:p14="http://schemas.microsoft.com/office/powerpoint/2010/main" val="314477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en-US" dirty="0" err="1"/>
              <a:t>Giới</a:t>
            </a:r>
            <a:r>
              <a:rPr lang="en-US" dirty="0"/>
              <a:t> </a:t>
            </a:r>
            <a:r>
              <a:rPr lang="en-US" dirty="0" err="1"/>
              <a:t>hạn</a:t>
            </a:r>
            <a:r>
              <a:rPr lang="en-US" dirty="0"/>
              <a:t> </a:t>
            </a:r>
            <a:r>
              <a:rPr lang="en-US" dirty="0" err="1" smtClean="0"/>
              <a:t>về</a:t>
            </a:r>
            <a:r>
              <a:rPr lang="en-US" dirty="0" smtClean="0"/>
              <a:t> </a:t>
            </a:r>
            <a:r>
              <a:rPr lang="en-US" dirty="0" err="1"/>
              <a:t>các</a:t>
            </a:r>
            <a:r>
              <a:rPr lang="en-US" dirty="0"/>
              <a:t> </a:t>
            </a:r>
            <a:r>
              <a:rPr lang="en-US" dirty="0" err="1"/>
              <a:t>loại</a:t>
            </a:r>
            <a:r>
              <a:rPr lang="en-US" dirty="0"/>
              <a:t> </a:t>
            </a:r>
            <a:r>
              <a:rPr lang="en-US" dirty="0" err="1"/>
              <a:t>tài</a:t>
            </a:r>
            <a:r>
              <a:rPr lang="en-US" dirty="0"/>
              <a:t> </a:t>
            </a:r>
            <a:r>
              <a:rPr lang="en-US" dirty="0" err="1"/>
              <a:t>nguyên</a:t>
            </a:r>
            <a:r>
              <a:rPr lang="en-US" dirty="0"/>
              <a:t> </a:t>
            </a:r>
            <a:r>
              <a:rPr lang="en-US" dirty="0" err="1" smtClean="0"/>
              <a:t>khác</a:t>
            </a:r>
            <a:endParaRPr lang="en-US" dirty="0" smtClean="0"/>
          </a:p>
          <a:p>
            <a:pPr marL="0" indent="0">
              <a:buNone/>
            </a:pP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điều</a:t>
            </a:r>
            <a:r>
              <a:rPr lang="en-US" dirty="0" smtClean="0"/>
              <a:t> </a:t>
            </a:r>
            <a:r>
              <a:rPr lang="en-US" dirty="0" err="1" smtClean="0"/>
              <a:t>khiển</a:t>
            </a:r>
            <a:r>
              <a:rPr lang="en-US" dirty="0" smtClean="0"/>
              <a:t> </a:t>
            </a:r>
            <a:r>
              <a:rPr lang="en-US" dirty="0" err="1" smtClean="0"/>
              <a:t>các</a:t>
            </a:r>
            <a:r>
              <a:rPr lang="en-US" dirty="0" smtClean="0"/>
              <a:t> </a:t>
            </a:r>
            <a:r>
              <a:rPr lang="en-US" dirty="0" err="1" smtClean="0"/>
              <a:t>giới</a:t>
            </a:r>
            <a:r>
              <a:rPr lang="en-US" dirty="0" smtClean="0"/>
              <a:t> </a:t>
            </a:r>
            <a:r>
              <a:rPr lang="en-US" dirty="0" err="1" smtClean="0"/>
              <a:t>hạn</a:t>
            </a:r>
            <a:r>
              <a:rPr lang="en-US" dirty="0" smtClean="0"/>
              <a:t> </a:t>
            </a:r>
            <a:r>
              <a:rPr lang="en-US" dirty="0" err="1" smtClean="0"/>
              <a:t>về</a:t>
            </a:r>
            <a:r>
              <a:rPr lang="en-US" dirty="0" smtClean="0"/>
              <a:t> </a:t>
            </a:r>
            <a:r>
              <a:rPr lang="en-US" dirty="0" err="1" smtClean="0"/>
              <a:t>số</a:t>
            </a:r>
            <a:r>
              <a:rPr lang="en-US" dirty="0" smtClean="0"/>
              <a:t> </a:t>
            </a:r>
            <a:r>
              <a:rPr lang="en-US" dirty="0" err="1" smtClean="0"/>
              <a:t>phiên</a:t>
            </a:r>
            <a:r>
              <a:rPr lang="en-US" dirty="0" smtClean="0"/>
              <a:t> </a:t>
            </a:r>
            <a:r>
              <a:rPr lang="en-US" dirty="0" err="1" smtClean="0"/>
              <a:t>làm</a:t>
            </a:r>
            <a:r>
              <a:rPr lang="en-US" dirty="0" smtClean="0"/>
              <a:t> </a:t>
            </a:r>
            <a:r>
              <a:rPr lang="en-US" dirty="0" err="1" smtClean="0"/>
              <a:t>việc</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đồng</a:t>
            </a:r>
            <a:r>
              <a:rPr lang="en-US" dirty="0" smtClean="0"/>
              <a:t> </a:t>
            </a:r>
            <a:r>
              <a:rPr lang="en-US" dirty="0" err="1" smtClean="0"/>
              <a:t>thời</a:t>
            </a:r>
            <a:r>
              <a:rPr lang="en-US" dirty="0" smtClean="0"/>
              <a:t> </a:t>
            </a:r>
            <a:r>
              <a:rPr lang="en-US" dirty="0" err="1" smtClean="0"/>
              <a:t>và</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nghỉ</a:t>
            </a:r>
            <a:r>
              <a:rPr lang="en-US" dirty="0" smtClean="0"/>
              <a:t> (idle time).</a:t>
            </a:r>
          </a:p>
          <a:p>
            <a:pPr marL="0" indent="0">
              <a:buNone/>
            </a:pPr>
            <a:r>
              <a:rPr lang="en-US" dirty="0" err="1" smtClean="0"/>
              <a:t>Các</a:t>
            </a:r>
            <a:r>
              <a:rPr lang="en-US" dirty="0" smtClean="0"/>
              <a:t> </a:t>
            </a:r>
            <a:r>
              <a:rPr lang="en-US" dirty="0" err="1" smtClean="0"/>
              <a:t>giới</a:t>
            </a:r>
            <a:r>
              <a:rPr lang="en-US" dirty="0" smtClean="0"/>
              <a:t> </a:t>
            </a:r>
            <a:r>
              <a:rPr lang="en-US" dirty="0" err="1" smtClean="0"/>
              <a:t>hạn</a:t>
            </a:r>
            <a:r>
              <a:rPr lang="en-US" dirty="0" smtClean="0"/>
              <a:t> </a:t>
            </a:r>
            <a:r>
              <a:rPr lang="en-US" dirty="0" err="1" smtClean="0"/>
              <a:t>về</a:t>
            </a:r>
            <a:r>
              <a:rPr lang="en-US" dirty="0" smtClean="0"/>
              <a:t> </a:t>
            </a:r>
            <a:r>
              <a:rPr lang="en-US" dirty="0" err="1" smtClean="0"/>
              <a:t>các</a:t>
            </a:r>
            <a:r>
              <a:rPr lang="en-US" dirty="0" smtClean="0"/>
              <a:t> </a:t>
            </a:r>
            <a:r>
              <a:rPr lang="en-US" dirty="0" err="1" smtClean="0"/>
              <a:t>tài</a:t>
            </a:r>
            <a:r>
              <a:rPr lang="en-US" dirty="0" smtClean="0"/>
              <a:t> </a:t>
            </a:r>
            <a:r>
              <a:rPr lang="en-US" dirty="0" err="1" smtClean="0"/>
              <a:t>nguyên</a:t>
            </a:r>
            <a:r>
              <a:rPr lang="en-US" dirty="0" smtClean="0"/>
              <a:t> </a:t>
            </a:r>
            <a:r>
              <a:rPr lang="en-US" dirty="0" err="1" smtClean="0"/>
              <a:t>khác</a:t>
            </a:r>
            <a:r>
              <a:rPr lang="en-US" dirty="0" smtClean="0"/>
              <a:t> </a:t>
            </a:r>
            <a:r>
              <a:rPr lang="en-US" dirty="0" err="1" smtClean="0"/>
              <a:t>như</a:t>
            </a:r>
            <a:r>
              <a:rPr lang="en-US" dirty="0" smtClean="0"/>
              <a:t> </a:t>
            </a:r>
            <a:r>
              <a:rPr lang="en-US" dirty="0" err="1" smtClean="0"/>
              <a:t>sau</a:t>
            </a:r>
            <a:r>
              <a:rPr lang="en-US" dirty="0" smtClean="0"/>
              <a:t>:</a:t>
            </a:r>
          </a:p>
          <a:p>
            <a:pPr lvl="1"/>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giới</a:t>
            </a:r>
            <a:r>
              <a:rPr lang="en-US" dirty="0" smtClean="0"/>
              <a:t> </a:t>
            </a:r>
            <a:r>
              <a:rPr lang="en-US" dirty="0" err="1" smtClean="0"/>
              <a:t>hạn</a:t>
            </a:r>
            <a:r>
              <a:rPr lang="en-US" dirty="0" smtClean="0"/>
              <a:t> </a:t>
            </a:r>
            <a:r>
              <a:rPr lang="en-US" dirty="0" err="1" smtClean="0"/>
              <a:t>số</a:t>
            </a:r>
            <a:r>
              <a:rPr lang="en-US" dirty="0" smtClean="0"/>
              <a:t> </a:t>
            </a:r>
            <a:r>
              <a:rPr lang="en-US" dirty="0" err="1" smtClean="0"/>
              <a:t>lượng</a:t>
            </a:r>
            <a:r>
              <a:rPr lang="en-US" dirty="0" smtClean="0"/>
              <a:t> </a:t>
            </a:r>
            <a:r>
              <a:rPr lang="en-US" dirty="0" err="1" smtClean="0"/>
              <a:t>các</a:t>
            </a:r>
            <a:r>
              <a:rPr lang="en-US" dirty="0" smtClean="0"/>
              <a:t> </a:t>
            </a:r>
            <a:r>
              <a:rPr lang="en-US" dirty="0" err="1" smtClean="0"/>
              <a:t>phiên</a:t>
            </a:r>
            <a:r>
              <a:rPr lang="en-US" dirty="0" smtClean="0"/>
              <a:t> </a:t>
            </a:r>
            <a:r>
              <a:rPr lang="en-US" dirty="0" err="1" smtClean="0"/>
              <a:t>làm</a:t>
            </a:r>
            <a:r>
              <a:rPr lang="en-US" dirty="0" smtClean="0"/>
              <a:t> </a:t>
            </a:r>
            <a:r>
              <a:rPr lang="en-US" dirty="0" err="1" smtClean="0"/>
              <a:t>việc</a:t>
            </a:r>
            <a:r>
              <a:rPr lang="en-US" dirty="0" smtClean="0"/>
              <a:t> </a:t>
            </a:r>
            <a:r>
              <a:rPr lang="en-US" dirty="0" err="1" smtClean="0"/>
              <a:t>đồng</a:t>
            </a:r>
            <a:r>
              <a:rPr lang="en-US" dirty="0" smtClean="0"/>
              <a:t> </a:t>
            </a:r>
            <a:r>
              <a:rPr lang="en-US" dirty="0" err="1" smtClean="0"/>
              <a:t>thời</a:t>
            </a:r>
            <a:r>
              <a:rPr lang="en-US" dirty="0" smtClean="0"/>
              <a:t> </a:t>
            </a:r>
            <a:r>
              <a:rPr lang="en-US" dirty="0" err="1" smtClean="0"/>
              <a:t>cho</a:t>
            </a:r>
            <a:r>
              <a:rPr lang="en-US" dirty="0" smtClean="0"/>
              <a:t> </a:t>
            </a:r>
            <a:r>
              <a:rPr lang="en-US" dirty="0" err="1" smtClean="0"/>
              <a:t>mỗi</a:t>
            </a:r>
            <a:r>
              <a:rPr lang="en-US" dirty="0" smtClean="0"/>
              <a:t> </a:t>
            </a:r>
            <a:r>
              <a:rPr lang="en-US" dirty="0" err="1" smtClean="0"/>
              <a:t>người</a:t>
            </a:r>
            <a:r>
              <a:rPr lang="en-US" dirty="0" smtClean="0"/>
              <a:t> </a:t>
            </a:r>
            <a:r>
              <a:rPr lang="en-US" dirty="0" err="1" smtClean="0"/>
              <a:t>dùng</a:t>
            </a:r>
            <a:endParaRPr lang="en-US" dirty="0" smtClean="0"/>
          </a:p>
          <a:p>
            <a:pPr lvl="1"/>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thiết</a:t>
            </a:r>
            <a:r>
              <a:rPr lang="en-US" dirty="0" smtClean="0"/>
              <a:t> </a:t>
            </a:r>
            <a:r>
              <a:rPr lang="en-US" dirty="0" err="1" smtClean="0"/>
              <a:t>lập</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nghỉ</a:t>
            </a:r>
            <a:r>
              <a:rPr lang="en-US" dirty="0" smtClean="0"/>
              <a:t> </a:t>
            </a:r>
            <a:r>
              <a:rPr lang="en-US" dirty="0" err="1" smtClean="0"/>
              <a:t>cho</a:t>
            </a:r>
            <a:r>
              <a:rPr lang="en-US" dirty="0" smtClean="0"/>
              <a:t> </a:t>
            </a:r>
            <a:r>
              <a:rPr lang="en-US" dirty="0" err="1" smtClean="0"/>
              <a:t>một</a:t>
            </a:r>
            <a:r>
              <a:rPr lang="en-US" dirty="0" smtClean="0"/>
              <a:t> </a:t>
            </a:r>
            <a:r>
              <a:rPr lang="en-US" dirty="0" err="1" smtClean="0"/>
              <a:t>phiên</a:t>
            </a:r>
            <a:endParaRPr lang="en-US" dirty="0" smtClean="0"/>
          </a:p>
          <a:p>
            <a:pPr lvl="1"/>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thiết</a:t>
            </a:r>
            <a:r>
              <a:rPr lang="en-US" dirty="0" smtClean="0"/>
              <a:t> </a:t>
            </a:r>
            <a:r>
              <a:rPr lang="en-US" dirty="0" err="1" smtClean="0"/>
              <a:t>lập</a:t>
            </a:r>
            <a:r>
              <a:rPr lang="en-US" dirty="0"/>
              <a:t>  elapsed connect </a:t>
            </a:r>
            <a:r>
              <a:rPr lang="en-US" dirty="0" smtClean="0"/>
              <a:t>time </a:t>
            </a:r>
            <a:r>
              <a:rPr lang="en-US" dirty="0" err="1" smtClean="0"/>
              <a:t>cho</a:t>
            </a:r>
            <a:r>
              <a:rPr lang="en-US" dirty="0" smtClean="0"/>
              <a:t> </a:t>
            </a:r>
            <a:r>
              <a:rPr lang="en-US" dirty="0" err="1" smtClean="0"/>
              <a:t>một</a:t>
            </a:r>
            <a:r>
              <a:rPr lang="en-US" dirty="0" smtClean="0"/>
              <a:t> </a:t>
            </a:r>
            <a:r>
              <a:rPr lang="en-US" dirty="0" err="1" smtClean="0"/>
              <a:t>phiên</a:t>
            </a:r>
            <a:endParaRPr lang="en-US" dirty="0" smtClean="0"/>
          </a:p>
          <a:p>
            <a:pPr lvl="1"/>
            <a:r>
              <a:rPr lang="en-US" dirty="0"/>
              <a:t>You can limit the amount of private System Global Area (SGA) space (used for private SQL areas) for a session.</a:t>
            </a:r>
          </a:p>
        </p:txBody>
      </p:sp>
    </p:spTree>
    <p:extLst>
      <p:ext uri="{BB962C8B-B14F-4D97-AF65-F5344CB8AC3E}">
        <p14:creationId xmlns:p14="http://schemas.microsoft.com/office/powerpoint/2010/main" val="81500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lnSpcReduction="10000"/>
          </a:bodyPr>
          <a:lstStyle/>
          <a:p>
            <a:r>
              <a:rPr lang="en-US" dirty="0" err="1" smtClean="0"/>
              <a:t>Quản</a:t>
            </a:r>
            <a:r>
              <a:rPr lang="en-US" dirty="0" smtClean="0"/>
              <a:t> </a:t>
            </a:r>
            <a:r>
              <a:rPr lang="en-US" dirty="0" err="1" smtClean="0"/>
              <a:t>lý</a:t>
            </a:r>
            <a:r>
              <a:rPr lang="en-US" dirty="0" smtClean="0"/>
              <a:t> </a:t>
            </a:r>
            <a:r>
              <a:rPr lang="en-US" dirty="0" err="1" smtClean="0"/>
              <a:t>tài</a:t>
            </a:r>
            <a:r>
              <a:rPr lang="en-US" dirty="0" smtClean="0"/>
              <a:t> </a:t>
            </a:r>
            <a:r>
              <a:rPr lang="en-US" dirty="0" err="1" smtClean="0"/>
              <a:t>nguyên</a:t>
            </a:r>
            <a:r>
              <a:rPr lang="en-US" dirty="0" smtClean="0"/>
              <a:t> </a:t>
            </a:r>
            <a:r>
              <a:rPr lang="en-US" dirty="0" err="1" smtClean="0"/>
              <a:t>với</a:t>
            </a:r>
            <a:r>
              <a:rPr lang="en-US" dirty="0" smtClean="0"/>
              <a:t> profile</a:t>
            </a:r>
          </a:p>
          <a:p>
            <a:pPr marL="0" indent="0">
              <a:buNone/>
            </a:pPr>
            <a:r>
              <a:rPr lang="vi-VN" dirty="0">
                <a:latin typeface="Calibri (Body)"/>
              </a:rPr>
              <a:t>Một profile là các tập hợp các giới hạn về tài nguyên và các tham số về mật khẩu cái mà hạn chế việc sử dụng csdl và tài nguyên hệ thống đối với một người dùng</a:t>
            </a:r>
            <a:r>
              <a:rPr lang="en-US" dirty="0" smtClean="0"/>
              <a:t>.</a:t>
            </a:r>
          </a:p>
          <a:p>
            <a:pPr marL="0" indent="0">
              <a:buNone/>
            </a:pPr>
            <a:r>
              <a:rPr lang="vi-VN" dirty="0">
                <a:latin typeface="Calibri (Body)"/>
              </a:rPr>
              <a:t>Là một tập hợp các thuộc tính áp dụng cho người dùng, cho phép chia sẻ các thuộc tính chung cho nhiều người dùng</a:t>
            </a:r>
            <a:r>
              <a:rPr lang="en-US" dirty="0" smtClean="0"/>
              <a:t>.</a:t>
            </a:r>
          </a:p>
          <a:p>
            <a:pPr marL="0" indent="0">
              <a:buNone/>
            </a:pPr>
            <a:r>
              <a:rPr lang="vi-VN" dirty="0">
                <a:latin typeface="Calibri (Body)"/>
              </a:rPr>
              <a:t>Bạn nên gán một profile cho mỗi người dùng, và một default profile cho mọi người dùng khác. Mỗi người dùng chỉ có một profile, việc tạo một cái mới sẽ thay thế phiên bản trước đó. Bạn phair tạo và quản lý các profile người dùng chỉ khi các giới hạn về tài nguyên là yêu cầu của chính sách csdl của bạn</a:t>
            </a:r>
            <a:r>
              <a:rPr lang="en-US" dirty="0" smtClean="0"/>
              <a:t>.</a:t>
            </a:r>
            <a:r>
              <a:rPr lang="en-US" dirty="0"/>
              <a:t> </a:t>
            </a:r>
            <a:endParaRPr lang="en-US" dirty="0" smtClean="0"/>
          </a:p>
        </p:txBody>
      </p:sp>
    </p:spTree>
    <p:extLst>
      <p:ext uri="{BB962C8B-B14F-4D97-AF65-F5344CB8AC3E}">
        <p14:creationId xmlns:p14="http://schemas.microsoft.com/office/powerpoint/2010/main" val="51478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en-US" dirty="0" err="1" smtClean="0"/>
              <a:t>Tạo</a:t>
            </a:r>
            <a:r>
              <a:rPr lang="en-US" dirty="0" smtClean="0"/>
              <a:t> </a:t>
            </a:r>
            <a:r>
              <a:rPr lang="en-US" dirty="0" err="1" smtClean="0"/>
              <a:t>một</a:t>
            </a:r>
            <a:r>
              <a:rPr lang="en-US" dirty="0" smtClean="0"/>
              <a:t> profile</a:t>
            </a:r>
          </a:p>
          <a:p>
            <a:pPr marL="0" indent="0">
              <a:buNone/>
            </a:pPr>
            <a:r>
              <a:rPr lang="en-US" dirty="0" smtClean="0"/>
              <a:t>.</a:t>
            </a:r>
          </a:p>
        </p:txBody>
      </p:sp>
      <p:pic>
        <p:nvPicPr>
          <p:cNvPr id="3" name="Picture 2"/>
          <p:cNvPicPr>
            <a:picLocks noChangeAspect="1"/>
          </p:cNvPicPr>
          <p:nvPr/>
        </p:nvPicPr>
        <p:blipFill>
          <a:blip r:embed="rId3"/>
          <a:stretch>
            <a:fillRect/>
          </a:stretch>
        </p:blipFill>
        <p:spPr>
          <a:xfrm>
            <a:off x="350498" y="2786233"/>
            <a:ext cx="5429250" cy="3571875"/>
          </a:xfrm>
          <a:prstGeom prst="rect">
            <a:avLst/>
          </a:prstGeom>
        </p:spPr>
      </p:pic>
      <p:pic>
        <p:nvPicPr>
          <p:cNvPr id="4" name="Picture 3"/>
          <p:cNvPicPr>
            <a:picLocks noChangeAspect="1"/>
          </p:cNvPicPr>
          <p:nvPr/>
        </p:nvPicPr>
        <p:blipFill>
          <a:blip r:embed="rId4"/>
          <a:stretch>
            <a:fillRect/>
          </a:stretch>
        </p:blipFill>
        <p:spPr>
          <a:xfrm>
            <a:off x="6094476" y="2548107"/>
            <a:ext cx="5991225" cy="4048125"/>
          </a:xfrm>
          <a:prstGeom prst="rect">
            <a:avLst/>
          </a:prstGeom>
        </p:spPr>
      </p:pic>
    </p:spTree>
    <p:extLst>
      <p:ext uri="{BB962C8B-B14F-4D97-AF65-F5344CB8AC3E}">
        <p14:creationId xmlns:p14="http://schemas.microsoft.com/office/powerpoint/2010/main" val="251347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en-US" dirty="0" err="1" smtClean="0"/>
              <a:t>Gán</a:t>
            </a:r>
            <a:r>
              <a:rPr lang="en-US" dirty="0" smtClean="0"/>
              <a:t> </a:t>
            </a:r>
            <a:r>
              <a:rPr lang="en-US" dirty="0" err="1" smtClean="0"/>
              <a:t>một</a:t>
            </a:r>
            <a:r>
              <a:rPr lang="en-US" dirty="0" smtClean="0"/>
              <a:t> profile </a:t>
            </a:r>
            <a:r>
              <a:rPr lang="en-US" dirty="0" err="1" smtClean="0"/>
              <a:t>cho</a:t>
            </a:r>
            <a:r>
              <a:rPr lang="en-US" dirty="0" smtClean="0"/>
              <a:t> </a:t>
            </a:r>
            <a:r>
              <a:rPr lang="en-US" dirty="0" err="1" smtClean="0"/>
              <a:t>người</a:t>
            </a:r>
            <a:r>
              <a:rPr lang="en-US" dirty="0" smtClean="0"/>
              <a:t> </a:t>
            </a:r>
            <a:r>
              <a:rPr lang="en-US" dirty="0" err="1" smtClean="0"/>
              <a:t>dùng</a:t>
            </a:r>
            <a:endParaRPr lang="en-US" dirty="0" smtClean="0"/>
          </a:p>
          <a:p>
            <a:pPr marL="0" indent="0">
              <a:buNone/>
            </a:pPr>
            <a:r>
              <a:rPr lang="vi-VN" dirty="0">
                <a:latin typeface="Calibri (Body)"/>
              </a:rPr>
              <a:t>Bạn có thể gán một profile cho một người dùng, người đã được có profile nào đó, nhưng cái được gán sẽ được ưu tiên. Khi bạn gán một profile đến người dùng bên ngoài hoặc global, các tham số về mật khẩu không làm ảnh hưởng đến người dùng </a:t>
            </a:r>
            <a:r>
              <a:rPr lang="vi-VN" dirty="0" smtClean="0">
                <a:latin typeface="Calibri (Body)"/>
              </a:rPr>
              <a:t>đó</a:t>
            </a:r>
            <a:r>
              <a:rPr lang="en-US" dirty="0" smtClean="0">
                <a:latin typeface="Calibri (Body)"/>
              </a:rPr>
              <a:t>.</a:t>
            </a:r>
          </a:p>
          <a:p>
            <a:pPr marL="0" indent="0">
              <a:buNone/>
            </a:pPr>
            <a:r>
              <a:rPr lang="vi-VN" dirty="0">
                <a:latin typeface="Calibri (Body)"/>
              </a:rPr>
              <a:t>Để tìm các profile đã được gán cho người dùng, bạn có thể truy vấn khung nhìn DBA_USERS</a:t>
            </a:r>
            <a:endParaRPr lang="en-US" dirty="0" smtClean="0">
              <a:latin typeface="Calibri (Body)"/>
            </a:endParaRPr>
          </a:p>
        </p:txBody>
      </p:sp>
      <p:pic>
        <p:nvPicPr>
          <p:cNvPr id="5" name="Picture 4"/>
          <p:cNvPicPr>
            <a:picLocks noChangeAspect="1"/>
          </p:cNvPicPr>
          <p:nvPr/>
        </p:nvPicPr>
        <p:blipFill>
          <a:blip r:embed="rId3"/>
          <a:stretch>
            <a:fillRect/>
          </a:stretch>
        </p:blipFill>
        <p:spPr>
          <a:xfrm>
            <a:off x="1403386" y="5181707"/>
            <a:ext cx="6076950" cy="1200150"/>
          </a:xfrm>
          <a:prstGeom prst="rect">
            <a:avLst/>
          </a:prstGeom>
        </p:spPr>
      </p:pic>
    </p:spTree>
    <p:extLst>
      <p:ext uri="{BB962C8B-B14F-4D97-AF65-F5344CB8AC3E}">
        <p14:creationId xmlns:p14="http://schemas.microsoft.com/office/powerpoint/2010/main" val="282406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en-US" dirty="0"/>
              <a:t>Dropping </a:t>
            </a:r>
            <a:r>
              <a:rPr lang="en-US" dirty="0" smtClean="0"/>
              <a:t>Profiles</a:t>
            </a:r>
          </a:p>
          <a:p>
            <a:pPr marL="0" indent="0">
              <a:buNone/>
            </a:pPr>
            <a:r>
              <a:rPr lang="vi-VN" dirty="0">
                <a:latin typeface="Calibri (Body)"/>
              </a:rPr>
              <a:t>Bạn có thể xóa một profile, ngay cả khi nó đang được gán cho người dùng. Khi xóa một profile, việc xóa đó không ảnh hưởng đến các phiên hoạt động tại thời điểm xóa. Chỉ có các phiên được tạo ra sau khi profile mới bị ảnh hưởng. Bạn không thể xóa default profile. Sử dụng câu lệnh SQL DROP PROFILE để xóa một profile. Để xóa một profile đang được gán cho người dùng sử dụng tùy chọn </a:t>
            </a:r>
            <a:r>
              <a:rPr lang="vi-VN" dirty="0" smtClean="0">
                <a:latin typeface="Calibri (Body)"/>
              </a:rPr>
              <a:t>CASCADE</a:t>
            </a:r>
            <a:r>
              <a:rPr lang="en-US" dirty="0" smtClean="0">
                <a:latin typeface="Calibri (Body)"/>
              </a:rPr>
              <a:t>.</a:t>
            </a:r>
          </a:p>
          <a:p>
            <a:pPr marL="0" indent="0">
              <a:buNone/>
            </a:pPr>
            <a:endParaRPr lang="en-US" dirty="0"/>
          </a:p>
        </p:txBody>
      </p:sp>
      <p:pic>
        <p:nvPicPr>
          <p:cNvPr id="4" name="Picture 3"/>
          <p:cNvPicPr>
            <a:picLocks noChangeAspect="1"/>
          </p:cNvPicPr>
          <p:nvPr/>
        </p:nvPicPr>
        <p:blipFill>
          <a:blip r:embed="rId3"/>
          <a:stretch>
            <a:fillRect/>
          </a:stretch>
        </p:blipFill>
        <p:spPr>
          <a:xfrm>
            <a:off x="1516883" y="5062537"/>
            <a:ext cx="4391025" cy="1114425"/>
          </a:xfrm>
          <a:prstGeom prst="rect">
            <a:avLst/>
          </a:prstGeom>
        </p:spPr>
      </p:pic>
    </p:spTree>
    <p:extLst>
      <p:ext uri="{BB962C8B-B14F-4D97-AF65-F5344CB8AC3E}">
        <p14:creationId xmlns:p14="http://schemas.microsoft.com/office/powerpoint/2010/main" val="291654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lnSpcReduction="10000"/>
          </a:bodyPr>
          <a:lstStyle/>
          <a:p>
            <a:r>
              <a:rPr lang="en-US" dirty="0"/>
              <a:t>Dropping User Accounts</a:t>
            </a:r>
          </a:p>
          <a:p>
            <a:pPr marL="0" indent="0">
              <a:buNone/>
            </a:pPr>
            <a:r>
              <a:rPr lang="vi-VN" dirty="0">
                <a:latin typeface="Calibri (Body)"/>
              </a:rPr>
              <a:t>Bạn có thể xóa các tài khoản người dùng miễn là người dùng đó hiện không đăng nhập vào bất cứ phiên nào. Khi xóa ng dùng, các đối tượng liên kết trong schema của người dùng cũng bị xóa. Trước khi xóa người dùng, bạn phải đảm bảo rằng bạn có quyền thích hợp để làm điều đó</a:t>
            </a:r>
            <a:r>
              <a:rPr lang="en-US" dirty="0" smtClean="0"/>
              <a:t>.</a:t>
            </a:r>
            <a:endParaRPr lang="en-US" dirty="0"/>
          </a:p>
          <a:p>
            <a:pPr marL="0" indent="0">
              <a:buNone/>
            </a:pPr>
            <a:r>
              <a:rPr lang="vi-VN" dirty="0">
                <a:latin typeface="Calibri (Body)"/>
              </a:rPr>
              <a:t>Để xóa một tài khoản người dùng, Bạn phải có quyền hệ thống DROP USER. Khi bạn xóa một tài khoản người dùng, CSDL Oracle xóa tài khoản đó và các schema liên kết từ từ điển dữ liệu. Nó cũng xóa hết tất cả các đối tượng schema được chứa trong schema người dùng ngay lập tức (Nếu có)</a:t>
            </a:r>
            <a:r>
              <a:rPr lang="en-US" dirty="0" smtClean="0"/>
              <a:t>.</a:t>
            </a:r>
          </a:p>
          <a:p>
            <a:pPr marL="0" indent="0">
              <a:buNone/>
            </a:pPr>
            <a:r>
              <a:rPr lang="en-US" dirty="0"/>
              <a:t/>
            </a:r>
            <a:br>
              <a:rPr lang="en-US" dirty="0"/>
            </a:br>
            <a:endParaRPr lang="en-US" dirty="0"/>
          </a:p>
        </p:txBody>
      </p:sp>
    </p:spTree>
    <p:extLst>
      <p:ext uri="{BB962C8B-B14F-4D97-AF65-F5344CB8AC3E}">
        <p14:creationId xmlns:p14="http://schemas.microsoft.com/office/powerpoint/2010/main" val="383437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en-US" dirty="0"/>
              <a:t>Terminating a User Session</a:t>
            </a:r>
          </a:p>
          <a:p>
            <a:pPr marL="0" indent="0">
              <a:buNone/>
            </a:pPr>
            <a:r>
              <a:rPr lang="vi-VN" dirty="0">
                <a:latin typeface="Calibri (Body)"/>
              </a:rPr>
              <a:t>Người dùng kết nối vào csdl không thể bị </a:t>
            </a:r>
            <a:r>
              <a:rPr lang="vi-VN" dirty="0" smtClean="0">
                <a:latin typeface="Calibri (Body)"/>
              </a:rPr>
              <a:t>xóa.</a:t>
            </a:r>
            <a:r>
              <a:rPr lang="en-US" dirty="0" smtClean="0">
                <a:latin typeface="Calibri (Body)"/>
              </a:rPr>
              <a:t>P</a:t>
            </a:r>
            <a:r>
              <a:rPr lang="vi-VN" dirty="0" smtClean="0">
                <a:latin typeface="Calibri (Body)"/>
              </a:rPr>
              <a:t>hải </a:t>
            </a:r>
            <a:r>
              <a:rPr lang="vi-VN" dirty="0">
                <a:latin typeface="Calibri (Body)"/>
              </a:rPr>
              <a:t>ngắt </a:t>
            </a:r>
            <a:r>
              <a:rPr lang="vi-VN" dirty="0" smtClean="0">
                <a:latin typeface="Calibri (Body)"/>
              </a:rPr>
              <a:t>người </a:t>
            </a:r>
            <a:r>
              <a:rPr lang="vi-VN" dirty="0">
                <a:latin typeface="Calibri (Body)"/>
              </a:rPr>
              <a:t>dùng(hoặc người dùng thoát phiên) trước khi bạn xóa người dùng </a:t>
            </a:r>
            <a:r>
              <a:rPr lang="vi-VN" dirty="0" smtClean="0">
                <a:latin typeface="Calibri (Body)"/>
              </a:rPr>
              <a:t>đó</a:t>
            </a:r>
            <a:r>
              <a:rPr lang="en-US" dirty="0" smtClean="0">
                <a:latin typeface="Calibri (Body)"/>
              </a:rPr>
              <a:t>.</a:t>
            </a:r>
          </a:p>
          <a:p>
            <a:pPr marL="914400" lvl="1" indent="-457200">
              <a:buFont typeface="+mj-lt"/>
              <a:buAutoNum type="arabicPeriod"/>
            </a:pPr>
            <a:r>
              <a:rPr lang="vi-VN" dirty="0">
                <a:latin typeface="Calibri (Body)"/>
              </a:rPr>
              <a:t>Truy vấn khung nhìn động V$SESSION để tìm mã phiên của người dùng bạn muốn ngắt</a:t>
            </a:r>
            <a:r>
              <a:rPr lang="en-US" dirty="0" smtClean="0"/>
              <a:t>.</a:t>
            </a:r>
            <a:endParaRPr lang="en-US" dirty="0"/>
          </a:p>
          <a:p>
            <a:pPr marL="914400" lvl="1" indent="-457200">
              <a:buFont typeface="+mj-lt"/>
              <a:buAutoNum type="arabicPeriod"/>
            </a:pPr>
            <a:r>
              <a:rPr lang="vi-VN" dirty="0">
                <a:latin typeface="Calibri (Body)"/>
              </a:rPr>
              <a:t>Sử dụng câu lệnh SQL ALTER SYSTEM để ngừng phiên của người dùng, dựa trên các thiết lập về SID và SERIAL# của view đó</a:t>
            </a:r>
            <a:r>
              <a:rPr lang="en-US" dirty="0" smtClean="0"/>
              <a:t>.</a:t>
            </a:r>
            <a:r>
              <a:rPr lang="en-US" dirty="0"/>
              <a:t/>
            </a:r>
            <a:br>
              <a:rPr lang="en-US" dirty="0"/>
            </a:br>
            <a:endParaRPr lang="en-US" dirty="0"/>
          </a:p>
        </p:txBody>
      </p:sp>
      <p:pic>
        <p:nvPicPr>
          <p:cNvPr id="4" name="Picture 3"/>
          <p:cNvPicPr>
            <a:picLocks noChangeAspect="1"/>
          </p:cNvPicPr>
          <p:nvPr/>
        </p:nvPicPr>
        <p:blipFill>
          <a:blip r:embed="rId3"/>
          <a:stretch>
            <a:fillRect/>
          </a:stretch>
        </p:blipFill>
        <p:spPr>
          <a:xfrm>
            <a:off x="1752772" y="4866259"/>
            <a:ext cx="4637755" cy="1786162"/>
          </a:xfrm>
          <a:prstGeom prst="rect">
            <a:avLst/>
          </a:prstGeom>
        </p:spPr>
      </p:pic>
      <p:pic>
        <p:nvPicPr>
          <p:cNvPr id="5" name="Picture 4"/>
          <p:cNvPicPr>
            <a:picLocks noChangeAspect="1"/>
          </p:cNvPicPr>
          <p:nvPr/>
        </p:nvPicPr>
        <p:blipFill>
          <a:blip r:embed="rId4"/>
          <a:stretch>
            <a:fillRect/>
          </a:stretch>
        </p:blipFill>
        <p:spPr>
          <a:xfrm>
            <a:off x="6411076" y="5150671"/>
            <a:ext cx="5943600" cy="933450"/>
          </a:xfrm>
          <a:prstGeom prst="rect">
            <a:avLst/>
          </a:prstGeom>
        </p:spPr>
      </p:pic>
    </p:spTree>
    <p:extLst>
      <p:ext uri="{BB962C8B-B14F-4D97-AF65-F5344CB8AC3E}">
        <p14:creationId xmlns:p14="http://schemas.microsoft.com/office/powerpoint/2010/main" val="39469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en-US" dirty="0">
                <a:latin typeface="Calibri (Body)"/>
              </a:rPr>
              <a:t>Dropping a User After the User Is No Longer Connected to the </a:t>
            </a:r>
            <a:r>
              <a:rPr lang="en-US" dirty="0" smtClean="0">
                <a:latin typeface="Calibri (Body)"/>
              </a:rPr>
              <a:t>Database</a:t>
            </a:r>
          </a:p>
          <a:p>
            <a:pPr marL="0" indent="0">
              <a:buNone/>
            </a:pPr>
            <a:r>
              <a:rPr lang="vi-VN" dirty="0" smtClean="0">
                <a:latin typeface="Calibri (Body)"/>
              </a:rPr>
              <a:t>Sau khi người dùng không có kết nối đến csdl,bạn có thể sử dụng câu lệnh DROP USER để xóa người dùng</a:t>
            </a:r>
            <a:r>
              <a:rPr lang="en-US" dirty="0" smtClean="0">
                <a:latin typeface="Calibri (Body)"/>
              </a:rPr>
              <a:t>.</a:t>
            </a:r>
          </a:p>
          <a:p>
            <a:pPr marL="0" indent="0">
              <a:buNone/>
            </a:pPr>
            <a:r>
              <a:rPr lang="vi-VN" dirty="0">
                <a:latin typeface="Calibri (Body)"/>
              </a:rPr>
              <a:t>Để xóa người dùng và mọi đối tượng schema(nếu có), bạn phải xóa người dùng đó dưới quyền hệ thống</a:t>
            </a:r>
            <a:r>
              <a:rPr lang="en-US" dirty="0" smtClean="0">
                <a:latin typeface="Calibri (Body)"/>
              </a:rPr>
              <a:t>.</a:t>
            </a:r>
          </a:p>
          <a:p>
            <a:pPr marL="0" indent="0">
              <a:buNone/>
            </a:pPr>
            <a:r>
              <a:rPr lang="vi-VN" dirty="0">
                <a:latin typeface="Calibri (Body)"/>
              </a:rPr>
              <a:t>Nếu schema của người dùng chứa bất kỳ các đối tượng schema phụ thuộc, thì sử dụng tùy chọn CASCADE để xóa người dùng và các đối tượng liên kết và các khóa ngoại phụ thuộc vào bảng các bảng của người dùng</a:t>
            </a:r>
            <a:r>
              <a:rPr lang="en-US" dirty="0" smtClean="0">
                <a:latin typeface="Calibri (Body)"/>
              </a:rPr>
              <a:t>. </a:t>
            </a:r>
            <a:endParaRPr lang="en-US" dirty="0">
              <a:latin typeface="Calibri (Body)"/>
            </a:endParaRPr>
          </a:p>
        </p:txBody>
      </p:sp>
    </p:spTree>
    <p:extLst>
      <p:ext uri="{BB962C8B-B14F-4D97-AF65-F5344CB8AC3E}">
        <p14:creationId xmlns:p14="http://schemas.microsoft.com/office/powerpoint/2010/main" val="15614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en-US" dirty="0">
                <a:latin typeface="Calibri (Body)"/>
              </a:rPr>
              <a:t>Dropping a User Whose Schema Contains </a:t>
            </a:r>
            <a:r>
              <a:rPr lang="en-US" dirty="0" smtClean="0">
                <a:latin typeface="Calibri (Body)"/>
              </a:rPr>
              <a:t>Objects</a:t>
            </a:r>
          </a:p>
          <a:p>
            <a:pPr marL="0" indent="0">
              <a:buNone/>
            </a:pPr>
            <a:r>
              <a:rPr lang="en-US" dirty="0" err="1" smtClean="0">
                <a:latin typeface="Calibri (Body)"/>
              </a:rPr>
              <a:t>Trước</a:t>
            </a:r>
            <a:r>
              <a:rPr lang="en-US" dirty="0" smtClean="0">
                <a:latin typeface="Calibri (Body)"/>
              </a:rPr>
              <a:t> </a:t>
            </a:r>
            <a:r>
              <a:rPr lang="en-US" dirty="0" err="1" smtClean="0">
                <a:latin typeface="Calibri (Body)"/>
              </a:rPr>
              <a:t>khi</a:t>
            </a:r>
            <a:r>
              <a:rPr lang="en-US" dirty="0" smtClean="0">
                <a:latin typeface="Calibri (Body)"/>
              </a:rPr>
              <a:t> </a:t>
            </a:r>
            <a:r>
              <a:rPr lang="en-US" dirty="0" err="1" smtClean="0">
                <a:latin typeface="Calibri (Body)"/>
              </a:rPr>
              <a:t>xóa</a:t>
            </a:r>
            <a:r>
              <a:rPr lang="en-US" dirty="0" smtClean="0">
                <a:latin typeface="Calibri (Body)"/>
              </a:rPr>
              <a:t> </a:t>
            </a:r>
            <a:r>
              <a:rPr lang="en-US" dirty="0" err="1" smtClean="0">
                <a:latin typeface="Calibri (Body)"/>
              </a:rPr>
              <a:t>người</a:t>
            </a:r>
            <a:r>
              <a:rPr lang="en-US" dirty="0" smtClean="0">
                <a:latin typeface="Calibri (Body)"/>
              </a:rPr>
              <a:t> </a:t>
            </a:r>
            <a:r>
              <a:rPr lang="en-US" dirty="0" err="1" smtClean="0">
                <a:latin typeface="Calibri (Body)"/>
              </a:rPr>
              <a:t>dùng</a:t>
            </a:r>
            <a:r>
              <a:rPr lang="en-US" dirty="0" smtClean="0">
                <a:latin typeface="Calibri (Body)"/>
              </a:rPr>
              <a:t> </a:t>
            </a:r>
            <a:r>
              <a:rPr lang="en-US" dirty="0" err="1" smtClean="0">
                <a:latin typeface="Calibri (Body)"/>
              </a:rPr>
              <a:t>mà</a:t>
            </a:r>
            <a:r>
              <a:rPr lang="en-US" dirty="0" smtClean="0">
                <a:latin typeface="Calibri (Body)"/>
              </a:rPr>
              <a:t> schema </a:t>
            </a:r>
            <a:r>
              <a:rPr lang="en-US" dirty="0" err="1" smtClean="0">
                <a:latin typeface="Calibri (Body)"/>
              </a:rPr>
              <a:t>chứa</a:t>
            </a:r>
            <a:r>
              <a:rPr lang="en-US" dirty="0" smtClean="0">
                <a:latin typeface="Calibri (Body)"/>
              </a:rPr>
              <a:t> </a:t>
            </a:r>
            <a:r>
              <a:rPr lang="en-US" dirty="0" err="1" smtClean="0">
                <a:latin typeface="Calibri (Body)"/>
              </a:rPr>
              <a:t>các</a:t>
            </a:r>
            <a:r>
              <a:rPr lang="en-US" dirty="0" smtClean="0">
                <a:latin typeface="Calibri (Body)"/>
              </a:rPr>
              <a:t> </a:t>
            </a:r>
            <a:r>
              <a:rPr lang="en-US" dirty="0" err="1" smtClean="0">
                <a:latin typeface="Calibri (Body)"/>
              </a:rPr>
              <a:t>đối</a:t>
            </a:r>
            <a:r>
              <a:rPr lang="en-US" dirty="0" smtClean="0">
                <a:latin typeface="Calibri (Body)"/>
              </a:rPr>
              <a:t> </a:t>
            </a:r>
            <a:r>
              <a:rPr lang="en-US" dirty="0" err="1" smtClean="0">
                <a:latin typeface="Calibri (Body)"/>
              </a:rPr>
              <a:t>tượng</a:t>
            </a:r>
            <a:r>
              <a:rPr lang="en-US" dirty="0" smtClean="0">
                <a:latin typeface="Calibri (Body)"/>
              </a:rPr>
              <a:t>, </a:t>
            </a:r>
            <a:r>
              <a:rPr lang="en-US" dirty="0" err="1" smtClean="0">
                <a:latin typeface="Calibri (Body)"/>
              </a:rPr>
              <a:t>Kiểm</a:t>
            </a:r>
            <a:r>
              <a:rPr lang="en-US" dirty="0" smtClean="0">
                <a:latin typeface="Calibri (Body)"/>
              </a:rPr>
              <a:t> </a:t>
            </a:r>
            <a:r>
              <a:rPr lang="en-US" dirty="0" err="1" smtClean="0">
                <a:latin typeface="Calibri (Body)"/>
              </a:rPr>
              <a:t>tra</a:t>
            </a:r>
            <a:r>
              <a:rPr lang="en-US" dirty="0" smtClean="0">
                <a:latin typeface="Calibri (Body)"/>
              </a:rPr>
              <a:t> </a:t>
            </a:r>
            <a:r>
              <a:rPr lang="en-US" dirty="0" err="1" smtClean="0">
                <a:latin typeface="Calibri (Body)"/>
              </a:rPr>
              <a:t>cẩn</a:t>
            </a:r>
            <a:r>
              <a:rPr lang="en-US" dirty="0" smtClean="0">
                <a:latin typeface="Calibri (Body)"/>
              </a:rPr>
              <a:t> </a:t>
            </a:r>
            <a:r>
              <a:rPr lang="en-US" dirty="0" err="1" smtClean="0">
                <a:latin typeface="Calibri (Body)"/>
              </a:rPr>
              <a:t>thận</a:t>
            </a:r>
            <a:r>
              <a:rPr lang="en-US" dirty="0" smtClean="0">
                <a:latin typeface="Calibri (Body)"/>
              </a:rPr>
              <a:t> </a:t>
            </a:r>
            <a:r>
              <a:rPr lang="en-US" dirty="0" err="1" smtClean="0">
                <a:latin typeface="Calibri (Body)"/>
              </a:rPr>
              <a:t>tác</a:t>
            </a:r>
            <a:r>
              <a:rPr lang="en-US" dirty="0" smtClean="0">
                <a:latin typeface="Calibri (Body)"/>
              </a:rPr>
              <a:t> </a:t>
            </a:r>
            <a:r>
              <a:rPr lang="en-US" dirty="0" err="1" smtClean="0">
                <a:latin typeface="Calibri (Body)"/>
              </a:rPr>
              <a:t>động</a:t>
            </a:r>
            <a:r>
              <a:rPr lang="en-US" dirty="0" smtClean="0">
                <a:latin typeface="Calibri (Body)"/>
              </a:rPr>
              <a:t> </a:t>
            </a:r>
            <a:r>
              <a:rPr lang="en-US" dirty="0" err="1" smtClean="0">
                <a:latin typeface="Calibri (Body)"/>
              </a:rPr>
              <a:t>của</a:t>
            </a:r>
            <a:r>
              <a:rPr lang="en-US" dirty="0" smtClean="0">
                <a:latin typeface="Calibri (Body)"/>
              </a:rPr>
              <a:t> </a:t>
            </a:r>
            <a:r>
              <a:rPr lang="en-US" dirty="0" err="1" smtClean="0">
                <a:latin typeface="Calibri (Body)"/>
              </a:rPr>
              <a:t>việc</a:t>
            </a:r>
            <a:r>
              <a:rPr lang="en-US" dirty="0" smtClean="0">
                <a:latin typeface="Calibri (Body)"/>
              </a:rPr>
              <a:t> </a:t>
            </a:r>
            <a:r>
              <a:rPr lang="en-US" dirty="0" err="1" smtClean="0">
                <a:latin typeface="Calibri (Body)"/>
              </a:rPr>
              <a:t>bỏ</a:t>
            </a:r>
            <a:r>
              <a:rPr lang="en-US" dirty="0" smtClean="0">
                <a:latin typeface="Calibri (Body)"/>
              </a:rPr>
              <a:t> </a:t>
            </a:r>
            <a:r>
              <a:rPr lang="en-US" dirty="0" err="1" smtClean="0">
                <a:latin typeface="Calibri (Body)"/>
              </a:rPr>
              <a:t>đi</a:t>
            </a:r>
            <a:r>
              <a:rPr lang="en-US" dirty="0" smtClean="0">
                <a:latin typeface="Calibri (Body)"/>
              </a:rPr>
              <a:t> </a:t>
            </a:r>
            <a:r>
              <a:rPr lang="en-US" dirty="0" err="1" smtClean="0">
                <a:latin typeface="Calibri (Body)"/>
              </a:rPr>
              <a:t>các</a:t>
            </a:r>
            <a:r>
              <a:rPr lang="en-US" dirty="0" smtClean="0">
                <a:latin typeface="Calibri (Body)"/>
              </a:rPr>
              <a:t> </a:t>
            </a:r>
            <a:r>
              <a:rPr lang="en-US" dirty="0" err="1" smtClean="0">
                <a:latin typeface="Calibri (Body)"/>
              </a:rPr>
              <a:t>đối</a:t>
            </a:r>
            <a:r>
              <a:rPr lang="en-US" dirty="0" smtClean="0">
                <a:latin typeface="Calibri (Body)"/>
              </a:rPr>
              <a:t> </a:t>
            </a:r>
            <a:r>
              <a:rPr lang="en-US" dirty="0" err="1" smtClean="0">
                <a:latin typeface="Calibri (Body)"/>
              </a:rPr>
              <a:t>tượng</a:t>
            </a:r>
            <a:r>
              <a:rPr lang="en-US" dirty="0" smtClean="0">
                <a:latin typeface="Calibri (Body)"/>
              </a:rPr>
              <a:t> </a:t>
            </a:r>
            <a:r>
              <a:rPr lang="en-US" dirty="0" err="1" smtClean="0">
                <a:latin typeface="Calibri (Body)"/>
              </a:rPr>
              <a:t>này</a:t>
            </a:r>
            <a:r>
              <a:rPr lang="en-US" dirty="0" smtClean="0">
                <a:latin typeface="Calibri (Body)"/>
              </a:rPr>
              <a:t> </a:t>
            </a:r>
            <a:r>
              <a:rPr lang="en-US" dirty="0" err="1" smtClean="0">
                <a:latin typeface="Calibri (Body)"/>
              </a:rPr>
              <a:t>trong</a:t>
            </a:r>
            <a:r>
              <a:rPr lang="en-US" dirty="0" smtClean="0">
                <a:latin typeface="Calibri (Body)"/>
              </a:rPr>
              <a:t> schema</a:t>
            </a:r>
          </a:p>
          <a:p>
            <a:pPr marL="914400" lvl="1" indent="-457200">
              <a:buFont typeface="+mj-lt"/>
              <a:buAutoNum type="arabicPeriod"/>
            </a:pPr>
            <a:r>
              <a:rPr lang="vi-VN" dirty="0">
                <a:latin typeface="Calibri (Body)"/>
              </a:rPr>
              <a:t>Truy vấn từ điển dữ liệu khung nhìn DBA_OBJECTS để tìm các đối tượng sở hữu bởi người dùng</a:t>
            </a:r>
            <a:r>
              <a:rPr lang="en-US" dirty="0" smtClean="0">
                <a:latin typeface="Calibri (Body)"/>
              </a:rPr>
              <a:t>.</a:t>
            </a:r>
          </a:p>
          <a:p>
            <a:pPr marL="914400" lvl="1" indent="-457200">
              <a:buFont typeface="+mj-lt"/>
              <a:buAutoNum type="arabicPeriod"/>
            </a:pPr>
            <a:r>
              <a:rPr lang="vi-VN" dirty="0">
                <a:latin typeface="Calibri (Body)"/>
              </a:rPr>
              <a:t>Sử dụng câu lệnh DROP USER với mệnh đề CASCADE để xóa người dùng và tất cả các đối tượng và khóa ngoại phụ thuộc vào các bảng mà người dùng đó sở hữu</a:t>
            </a:r>
            <a:r>
              <a:rPr lang="en-US" dirty="0" smtClean="0">
                <a:latin typeface="Calibri (Body)"/>
              </a:rPr>
              <a:t>.</a:t>
            </a:r>
            <a:endParaRPr lang="en-US" dirty="0">
              <a:latin typeface="Calibri (Body)"/>
            </a:endParaRPr>
          </a:p>
        </p:txBody>
      </p:sp>
      <p:pic>
        <p:nvPicPr>
          <p:cNvPr id="7" name="Picture 6"/>
          <p:cNvPicPr>
            <a:picLocks noChangeAspect="1"/>
          </p:cNvPicPr>
          <p:nvPr/>
        </p:nvPicPr>
        <p:blipFill>
          <a:blip r:embed="rId3"/>
          <a:stretch>
            <a:fillRect/>
          </a:stretch>
        </p:blipFill>
        <p:spPr>
          <a:xfrm>
            <a:off x="1433245" y="5186534"/>
            <a:ext cx="7620000" cy="552450"/>
          </a:xfrm>
          <a:prstGeom prst="rect">
            <a:avLst/>
          </a:prstGeom>
        </p:spPr>
      </p:pic>
      <p:pic>
        <p:nvPicPr>
          <p:cNvPr id="8" name="Picture 7"/>
          <p:cNvPicPr>
            <a:picLocks noChangeAspect="1"/>
          </p:cNvPicPr>
          <p:nvPr/>
        </p:nvPicPr>
        <p:blipFill>
          <a:blip r:embed="rId4"/>
          <a:stretch>
            <a:fillRect/>
          </a:stretch>
        </p:blipFill>
        <p:spPr>
          <a:xfrm>
            <a:off x="1433245" y="5776826"/>
            <a:ext cx="2657475" cy="619125"/>
          </a:xfrm>
          <a:prstGeom prst="rect">
            <a:avLst/>
          </a:prstGeom>
        </p:spPr>
      </p:pic>
    </p:spTree>
    <p:extLst>
      <p:ext uri="{BB962C8B-B14F-4D97-AF65-F5344CB8AC3E}">
        <p14:creationId xmlns:p14="http://schemas.microsoft.com/office/powerpoint/2010/main" val="324543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en-US" dirty="0">
                <a:latin typeface="Calibri (Body)"/>
              </a:rPr>
              <a:t>Database User and Profile Data Dictionary </a:t>
            </a:r>
            <a:r>
              <a:rPr lang="en-US" dirty="0" smtClean="0">
                <a:latin typeface="Calibri (Body)"/>
              </a:rPr>
              <a:t>Views</a:t>
            </a:r>
          </a:p>
          <a:p>
            <a:pPr marL="0" indent="0">
              <a:buNone/>
            </a:pPr>
            <a:r>
              <a:rPr lang="vi-VN" dirty="0">
                <a:latin typeface="Calibri (Body)"/>
              </a:rPr>
              <a:t>CSDL Oracle cung cấp một tập hợp các khung nhìn từ điển dữ liệu cái mà cung cấp thông tin về các thiết lập mà bạn sử dụng để tạo các người dùng và profile</a:t>
            </a:r>
            <a:r>
              <a:rPr lang="en-US" dirty="0" smtClean="0">
                <a:latin typeface="Calibri (Body)"/>
              </a:rPr>
              <a:t>.</a:t>
            </a:r>
            <a:endParaRPr lang="en-US" dirty="0">
              <a:latin typeface="Calibri (Body)"/>
            </a:endParaRPr>
          </a:p>
          <a:p>
            <a:r>
              <a:rPr lang="en-US" dirty="0">
                <a:latin typeface="Calibri (Body)"/>
              </a:rPr>
              <a:t>Data Dictionary Views That List Information About Users and Profiles</a:t>
            </a:r>
          </a:p>
          <a:p>
            <a:pPr marL="0" indent="0">
              <a:buNone/>
            </a:pPr>
            <a:r>
              <a:rPr lang="en-US" dirty="0">
                <a:latin typeface="Calibri (Body)"/>
              </a:rPr>
              <a:t>Oracle Database provides a set of data dictionary views that contain information about database users and profiles</a:t>
            </a:r>
            <a:r>
              <a:rPr lang="en-US" dirty="0" smtClean="0">
                <a:latin typeface="Calibri (Body)"/>
              </a:rPr>
              <a:t>.</a:t>
            </a:r>
          </a:p>
          <a:p>
            <a:pPr marL="0" indent="0">
              <a:buNone/>
            </a:pPr>
            <a:r>
              <a:rPr lang="en-US" dirty="0">
                <a:latin typeface="Calibri (Body)"/>
              </a:rPr>
              <a:t>Data Dictionary Views That Display Information about Users and Profiles</a:t>
            </a:r>
          </a:p>
          <a:p>
            <a:pPr marL="0" indent="0">
              <a:buNone/>
            </a:pPr>
            <a:endParaRPr lang="en-US" dirty="0">
              <a:latin typeface="Calibri (Body)"/>
            </a:endParaRPr>
          </a:p>
        </p:txBody>
      </p:sp>
    </p:spTree>
    <p:extLst>
      <p:ext uri="{BB962C8B-B14F-4D97-AF65-F5344CB8AC3E}">
        <p14:creationId xmlns:p14="http://schemas.microsoft.com/office/powerpoint/2010/main" val="140217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Phần</a:t>
            </a:r>
            <a:r>
              <a:rPr lang="en-GB" dirty="0"/>
              <a:t> 1: </a:t>
            </a:r>
            <a:r>
              <a:rPr lang="en-GB" dirty="0" err="1"/>
              <a:t>Quản</a:t>
            </a:r>
            <a:r>
              <a:rPr lang="en-GB" dirty="0"/>
              <a:t> </a:t>
            </a:r>
            <a:r>
              <a:rPr lang="en-GB" dirty="0" err="1"/>
              <a:t>lý</a:t>
            </a:r>
            <a:r>
              <a:rPr lang="en-GB" dirty="0"/>
              <a:t> </a:t>
            </a:r>
            <a:r>
              <a:rPr lang="en-GB" dirty="0" err="1"/>
              <a:t>xác</a:t>
            </a:r>
            <a:r>
              <a:rPr lang="en-GB" dirty="0"/>
              <a:t> </a:t>
            </a:r>
            <a:r>
              <a:rPr lang="en-GB" dirty="0" err="1"/>
              <a:t>thực</a:t>
            </a:r>
            <a:r>
              <a:rPr lang="en-GB" dirty="0"/>
              <a:t> </a:t>
            </a:r>
            <a:r>
              <a:rPr lang="en-GB" dirty="0" err="1"/>
              <a:t>và</a:t>
            </a:r>
            <a:r>
              <a:rPr lang="en-GB" dirty="0"/>
              <a:t> </a:t>
            </a:r>
            <a:r>
              <a:rPr lang="en-GB" dirty="0" err="1"/>
              <a:t>phân</a:t>
            </a:r>
            <a:r>
              <a:rPr lang="en-GB" dirty="0"/>
              <a:t> </a:t>
            </a:r>
            <a:r>
              <a:rPr lang="en-GB" dirty="0" err="1"/>
              <a:t>quyền</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lstStyle/>
          <a:p>
            <a:r>
              <a:rPr lang="en-GB" dirty="0" err="1" smtClean="0"/>
              <a:t>Quản</a:t>
            </a:r>
            <a:r>
              <a:rPr lang="en-GB" dirty="0" smtClean="0"/>
              <a:t> </a:t>
            </a:r>
            <a:r>
              <a:rPr lang="en-GB" dirty="0" err="1" smtClean="0"/>
              <a:t>lý</a:t>
            </a:r>
            <a:r>
              <a:rPr lang="en-GB" dirty="0" smtClean="0"/>
              <a:t> </a:t>
            </a:r>
            <a:r>
              <a:rPr lang="en-GB" dirty="0" err="1" smtClean="0"/>
              <a:t>bảo</a:t>
            </a:r>
            <a:r>
              <a:rPr lang="en-GB" dirty="0" smtClean="0"/>
              <a:t> </a:t>
            </a:r>
            <a:r>
              <a:rPr lang="en-GB" dirty="0" err="1" smtClean="0"/>
              <a:t>mật</a:t>
            </a:r>
            <a:r>
              <a:rPr lang="en-GB" dirty="0" smtClean="0"/>
              <a:t> </a:t>
            </a:r>
            <a:r>
              <a:rPr lang="en-GB" dirty="0" err="1" smtClean="0"/>
              <a:t>cho</a:t>
            </a:r>
            <a:r>
              <a:rPr lang="en-GB" dirty="0" smtClean="0"/>
              <a:t> </a:t>
            </a:r>
            <a:r>
              <a:rPr lang="en-GB" dirty="0" err="1" smtClean="0"/>
              <a:t>các</a:t>
            </a:r>
            <a:r>
              <a:rPr lang="en-GB" dirty="0" smtClean="0"/>
              <a:t> </a:t>
            </a:r>
            <a:r>
              <a:rPr lang="en-GB" dirty="0" err="1" smtClean="0"/>
              <a:t>người</a:t>
            </a:r>
            <a:r>
              <a:rPr lang="en-GB" dirty="0" smtClean="0"/>
              <a:t> </a:t>
            </a:r>
            <a:r>
              <a:rPr lang="en-GB" dirty="0" err="1" smtClean="0"/>
              <a:t>dùng</a:t>
            </a:r>
            <a:endParaRPr lang="en-US" dirty="0"/>
          </a:p>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GB" dirty="0" smtClean="0"/>
          </a:p>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t>
            </a:r>
            <a:r>
              <a:rPr lang="en-GB" dirty="0" smtClean="0"/>
              <a:t>Authorization</a:t>
            </a:r>
          </a:p>
          <a:p>
            <a:r>
              <a:rPr lang="en-GB" dirty="0" err="1" smtClean="0"/>
              <a:t>Quản</a:t>
            </a:r>
            <a:r>
              <a:rPr lang="en-GB" dirty="0" smtClean="0"/>
              <a:t> </a:t>
            </a:r>
            <a:r>
              <a:rPr lang="en-GB" dirty="0" err="1" smtClean="0"/>
              <a:t>lý</a:t>
            </a:r>
            <a:r>
              <a:rPr lang="en-GB" dirty="0" smtClean="0"/>
              <a:t> </a:t>
            </a:r>
            <a:r>
              <a:rPr lang="en-GB" dirty="0" err="1" smtClean="0"/>
              <a:t>bảo</a:t>
            </a:r>
            <a:r>
              <a:rPr lang="en-GB" dirty="0" smtClean="0"/>
              <a:t> </a:t>
            </a:r>
            <a:r>
              <a:rPr lang="en-GB" dirty="0" err="1" smtClean="0"/>
              <a:t>mật</a:t>
            </a:r>
            <a:r>
              <a:rPr lang="en-GB" dirty="0" smtClean="0"/>
              <a:t> </a:t>
            </a:r>
            <a:r>
              <a:rPr lang="en-GB" dirty="0" err="1" smtClean="0"/>
              <a:t>cho</a:t>
            </a:r>
            <a:r>
              <a:rPr lang="en-GB" dirty="0" smtClean="0"/>
              <a:t> </a:t>
            </a:r>
            <a:r>
              <a:rPr lang="en-US" dirty="0"/>
              <a:t>Definer's Rights </a:t>
            </a:r>
            <a:r>
              <a:rPr lang="en-US" dirty="0" err="1" smtClean="0"/>
              <a:t>và</a:t>
            </a:r>
            <a:r>
              <a:rPr lang="en-US" dirty="0" smtClean="0"/>
              <a:t> </a:t>
            </a:r>
            <a:r>
              <a:rPr lang="en-US" dirty="0"/>
              <a:t>Invoker's </a:t>
            </a:r>
            <a:r>
              <a:rPr lang="en-US" dirty="0" smtClean="0"/>
              <a:t>Rights</a:t>
            </a:r>
          </a:p>
          <a:p>
            <a:r>
              <a:rPr lang="en-GB" dirty="0" err="1" smtClean="0"/>
              <a:t>Quản</a:t>
            </a:r>
            <a:r>
              <a:rPr lang="en-GB" dirty="0" smtClean="0"/>
              <a:t> </a:t>
            </a:r>
            <a:r>
              <a:rPr lang="en-GB" dirty="0" err="1" smtClean="0"/>
              <a:t>lý</a:t>
            </a:r>
            <a:r>
              <a:rPr lang="en-GB" dirty="0" smtClean="0"/>
              <a:t> </a:t>
            </a:r>
            <a:r>
              <a:rPr lang="en-GB" dirty="0" err="1" smtClean="0"/>
              <a:t>truy</a:t>
            </a:r>
            <a:r>
              <a:rPr lang="en-GB" dirty="0" smtClean="0"/>
              <a:t> </a:t>
            </a:r>
            <a:r>
              <a:rPr lang="en-GB" dirty="0" err="1" smtClean="0"/>
              <a:t>xuất</a:t>
            </a:r>
            <a:r>
              <a:rPr lang="en-GB" dirty="0" smtClean="0"/>
              <a:t> Fine-Grained </a:t>
            </a:r>
            <a:r>
              <a:rPr lang="en-GB" dirty="0" err="1" smtClean="0"/>
              <a:t>trong</a:t>
            </a:r>
            <a:r>
              <a:rPr lang="en-GB" dirty="0" smtClean="0"/>
              <a:t> PL/SQL Packages </a:t>
            </a:r>
            <a:r>
              <a:rPr lang="en-GB" dirty="0" err="1" smtClean="0"/>
              <a:t>và</a:t>
            </a:r>
            <a:r>
              <a:rPr lang="en-GB" dirty="0" smtClean="0"/>
              <a:t> Types</a:t>
            </a:r>
          </a:p>
          <a:p>
            <a:pPr marL="0" indent="0">
              <a:buNone/>
            </a:pPr>
            <a:endParaRPr lang="en-US" dirty="0"/>
          </a:p>
        </p:txBody>
      </p:sp>
    </p:spTree>
    <p:extLst>
      <p:ext uri="{BB962C8B-B14F-4D97-AF65-F5344CB8AC3E}">
        <p14:creationId xmlns:p14="http://schemas.microsoft.com/office/powerpoint/2010/main" val="287275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97258" y="0"/>
            <a:ext cx="8902931" cy="7294974"/>
          </a:xfrm>
          <a:prstGeom prst="rect">
            <a:avLst/>
          </a:prstGeom>
        </p:spPr>
      </p:pic>
    </p:spTree>
    <p:extLst>
      <p:ext uri="{BB962C8B-B14F-4D97-AF65-F5344CB8AC3E}">
        <p14:creationId xmlns:p14="http://schemas.microsoft.com/office/powerpoint/2010/main" val="208836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en-US" dirty="0" err="1" smtClean="0"/>
              <a:t>Ví</a:t>
            </a:r>
            <a:r>
              <a:rPr lang="en-US" dirty="0" smtClean="0"/>
              <a:t> </a:t>
            </a:r>
            <a:r>
              <a:rPr lang="en-US" dirty="0" err="1" smtClean="0"/>
              <a:t>dụ</a:t>
            </a:r>
            <a:endParaRPr lang="en-US" dirty="0"/>
          </a:p>
        </p:txBody>
      </p:sp>
      <p:pic>
        <p:nvPicPr>
          <p:cNvPr id="2" name="Picture 1"/>
          <p:cNvPicPr>
            <a:picLocks noChangeAspect="1"/>
          </p:cNvPicPr>
          <p:nvPr/>
        </p:nvPicPr>
        <p:blipFill>
          <a:blip r:embed="rId3"/>
          <a:stretch>
            <a:fillRect/>
          </a:stretch>
        </p:blipFill>
        <p:spPr>
          <a:xfrm>
            <a:off x="2910905" y="2190749"/>
            <a:ext cx="2609850" cy="4600575"/>
          </a:xfrm>
          <a:prstGeom prst="rect">
            <a:avLst/>
          </a:prstGeom>
        </p:spPr>
      </p:pic>
    </p:spTree>
    <p:extLst>
      <p:ext uri="{BB962C8B-B14F-4D97-AF65-F5344CB8AC3E}">
        <p14:creationId xmlns:p14="http://schemas.microsoft.com/office/powerpoint/2010/main" val="50169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en-US" dirty="0"/>
              <a:t>Query to Find All Users and Associated Information</a:t>
            </a:r>
          </a:p>
          <a:p>
            <a:pPr marL="0" indent="0">
              <a:buNone/>
            </a:pPr>
            <a:r>
              <a:rPr lang="en-US" dirty="0"/>
              <a:t/>
            </a:r>
            <a:br>
              <a:rPr lang="en-US" dirty="0"/>
            </a:br>
            <a:endParaRPr lang="en-US" dirty="0"/>
          </a:p>
        </p:txBody>
      </p:sp>
      <p:pic>
        <p:nvPicPr>
          <p:cNvPr id="3" name="Picture 2"/>
          <p:cNvPicPr>
            <a:picLocks noChangeAspect="1"/>
          </p:cNvPicPr>
          <p:nvPr/>
        </p:nvPicPr>
        <p:blipFill>
          <a:blip r:embed="rId3"/>
          <a:stretch>
            <a:fillRect/>
          </a:stretch>
        </p:blipFill>
        <p:spPr>
          <a:xfrm>
            <a:off x="1588802" y="2960991"/>
            <a:ext cx="6219825" cy="2990850"/>
          </a:xfrm>
          <a:prstGeom prst="rect">
            <a:avLst/>
          </a:prstGeom>
        </p:spPr>
      </p:pic>
    </p:spTree>
    <p:extLst>
      <p:ext uri="{BB962C8B-B14F-4D97-AF65-F5344CB8AC3E}">
        <p14:creationId xmlns:p14="http://schemas.microsoft.com/office/powerpoint/2010/main" val="375645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en-US" dirty="0"/>
              <a:t>Query to List All </a:t>
            </a:r>
            <a:r>
              <a:rPr lang="en-US" dirty="0" err="1"/>
              <a:t>Tablespace</a:t>
            </a:r>
            <a:r>
              <a:rPr lang="en-US" dirty="0"/>
              <a:t> Quotas</a:t>
            </a:r>
          </a:p>
          <a:p>
            <a:pPr marL="0" indent="0">
              <a:buNone/>
            </a:pPr>
            <a:r>
              <a:rPr lang="en-US" dirty="0"/>
              <a:t/>
            </a:r>
            <a:br>
              <a:rPr lang="en-US" dirty="0"/>
            </a:br>
            <a:endParaRPr lang="en-US" dirty="0"/>
          </a:p>
        </p:txBody>
      </p:sp>
      <p:pic>
        <p:nvPicPr>
          <p:cNvPr id="2" name="Picture 1"/>
          <p:cNvPicPr>
            <a:picLocks noChangeAspect="1"/>
          </p:cNvPicPr>
          <p:nvPr/>
        </p:nvPicPr>
        <p:blipFill>
          <a:blip r:embed="rId3"/>
          <a:stretch>
            <a:fillRect/>
          </a:stretch>
        </p:blipFill>
        <p:spPr>
          <a:xfrm>
            <a:off x="1469311" y="3179958"/>
            <a:ext cx="5924550" cy="1504950"/>
          </a:xfrm>
          <a:prstGeom prst="rect">
            <a:avLst/>
          </a:prstGeom>
        </p:spPr>
      </p:pic>
    </p:spTree>
    <p:extLst>
      <p:ext uri="{BB962C8B-B14F-4D97-AF65-F5344CB8AC3E}">
        <p14:creationId xmlns:p14="http://schemas.microsoft.com/office/powerpoint/2010/main" val="175222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en-US" dirty="0"/>
              <a:t>Query to List All Profiles and Assigned </a:t>
            </a:r>
            <a:r>
              <a:rPr lang="en-US" dirty="0" smtClean="0"/>
              <a:t>Limits</a:t>
            </a:r>
            <a:r>
              <a:rPr lang="en-US" dirty="0"/>
              <a:t/>
            </a:r>
            <a:br>
              <a:rPr lang="en-US" dirty="0"/>
            </a:br>
            <a:endParaRPr lang="en-US" dirty="0"/>
          </a:p>
          <a:p>
            <a:pPr marL="0" indent="0">
              <a:buNone/>
            </a:pPr>
            <a:r>
              <a:rPr lang="en-US" dirty="0"/>
              <a:t/>
            </a:r>
            <a:br>
              <a:rPr lang="en-US" dirty="0"/>
            </a:br>
            <a:endParaRPr lang="en-US" dirty="0"/>
          </a:p>
        </p:txBody>
      </p:sp>
      <p:pic>
        <p:nvPicPr>
          <p:cNvPr id="3" name="Picture 2"/>
          <p:cNvPicPr>
            <a:picLocks noChangeAspect="1"/>
          </p:cNvPicPr>
          <p:nvPr/>
        </p:nvPicPr>
        <p:blipFill>
          <a:blip r:embed="rId3"/>
          <a:stretch>
            <a:fillRect/>
          </a:stretch>
        </p:blipFill>
        <p:spPr>
          <a:xfrm>
            <a:off x="7258959" y="2039954"/>
            <a:ext cx="3470150" cy="4607426"/>
          </a:xfrm>
          <a:prstGeom prst="rect">
            <a:avLst/>
          </a:prstGeom>
        </p:spPr>
      </p:pic>
    </p:spTree>
    <p:extLst>
      <p:ext uri="{BB962C8B-B14F-4D97-AF65-F5344CB8AC3E}">
        <p14:creationId xmlns:p14="http://schemas.microsoft.com/office/powerpoint/2010/main" val="186882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normAutofit/>
          </a:bodyPr>
          <a:lstStyle/>
          <a:p>
            <a:r>
              <a:rPr lang="en-US" dirty="0"/>
              <a:t>Query to View Memory Use for Each User Session</a:t>
            </a:r>
          </a:p>
          <a:p>
            <a:pPr marL="0" indent="0">
              <a:buNone/>
            </a:pPr>
            <a:r>
              <a:rPr lang="en-US" dirty="0"/>
              <a:t/>
            </a:r>
            <a:br>
              <a:rPr lang="en-US" dirty="0"/>
            </a:br>
            <a:endParaRPr lang="en-US" dirty="0"/>
          </a:p>
          <a:p>
            <a:pPr marL="0" indent="0">
              <a:buNone/>
            </a:pPr>
            <a:r>
              <a:rPr lang="en-US" dirty="0"/>
              <a:t/>
            </a:r>
            <a:br>
              <a:rPr lang="en-US" dirty="0"/>
            </a:br>
            <a:endParaRPr lang="en-US" dirty="0"/>
          </a:p>
        </p:txBody>
      </p:sp>
      <p:pic>
        <p:nvPicPr>
          <p:cNvPr id="2" name="Picture 1"/>
          <p:cNvPicPr>
            <a:picLocks noChangeAspect="1"/>
          </p:cNvPicPr>
          <p:nvPr/>
        </p:nvPicPr>
        <p:blipFill>
          <a:blip r:embed="rId3"/>
          <a:stretch>
            <a:fillRect/>
          </a:stretch>
        </p:blipFill>
        <p:spPr>
          <a:xfrm>
            <a:off x="3136963" y="2619375"/>
            <a:ext cx="5915025" cy="4238625"/>
          </a:xfrm>
          <a:prstGeom prst="rect">
            <a:avLst/>
          </a:prstGeom>
        </p:spPr>
      </p:pic>
    </p:spTree>
    <p:extLst>
      <p:ext uri="{BB962C8B-B14F-4D97-AF65-F5344CB8AC3E}">
        <p14:creationId xmlns:p14="http://schemas.microsoft.com/office/powerpoint/2010/main" val="407560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lnSpcReduction="10000"/>
          </a:bodyPr>
          <a:lstStyle/>
          <a:p>
            <a:r>
              <a:rPr lang="en-US" dirty="0" err="1" smtClean="0">
                <a:latin typeface="Calibri (Body)"/>
              </a:rPr>
              <a:t>Giới</a:t>
            </a:r>
            <a:r>
              <a:rPr lang="en-US" dirty="0" smtClean="0">
                <a:latin typeface="Calibri (Body)"/>
              </a:rPr>
              <a:t> </a:t>
            </a:r>
            <a:r>
              <a:rPr lang="en-US" dirty="0" err="1" smtClean="0">
                <a:latin typeface="Calibri (Body)"/>
              </a:rPr>
              <a:t>thiệu</a:t>
            </a:r>
            <a:r>
              <a:rPr lang="en-US" dirty="0" smtClean="0">
                <a:latin typeface="Calibri (Body)"/>
              </a:rPr>
              <a:t> </a:t>
            </a:r>
            <a:r>
              <a:rPr lang="en-US" dirty="0" err="1" smtClean="0">
                <a:latin typeface="Calibri (Body)"/>
              </a:rPr>
              <a:t>về</a:t>
            </a:r>
            <a:r>
              <a:rPr lang="en-US" dirty="0" smtClean="0">
                <a:latin typeface="Calibri (Body)"/>
              </a:rPr>
              <a:t> </a:t>
            </a:r>
            <a:r>
              <a:rPr lang="en-US" dirty="0" err="1" smtClean="0">
                <a:latin typeface="Calibri (Body)"/>
              </a:rPr>
              <a:t>xác</a:t>
            </a:r>
            <a:r>
              <a:rPr lang="en-US" dirty="0" smtClean="0">
                <a:latin typeface="Calibri (Body)"/>
              </a:rPr>
              <a:t> </a:t>
            </a:r>
            <a:r>
              <a:rPr lang="en-US" dirty="0" err="1" smtClean="0">
                <a:latin typeface="Calibri (Body)"/>
              </a:rPr>
              <a:t>thực</a:t>
            </a:r>
            <a:endParaRPr lang="en-US" dirty="0" smtClean="0">
              <a:latin typeface="Calibri (Body)"/>
            </a:endParaRPr>
          </a:p>
          <a:p>
            <a:pPr marL="0" indent="0">
              <a:buNone/>
            </a:pPr>
            <a:r>
              <a:rPr lang="en-US" dirty="0" err="1" smtClean="0">
                <a:latin typeface="Calibri (Body)"/>
              </a:rPr>
              <a:t>Bạn</a:t>
            </a:r>
            <a:r>
              <a:rPr lang="en-US" dirty="0" smtClean="0">
                <a:latin typeface="Calibri (Body)"/>
              </a:rPr>
              <a:t> </a:t>
            </a:r>
            <a:r>
              <a:rPr lang="en-US" dirty="0" err="1" smtClean="0">
                <a:latin typeface="Calibri (Body)"/>
              </a:rPr>
              <a:t>có</a:t>
            </a:r>
            <a:r>
              <a:rPr lang="en-US" dirty="0" smtClean="0">
                <a:latin typeface="Calibri (Body)"/>
              </a:rPr>
              <a:t> </a:t>
            </a:r>
            <a:r>
              <a:rPr lang="en-US" dirty="0" err="1" smtClean="0">
                <a:latin typeface="Calibri (Body)"/>
              </a:rPr>
              <a:t>thể</a:t>
            </a:r>
            <a:r>
              <a:rPr lang="en-US" dirty="0" smtClean="0">
                <a:latin typeface="Calibri (Body)"/>
              </a:rPr>
              <a:t> </a:t>
            </a:r>
            <a:r>
              <a:rPr lang="en-US" dirty="0" err="1" smtClean="0">
                <a:latin typeface="Calibri (Body)"/>
              </a:rPr>
              <a:t>cấu</a:t>
            </a:r>
            <a:r>
              <a:rPr lang="en-US" dirty="0" smtClean="0">
                <a:latin typeface="Calibri (Body)"/>
              </a:rPr>
              <a:t> </a:t>
            </a:r>
            <a:r>
              <a:rPr lang="en-US" dirty="0" err="1" smtClean="0">
                <a:latin typeface="Calibri (Body)"/>
              </a:rPr>
              <a:t>hình</a:t>
            </a:r>
            <a:r>
              <a:rPr lang="en-US" dirty="0" smtClean="0">
                <a:latin typeface="Calibri (Body)"/>
              </a:rPr>
              <a:t> CSDL Oracle </a:t>
            </a:r>
            <a:r>
              <a:rPr lang="en-US" dirty="0" err="1" smtClean="0">
                <a:latin typeface="Calibri (Body)"/>
              </a:rPr>
              <a:t>để</a:t>
            </a:r>
            <a:r>
              <a:rPr lang="en-US" dirty="0" smtClean="0">
                <a:latin typeface="Calibri (Body)"/>
              </a:rPr>
              <a:t> </a:t>
            </a:r>
            <a:r>
              <a:rPr lang="en-US" dirty="0" err="1" smtClean="0">
                <a:latin typeface="Calibri (Body)"/>
              </a:rPr>
              <a:t>xác</a:t>
            </a:r>
            <a:r>
              <a:rPr lang="en-US" dirty="0" smtClean="0">
                <a:latin typeface="Calibri (Body)"/>
              </a:rPr>
              <a:t> </a:t>
            </a:r>
            <a:r>
              <a:rPr lang="en-US" dirty="0" err="1" smtClean="0">
                <a:latin typeface="Calibri (Body)"/>
              </a:rPr>
              <a:t>thực</a:t>
            </a:r>
            <a:r>
              <a:rPr lang="en-US" dirty="0" smtClean="0">
                <a:latin typeface="Calibri (Body)"/>
              </a:rPr>
              <a:t> (</a:t>
            </a:r>
            <a:r>
              <a:rPr lang="en-US" dirty="0" err="1" smtClean="0">
                <a:latin typeface="Calibri (Body)"/>
              </a:rPr>
              <a:t>nghĩa</a:t>
            </a:r>
            <a:r>
              <a:rPr lang="en-US" dirty="0" smtClean="0">
                <a:latin typeface="Calibri (Body)"/>
              </a:rPr>
              <a:t> </a:t>
            </a:r>
            <a:r>
              <a:rPr lang="en-US" dirty="0" err="1" smtClean="0">
                <a:latin typeface="Calibri (Body)"/>
              </a:rPr>
              <a:t>là</a:t>
            </a:r>
            <a:r>
              <a:rPr lang="en-US" dirty="0" smtClean="0">
                <a:latin typeface="Calibri (Body)"/>
              </a:rPr>
              <a:t> </a:t>
            </a:r>
            <a:r>
              <a:rPr lang="en-US" dirty="0" err="1" smtClean="0">
                <a:latin typeface="Calibri (Body)"/>
              </a:rPr>
              <a:t>định</a:t>
            </a:r>
            <a:r>
              <a:rPr lang="en-US" dirty="0" smtClean="0">
                <a:latin typeface="Calibri (Body)"/>
              </a:rPr>
              <a:t> </a:t>
            </a:r>
            <a:r>
              <a:rPr lang="en-US" dirty="0" err="1" smtClean="0">
                <a:latin typeface="Calibri (Body)"/>
              </a:rPr>
              <a:t>danh</a:t>
            </a:r>
            <a:r>
              <a:rPr lang="en-US" dirty="0" smtClean="0">
                <a:latin typeface="Calibri (Body)"/>
              </a:rPr>
              <a:t>) </a:t>
            </a:r>
            <a:r>
              <a:rPr lang="en-US" dirty="0" err="1" smtClean="0">
                <a:latin typeface="Calibri (Body)"/>
              </a:rPr>
              <a:t>các</a:t>
            </a:r>
            <a:r>
              <a:rPr lang="en-US" dirty="0" smtClean="0">
                <a:latin typeface="Calibri (Body)"/>
              </a:rPr>
              <a:t> </a:t>
            </a:r>
            <a:r>
              <a:rPr lang="en-US" dirty="0" err="1" smtClean="0">
                <a:latin typeface="Calibri (Body)"/>
              </a:rPr>
              <a:t>người</a:t>
            </a:r>
            <a:r>
              <a:rPr lang="en-US" dirty="0" smtClean="0">
                <a:latin typeface="Calibri (Body)"/>
              </a:rPr>
              <a:t> </a:t>
            </a:r>
            <a:r>
              <a:rPr lang="en-US" dirty="0" err="1" smtClean="0">
                <a:latin typeface="Calibri (Body)"/>
              </a:rPr>
              <a:t>dùng</a:t>
            </a:r>
            <a:r>
              <a:rPr lang="en-US" dirty="0" smtClean="0">
                <a:latin typeface="Calibri (Body)"/>
              </a:rPr>
              <a:t> </a:t>
            </a:r>
            <a:r>
              <a:rPr lang="en-US" dirty="0" err="1" smtClean="0">
                <a:latin typeface="Calibri (Body)"/>
              </a:rPr>
              <a:t>hoặc</a:t>
            </a:r>
            <a:r>
              <a:rPr lang="en-US" dirty="0" smtClean="0">
                <a:latin typeface="Calibri (Body)"/>
              </a:rPr>
              <a:t> </a:t>
            </a:r>
            <a:r>
              <a:rPr lang="en-US" dirty="0" err="1" smtClean="0">
                <a:latin typeface="Calibri (Body)"/>
              </a:rPr>
              <a:t>các</a:t>
            </a:r>
            <a:r>
              <a:rPr lang="en-US" dirty="0" smtClean="0">
                <a:latin typeface="Calibri (Body)"/>
              </a:rPr>
              <a:t> </a:t>
            </a:r>
            <a:r>
              <a:rPr lang="en-US" dirty="0" err="1" smtClean="0">
                <a:latin typeface="Calibri (Body)"/>
              </a:rPr>
              <a:t>thực</a:t>
            </a:r>
            <a:r>
              <a:rPr lang="en-US" dirty="0" smtClean="0">
                <a:latin typeface="Calibri (Body)"/>
              </a:rPr>
              <a:t> </a:t>
            </a:r>
            <a:r>
              <a:rPr lang="en-US" dirty="0" err="1" smtClean="0">
                <a:latin typeface="Calibri (Body)"/>
              </a:rPr>
              <a:t>thể</a:t>
            </a:r>
            <a:r>
              <a:rPr lang="en-US" dirty="0" smtClean="0">
                <a:latin typeface="Calibri (Body)"/>
              </a:rPr>
              <a:t> </a:t>
            </a:r>
            <a:r>
              <a:rPr lang="en-US" dirty="0" err="1" smtClean="0">
                <a:latin typeface="Calibri (Body)"/>
              </a:rPr>
              <a:t>kết</a:t>
            </a:r>
            <a:r>
              <a:rPr lang="en-US" dirty="0" smtClean="0">
                <a:latin typeface="Calibri (Body)"/>
              </a:rPr>
              <a:t> </a:t>
            </a:r>
            <a:r>
              <a:rPr lang="en-US" dirty="0" err="1" smtClean="0">
                <a:latin typeface="Calibri (Body)"/>
              </a:rPr>
              <a:t>nối</a:t>
            </a:r>
            <a:r>
              <a:rPr lang="en-US" dirty="0" smtClean="0">
                <a:latin typeface="Calibri (Body)"/>
              </a:rPr>
              <a:t> </a:t>
            </a:r>
            <a:r>
              <a:rPr lang="en-US" dirty="0" err="1" smtClean="0">
                <a:latin typeface="Calibri (Body)"/>
              </a:rPr>
              <a:t>đến</a:t>
            </a:r>
            <a:r>
              <a:rPr lang="en-US" dirty="0" smtClean="0">
                <a:latin typeface="Calibri (Body)"/>
              </a:rPr>
              <a:t> </a:t>
            </a:r>
            <a:r>
              <a:rPr lang="en-US" dirty="0" err="1" smtClean="0">
                <a:latin typeface="Calibri (Body)"/>
              </a:rPr>
              <a:t>csdl</a:t>
            </a:r>
            <a:r>
              <a:rPr lang="en-US" dirty="0" smtClean="0">
                <a:latin typeface="Calibri (Body)"/>
              </a:rPr>
              <a:t>. </a:t>
            </a:r>
            <a:r>
              <a:rPr lang="en-US" dirty="0" err="1" smtClean="0">
                <a:latin typeface="Calibri (Body)"/>
              </a:rPr>
              <a:t>Xác</a:t>
            </a:r>
            <a:r>
              <a:rPr lang="en-US" dirty="0" smtClean="0">
                <a:latin typeface="Calibri (Body)"/>
              </a:rPr>
              <a:t> </a:t>
            </a:r>
            <a:r>
              <a:rPr lang="en-US" dirty="0" err="1" smtClean="0">
                <a:latin typeface="Calibri (Body)"/>
              </a:rPr>
              <a:t>thực</a:t>
            </a:r>
            <a:r>
              <a:rPr lang="en-US" dirty="0" smtClean="0">
                <a:latin typeface="Calibri (Body)"/>
              </a:rPr>
              <a:t> </a:t>
            </a:r>
            <a:r>
              <a:rPr lang="en-US" dirty="0" err="1" smtClean="0">
                <a:latin typeface="Calibri (Body)"/>
              </a:rPr>
              <a:t>có</a:t>
            </a:r>
            <a:r>
              <a:rPr lang="en-US" dirty="0" smtClean="0">
                <a:latin typeface="Calibri (Body)"/>
              </a:rPr>
              <a:t> </a:t>
            </a:r>
            <a:r>
              <a:rPr lang="en-US" dirty="0" err="1" smtClean="0">
                <a:latin typeface="Calibri (Body)"/>
              </a:rPr>
              <a:t>thể</a:t>
            </a:r>
            <a:r>
              <a:rPr lang="en-US" dirty="0" smtClean="0">
                <a:latin typeface="Calibri (Body)"/>
              </a:rPr>
              <a:t> </a:t>
            </a:r>
            <a:r>
              <a:rPr lang="en-US" dirty="0" err="1" smtClean="0">
                <a:latin typeface="Calibri (Body)"/>
              </a:rPr>
              <a:t>cấu</a:t>
            </a:r>
            <a:r>
              <a:rPr lang="en-US" dirty="0" smtClean="0">
                <a:latin typeface="Calibri (Body)"/>
              </a:rPr>
              <a:t> </a:t>
            </a:r>
            <a:r>
              <a:rPr lang="en-US" dirty="0" err="1" smtClean="0">
                <a:latin typeface="Calibri (Body)"/>
              </a:rPr>
              <a:t>hình</a:t>
            </a:r>
            <a:r>
              <a:rPr lang="en-US" dirty="0" smtClean="0">
                <a:latin typeface="Calibri (Body)"/>
              </a:rPr>
              <a:t> </a:t>
            </a:r>
            <a:r>
              <a:rPr lang="en-US" dirty="0" err="1" smtClean="0">
                <a:latin typeface="Calibri (Body)"/>
              </a:rPr>
              <a:t>theo</a:t>
            </a:r>
            <a:r>
              <a:rPr lang="en-US" dirty="0" smtClean="0">
                <a:latin typeface="Calibri (Body)"/>
              </a:rPr>
              <a:t> </a:t>
            </a:r>
            <a:r>
              <a:rPr lang="en-US" dirty="0" err="1" smtClean="0">
                <a:latin typeface="Calibri (Body)"/>
              </a:rPr>
              <a:t>nhiều</a:t>
            </a:r>
            <a:r>
              <a:rPr lang="en-US" dirty="0" smtClean="0">
                <a:latin typeface="Calibri (Body)"/>
              </a:rPr>
              <a:t> </a:t>
            </a:r>
            <a:r>
              <a:rPr lang="en-US" dirty="0" err="1" smtClean="0">
                <a:latin typeface="Calibri (Body)"/>
              </a:rPr>
              <a:t>cách</a:t>
            </a:r>
            <a:r>
              <a:rPr lang="en-US" dirty="0" smtClean="0">
                <a:latin typeface="Calibri (Body)"/>
              </a:rPr>
              <a:t> </a:t>
            </a:r>
            <a:r>
              <a:rPr lang="en-US" dirty="0" err="1" smtClean="0">
                <a:latin typeface="Calibri (Body)"/>
              </a:rPr>
              <a:t>khác</a:t>
            </a:r>
            <a:r>
              <a:rPr lang="en-US" dirty="0" smtClean="0">
                <a:latin typeface="Calibri (Body)"/>
              </a:rPr>
              <a:t> </a:t>
            </a:r>
            <a:r>
              <a:rPr lang="en-US" dirty="0" err="1" smtClean="0">
                <a:latin typeface="Calibri (Body)"/>
              </a:rPr>
              <a:t>nhau</a:t>
            </a:r>
            <a:r>
              <a:rPr lang="en-US" dirty="0" smtClean="0">
                <a:latin typeface="Calibri (Body)"/>
              </a:rPr>
              <a:t>, </a:t>
            </a:r>
            <a:r>
              <a:rPr lang="en-US" dirty="0" err="1" smtClean="0">
                <a:latin typeface="Calibri (Body)"/>
              </a:rPr>
              <a:t>như</a:t>
            </a:r>
            <a:r>
              <a:rPr lang="en-US" dirty="0" smtClean="0">
                <a:latin typeface="Calibri (Body)"/>
              </a:rPr>
              <a:t> </a:t>
            </a:r>
            <a:r>
              <a:rPr lang="en-US" dirty="0" err="1" smtClean="0">
                <a:latin typeface="Calibri (Body)"/>
              </a:rPr>
              <a:t>là</a:t>
            </a:r>
            <a:r>
              <a:rPr lang="en-US" dirty="0" smtClean="0">
                <a:latin typeface="Calibri (Body)"/>
              </a:rPr>
              <a:t> qua </a:t>
            </a:r>
            <a:r>
              <a:rPr lang="en-US" dirty="0" err="1" smtClean="0">
                <a:latin typeface="Calibri (Body)"/>
              </a:rPr>
              <a:t>csdl</a:t>
            </a:r>
            <a:r>
              <a:rPr lang="en-US" dirty="0" smtClean="0">
                <a:latin typeface="Calibri (Body)"/>
              </a:rPr>
              <a:t>, </a:t>
            </a:r>
            <a:r>
              <a:rPr lang="en-US" dirty="0" err="1" smtClean="0">
                <a:latin typeface="Calibri (Body)"/>
              </a:rPr>
              <a:t>từ</a:t>
            </a:r>
            <a:r>
              <a:rPr lang="en-US" dirty="0" smtClean="0">
                <a:latin typeface="Calibri (Body)"/>
              </a:rPr>
              <a:t> </a:t>
            </a:r>
            <a:r>
              <a:rPr lang="en-US" dirty="0" err="1" smtClean="0">
                <a:latin typeface="Calibri (Body)"/>
              </a:rPr>
              <a:t>hệ</a:t>
            </a:r>
            <a:r>
              <a:rPr lang="en-US" dirty="0" smtClean="0">
                <a:latin typeface="Calibri (Body)"/>
              </a:rPr>
              <a:t> </a:t>
            </a:r>
            <a:r>
              <a:rPr lang="en-US" dirty="0" err="1" smtClean="0">
                <a:latin typeface="Calibri (Body)"/>
              </a:rPr>
              <a:t>điều</a:t>
            </a:r>
            <a:r>
              <a:rPr lang="en-US" dirty="0" smtClean="0">
                <a:latin typeface="Calibri (Body)"/>
              </a:rPr>
              <a:t> </a:t>
            </a:r>
            <a:r>
              <a:rPr lang="en-US" dirty="0" err="1" smtClean="0">
                <a:latin typeface="Calibri (Body)"/>
              </a:rPr>
              <a:t>hành</a:t>
            </a:r>
            <a:r>
              <a:rPr lang="en-US" dirty="0" smtClean="0">
                <a:latin typeface="Calibri (Body)"/>
              </a:rPr>
              <a:t>, </a:t>
            </a:r>
            <a:r>
              <a:rPr lang="en-US" dirty="0" err="1" smtClean="0">
                <a:latin typeface="Calibri (Body)"/>
              </a:rPr>
              <a:t>hoặc</a:t>
            </a:r>
            <a:r>
              <a:rPr lang="en-US" dirty="0" smtClean="0">
                <a:latin typeface="Calibri (Body)"/>
              </a:rPr>
              <a:t> qua </a:t>
            </a:r>
            <a:r>
              <a:rPr lang="en-US" dirty="0" err="1" smtClean="0">
                <a:latin typeface="Calibri (Body)"/>
              </a:rPr>
              <a:t>mạng</a:t>
            </a:r>
            <a:r>
              <a:rPr lang="en-US" dirty="0" smtClean="0">
                <a:latin typeface="Calibri (Body)"/>
              </a:rPr>
              <a:t>.</a:t>
            </a:r>
          </a:p>
          <a:p>
            <a:pPr marL="0" indent="0">
              <a:buNone/>
            </a:pPr>
            <a:r>
              <a:rPr lang="vi-VN" dirty="0">
                <a:latin typeface="Calibri (Body)"/>
              </a:rPr>
              <a:t>Xác thực nghĩa là xác minh danh tính của người dùng,thiết bị, hoặc các thực thể khác mà sử dụng dữ liệu, tài nguyên, hoặc ứng dụng</a:t>
            </a:r>
            <a:r>
              <a:rPr lang="en-US" dirty="0" smtClean="0">
                <a:latin typeface="Calibri (Body)"/>
              </a:rPr>
              <a:t>.</a:t>
            </a:r>
            <a:endParaRPr lang="en-US" dirty="0">
              <a:latin typeface="Calibri (Body)"/>
            </a:endParaRPr>
          </a:p>
          <a:p>
            <a:pPr marL="0" indent="0">
              <a:buNone/>
            </a:pPr>
            <a:r>
              <a:rPr lang="vi-VN" dirty="0">
                <a:latin typeface="Calibri (Body)"/>
              </a:rPr>
              <a:t>Việc xác thực danh tính tạo nên một mối quan hệ tin tưởng cho các tương tác sắp tới.Xác thực cũng cho phép ghi nhận lại bằng cách liên kết các hành động, truy cập đến các danh tính cụ thể</a:t>
            </a:r>
            <a:r>
              <a:rPr lang="en-US" dirty="0" smtClean="0">
                <a:latin typeface="Calibri (Body)"/>
              </a:rPr>
              <a:t>. </a:t>
            </a:r>
          </a:p>
          <a:p>
            <a:pPr marL="0" indent="0">
              <a:buNone/>
            </a:pPr>
            <a:endParaRPr lang="en-US" dirty="0">
              <a:latin typeface="Calibri (Body)"/>
            </a:endParaRPr>
          </a:p>
        </p:txBody>
      </p:sp>
    </p:spTree>
    <p:extLst>
      <p:ext uri="{BB962C8B-B14F-4D97-AF65-F5344CB8AC3E}">
        <p14:creationId xmlns:p14="http://schemas.microsoft.com/office/powerpoint/2010/main" val="240832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a:bodyPr>
          <a:lstStyle/>
          <a:p>
            <a:r>
              <a:rPr lang="en-US" dirty="0" err="1" smtClean="0"/>
              <a:t>Cấu</a:t>
            </a:r>
            <a:r>
              <a:rPr lang="en-US" dirty="0" smtClean="0"/>
              <a:t> </a:t>
            </a:r>
            <a:r>
              <a:rPr lang="en-US" dirty="0" err="1" smtClean="0"/>
              <a:t>hình</a:t>
            </a:r>
            <a:r>
              <a:rPr lang="en-US" dirty="0" smtClean="0"/>
              <a:t> </a:t>
            </a:r>
            <a:r>
              <a:rPr lang="en-US" dirty="0" err="1" smtClean="0"/>
              <a:t>mật</a:t>
            </a:r>
            <a:r>
              <a:rPr lang="en-US" dirty="0" smtClean="0"/>
              <a:t> </a:t>
            </a:r>
            <a:r>
              <a:rPr lang="en-US" dirty="0" err="1" smtClean="0"/>
              <a:t>khẩu</a:t>
            </a:r>
            <a:r>
              <a:rPr lang="en-US" dirty="0" smtClean="0"/>
              <a:t> </a:t>
            </a:r>
            <a:r>
              <a:rPr lang="en-US" dirty="0" err="1" smtClean="0"/>
              <a:t>bảo</a:t>
            </a:r>
            <a:r>
              <a:rPr lang="en-US" dirty="0" smtClean="0"/>
              <a:t> </a:t>
            </a:r>
            <a:r>
              <a:rPr lang="en-US" dirty="0" err="1" smtClean="0"/>
              <a:t>vệ</a:t>
            </a:r>
            <a:endParaRPr lang="en-US" dirty="0" smtClean="0"/>
          </a:p>
          <a:p>
            <a:pPr marL="0" indent="0">
              <a:buNone/>
            </a:pP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bảo</a:t>
            </a:r>
            <a:r>
              <a:rPr lang="en-US" dirty="0" smtClean="0"/>
              <a:t> </a:t>
            </a:r>
            <a:r>
              <a:rPr lang="en-US" dirty="0" err="1" smtClean="0"/>
              <a:t>mật</a:t>
            </a:r>
            <a:r>
              <a:rPr lang="en-US" dirty="0" smtClean="0"/>
              <a:t> </a:t>
            </a:r>
            <a:r>
              <a:rPr lang="en-US" dirty="0" err="1" smtClean="0"/>
              <a:t>mật</a:t>
            </a:r>
            <a:r>
              <a:rPr lang="en-US" dirty="0" smtClean="0"/>
              <a:t> </a:t>
            </a:r>
            <a:r>
              <a:rPr lang="en-US" dirty="0" err="1" smtClean="0"/>
              <a:t>khẩu</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bằng</a:t>
            </a:r>
            <a:r>
              <a:rPr lang="en-US" dirty="0" smtClean="0"/>
              <a:t> </a:t>
            </a:r>
            <a:r>
              <a:rPr lang="en-US" dirty="0" err="1" smtClean="0"/>
              <a:t>nhiều</a:t>
            </a:r>
            <a:r>
              <a:rPr lang="en-US" dirty="0" smtClean="0"/>
              <a:t> </a:t>
            </a:r>
            <a:r>
              <a:rPr lang="en-US" dirty="0" err="1" smtClean="0"/>
              <a:t>cách</a:t>
            </a:r>
            <a:r>
              <a:rPr lang="en-US" dirty="0" smtClean="0"/>
              <a:t>, </a:t>
            </a:r>
            <a:r>
              <a:rPr lang="en-US" dirty="0" err="1" smtClean="0"/>
              <a:t>như</a:t>
            </a:r>
            <a:r>
              <a:rPr lang="en-US" dirty="0" smtClean="0"/>
              <a:t> </a:t>
            </a:r>
            <a:r>
              <a:rPr lang="en-US" dirty="0" err="1" smtClean="0"/>
              <a:t>là</a:t>
            </a:r>
            <a:r>
              <a:rPr lang="en-US" dirty="0" smtClean="0"/>
              <a:t> </a:t>
            </a:r>
            <a:r>
              <a:rPr lang="en-US" dirty="0" err="1" smtClean="0"/>
              <a:t>kiểm</a:t>
            </a:r>
            <a:r>
              <a:rPr lang="en-US" dirty="0" smtClean="0"/>
              <a:t> </a:t>
            </a:r>
            <a:r>
              <a:rPr lang="en-US" dirty="0" err="1" smtClean="0"/>
              <a:t>soát</a:t>
            </a:r>
            <a:r>
              <a:rPr lang="en-US" dirty="0" smtClean="0"/>
              <a:t> </a:t>
            </a:r>
            <a:r>
              <a:rPr lang="en-US" dirty="0" err="1" smtClean="0"/>
              <a:t>các</a:t>
            </a:r>
            <a:r>
              <a:rPr lang="en-US" dirty="0" smtClean="0"/>
              <a:t> </a:t>
            </a:r>
            <a:r>
              <a:rPr lang="en-US" dirty="0" err="1" smtClean="0"/>
              <a:t>yêu</a:t>
            </a:r>
            <a:r>
              <a:rPr lang="en-US" dirty="0" smtClean="0"/>
              <a:t> </a:t>
            </a:r>
            <a:r>
              <a:rPr lang="en-US" dirty="0" err="1" smtClean="0"/>
              <a:t>cầu</a:t>
            </a:r>
            <a:r>
              <a:rPr lang="en-US" dirty="0" smtClean="0"/>
              <a:t> </a:t>
            </a:r>
            <a:r>
              <a:rPr lang="en-US" dirty="0" err="1" smtClean="0"/>
              <a:t>tạo</a:t>
            </a:r>
            <a:r>
              <a:rPr lang="en-US" dirty="0" smtClean="0"/>
              <a:t> </a:t>
            </a:r>
            <a:r>
              <a:rPr lang="en-US" dirty="0" err="1" smtClean="0"/>
              <a:t>mật</a:t>
            </a:r>
            <a:r>
              <a:rPr lang="en-US" dirty="0" smtClean="0"/>
              <a:t> </a:t>
            </a:r>
            <a:r>
              <a:rPr lang="en-US" dirty="0" err="1" smtClean="0"/>
              <a:t>khẩu</a:t>
            </a:r>
            <a:r>
              <a:rPr lang="en-US" dirty="0" smtClean="0"/>
              <a:t> </a:t>
            </a:r>
            <a:r>
              <a:rPr lang="en-US" dirty="0" err="1" smtClean="0"/>
              <a:t>hoặc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các</a:t>
            </a:r>
            <a:r>
              <a:rPr lang="en-US" dirty="0" smtClean="0"/>
              <a:t> </a:t>
            </a:r>
            <a:r>
              <a:rPr lang="en-US" dirty="0" err="1" smtClean="0"/>
              <a:t>chính</a:t>
            </a:r>
            <a:r>
              <a:rPr lang="en-US" dirty="0" smtClean="0"/>
              <a:t> </a:t>
            </a:r>
            <a:r>
              <a:rPr lang="en-US" dirty="0" err="1" smtClean="0"/>
              <a:t>sách</a:t>
            </a:r>
            <a:r>
              <a:rPr lang="en-US" dirty="0" smtClean="0"/>
              <a:t> </a:t>
            </a:r>
            <a:r>
              <a:rPr lang="en-US" dirty="0" err="1" smtClean="0"/>
              <a:t>quản</a:t>
            </a:r>
            <a:r>
              <a:rPr lang="en-US" dirty="0" smtClean="0"/>
              <a:t> </a:t>
            </a:r>
            <a:r>
              <a:rPr lang="en-US" dirty="0" err="1" smtClean="0"/>
              <a:t>lý</a:t>
            </a:r>
            <a:r>
              <a:rPr lang="en-US" dirty="0" smtClean="0"/>
              <a:t> </a:t>
            </a:r>
            <a:r>
              <a:rPr lang="en-US" dirty="0" err="1" smtClean="0"/>
              <a:t>mật</a:t>
            </a:r>
            <a:r>
              <a:rPr lang="en-US" dirty="0" smtClean="0"/>
              <a:t> </a:t>
            </a:r>
            <a:r>
              <a:rPr lang="en-US" dirty="0" err="1" smtClean="0"/>
              <a:t>khẩu</a:t>
            </a:r>
            <a:endParaRPr lang="en-US" dirty="0" smtClean="0"/>
          </a:p>
          <a:p>
            <a:r>
              <a:rPr lang="en-US" dirty="0" err="1" smtClean="0"/>
              <a:t>Các</a:t>
            </a:r>
            <a:r>
              <a:rPr lang="en-US" dirty="0" smtClean="0"/>
              <a:t> </a:t>
            </a:r>
            <a:r>
              <a:rPr lang="en-US" dirty="0" err="1" smtClean="0"/>
              <a:t>cơ</a:t>
            </a:r>
            <a:r>
              <a:rPr lang="en-US" dirty="0" smtClean="0"/>
              <a:t> </a:t>
            </a:r>
            <a:r>
              <a:rPr lang="en-US" dirty="0" err="1" smtClean="0"/>
              <a:t>chế</a:t>
            </a:r>
            <a:r>
              <a:rPr lang="en-US" dirty="0" smtClean="0"/>
              <a:t> </a:t>
            </a:r>
            <a:r>
              <a:rPr lang="en-US" dirty="0" err="1" smtClean="0"/>
              <a:t>bảo</a:t>
            </a:r>
            <a:r>
              <a:rPr lang="en-US" dirty="0" smtClean="0"/>
              <a:t> </a:t>
            </a:r>
            <a:r>
              <a:rPr lang="en-US" dirty="0" err="1" smtClean="0"/>
              <a:t>mật</a:t>
            </a:r>
            <a:r>
              <a:rPr lang="en-US" dirty="0" smtClean="0"/>
              <a:t> </a:t>
            </a:r>
            <a:r>
              <a:rPr lang="en-US" dirty="0" err="1" smtClean="0"/>
              <a:t>mật</a:t>
            </a:r>
            <a:r>
              <a:rPr lang="en-US" dirty="0" smtClean="0"/>
              <a:t> </a:t>
            </a:r>
            <a:r>
              <a:rPr lang="en-US" dirty="0" err="1" smtClean="0"/>
              <a:t>khẩu</a:t>
            </a:r>
            <a:r>
              <a:rPr lang="en-US" dirty="0" smtClean="0"/>
              <a:t> </a:t>
            </a:r>
            <a:r>
              <a:rPr lang="en-US" dirty="0" err="1" smtClean="0"/>
              <a:t>được</a:t>
            </a:r>
            <a:r>
              <a:rPr lang="en-US" dirty="0" smtClean="0"/>
              <a:t> </a:t>
            </a:r>
            <a:r>
              <a:rPr lang="en-US" dirty="0" err="1" smtClean="0"/>
              <a:t>tích</a:t>
            </a:r>
            <a:r>
              <a:rPr lang="en-US" dirty="0" smtClean="0"/>
              <a:t> </a:t>
            </a:r>
            <a:r>
              <a:rPr lang="en-US" dirty="0" err="1" smtClean="0"/>
              <a:t>hợp</a:t>
            </a:r>
            <a:r>
              <a:rPr lang="en-US" dirty="0" smtClean="0"/>
              <a:t> </a:t>
            </a:r>
            <a:r>
              <a:rPr lang="en-US" dirty="0" err="1" smtClean="0"/>
              <a:t>trong</a:t>
            </a:r>
            <a:r>
              <a:rPr lang="en-US" dirty="0" smtClean="0"/>
              <a:t> CSDL Oracle</a:t>
            </a:r>
          </a:p>
          <a:p>
            <a:pPr marL="0" indent="0">
              <a:buNone/>
            </a:pPr>
            <a:r>
              <a:rPr lang="en-US" dirty="0" smtClean="0"/>
              <a:t>Oracle </a:t>
            </a:r>
            <a:r>
              <a:rPr lang="en-US" dirty="0" err="1" smtClean="0"/>
              <a:t>cung</a:t>
            </a:r>
            <a:r>
              <a:rPr lang="en-US" dirty="0" smtClean="0"/>
              <a:t> </a:t>
            </a:r>
            <a:r>
              <a:rPr lang="en-US" dirty="0" err="1" smtClean="0"/>
              <a:t>cấp</a:t>
            </a:r>
            <a:r>
              <a:rPr lang="en-US" dirty="0" smtClean="0"/>
              <a:t> </a:t>
            </a:r>
            <a:r>
              <a:rPr lang="en-US" dirty="0" err="1" smtClean="0"/>
              <a:t>các</a:t>
            </a:r>
            <a:r>
              <a:rPr lang="en-US" dirty="0" smtClean="0"/>
              <a:t> </a:t>
            </a:r>
            <a:r>
              <a:rPr lang="en-US" dirty="0" err="1" smtClean="0"/>
              <a:t>cơ</a:t>
            </a:r>
            <a:r>
              <a:rPr lang="en-US" dirty="0" smtClean="0"/>
              <a:t> </a:t>
            </a:r>
            <a:r>
              <a:rPr lang="en-US" dirty="0" err="1" smtClean="0"/>
              <a:t>chế</a:t>
            </a:r>
            <a:r>
              <a:rPr lang="en-US" dirty="0" smtClean="0"/>
              <a:t> </a:t>
            </a:r>
            <a:r>
              <a:rPr lang="en-US" dirty="0" err="1" smtClean="0"/>
              <a:t>bảo</a:t>
            </a:r>
            <a:r>
              <a:rPr lang="en-US" dirty="0" smtClean="0"/>
              <a:t> </a:t>
            </a:r>
            <a:r>
              <a:rPr lang="en-US" dirty="0" err="1" smtClean="0"/>
              <a:t>mật</a:t>
            </a:r>
            <a:r>
              <a:rPr lang="en-US" dirty="0" smtClean="0"/>
              <a:t> </a:t>
            </a:r>
            <a:r>
              <a:rPr lang="en-US" dirty="0" err="1" smtClean="0"/>
              <a:t>mật</a:t>
            </a:r>
            <a:r>
              <a:rPr lang="en-US" dirty="0" smtClean="0"/>
              <a:t> </a:t>
            </a:r>
            <a:r>
              <a:rPr lang="en-US" dirty="0" err="1" smtClean="0"/>
              <a:t>khẩu</a:t>
            </a:r>
            <a:r>
              <a:rPr lang="en-US" dirty="0" smtClean="0"/>
              <a:t> </a:t>
            </a:r>
            <a:r>
              <a:rPr lang="en-US" dirty="0" err="1" smtClean="0"/>
              <a:t>đã</a:t>
            </a:r>
            <a:r>
              <a:rPr lang="en-US" dirty="0" smtClean="0"/>
              <a:t> </a:t>
            </a:r>
            <a:r>
              <a:rPr lang="en-US" dirty="0" err="1" smtClean="0"/>
              <a:t>tích</a:t>
            </a:r>
            <a:r>
              <a:rPr lang="en-US" dirty="0" smtClean="0"/>
              <a:t> </a:t>
            </a:r>
            <a:r>
              <a:rPr lang="en-US" dirty="0" err="1" smtClean="0"/>
              <a:t>hợp</a:t>
            </a:r>
            <a:r>
              <a:rPr lang="en-US" dirty="0" smtClean="0"/>
              <a:t> </a:t>
            </a:r>
            <a:r>
              <a:rPr lang="en-US" dirty="0" err="1" smtClean="0"/>
              <a:t>sẵn</a:t>
            </a:r>
            <a:r>
              <a:rPr lang="en-US" dirty="0" smtClean="0"/>
              <a:t> </a:t>
            </a:r>
            <a:r>
              <a:rPr lang="en-US" dirty="0" err="1" smtClean="0"/>
              <a:t>được</a:t>
            </a:r>
            <a:r>
              <a:rPr lang="en-US" dirty="0" smtClean="0"/>
              <a:t> </a:t>
            </a:r>
            <a:r>
              <a:rPr lang="en-US" dirty="0" err="1" smtClean="0"/>
              <a:t>thiết</a:t>
            </a:r>
            <a:r>
              <a:rPr lang="en-US" dirty="0" smtClean="0"/>
              <a:t> </a:t>
            </a:r>
            <a:r>
              <a:rPr lang="en-US" dirty="0" err="1" smtClean="0"/>
              <a:t>kế</a:t>
            </a:r>
            <a:r>
              <a:rPr lang="en-US" dirty="0" smtClean="0"/>
              <a:t> </a:t>
            </a:r>
            <a:r>
              <a:rPr lang="en-US" dirty="0" err="1" smtClean="0"/>
              <a:t>để</a:t>
            </a:r>
            <a:r>
              <a:rPr lang="en-US" dirty="0" smtClean="0"/>
              <a:t> </a:t>
            </a:r>
            <a:r>
              <a:rPr lang="en-US" dirty="0" err="1" smtClean="0"/>
              <a:t>bảo</a:t>
            </a:r>
            <a:r>
              <a:rPr lang="en-US" dirty="0" smtClean="0"/>
              <a:t> </a:t>
            </a:r>
            <a:r>
              <a:rPr lang="en-US" dirty="0" err="1" smtClean="0"/>
              <a:t>vệ</a:t>
            </a:r>
            <a:r>
              <a:rPr lang="en-US" dirty="0" smtClean="0"/>
              <a:t> </a:t>
            </a:r>
            <a:r>
              <a:rPr lang="en-US" dirty="0" err="1" smtClean="0"/>
              <a:t>mật</a:t>
            </a:r>
            <a:r>
              <a:rPr lang="en-US" dirty="0" smtClean="0"/>
              <a:t> </a:t>
            </a:r>
            <a:r>
              <a:rPr lang="en-US" dirty="0" err="1" smtClean="0"/>
              <a:t>khẩu</a:t>
            </a:r>
            <a:r>
              <a:rPr lang="en-US" dirty="0" smtClean="0"/>
              <a:t> </a:t>
            </a:r>
            <a:r>
              <a:rPr lang="en-US" dirty="0" err="1" smtClean="0"/>
              <a:t>người</a:t>
            </a:r>
            <a:r>
              <a:rPr lang="en-US" dirty="0" smtClean="0"/>
              <a:t> </a:t>
            </a:r>
            <a:r>
              <a:rPr lang="en-US" dirty="0" err="1" smtClean="0"/>
              <a:t>dùng</a:t>
            </a:r>
            <a:r>
              <a:rPr lang="en-US" dirty="0" smtClean="0"/>
              <a:t>.</a:t>
            </a:r>
          </a:p>
        </p:txBody>
      </p:sp>
    </p:spTree>
    <p:extLst>
      <p:ext uri="{BB962C8B-B14F-4D97-AF65-F5344CB8AC3E}">
        <p14:creationId xmlns:p14="http://schemas.microsoft.com/office/powerpoint/2010/main" val="92904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a:bodyPr>
          <a:lstStyle/>
          <a:p>
            <a:pPr marL="0" indent="0">
              <a:buNone/>
            </a:pPr>
            <a:r>
              <a:rPr lang="en-US" dirty="0" err="1" smtClean="0"/>
              <a:t>Các</a:t>
            </a:r>
            <a:r>
              <a:rPr lang="en-US" dirty="0" smtClean="0"/>
              <a:t> </a:t>
            </a:r>
            <a:r>
              <a:rPr lang="en-US" dirty="0" err="1" smtClean="0"/>
              <a:t>loại</a:t>
            </a:r>
            <a:r>
              <a:rPr lang="en-US" dirty="0" smtClean="0"/>
              <a:t> </a:t>
            </a:r>
            <a:r>
              <a:rPr lang="en-US" dirty="0" err="1" smtClean="0"/>
              <a:t>bảo</a:t>
            </a:r>
            <a:r>
              <a:rPr lang="en-US" dirty="0" smtClean="0"/>
              <a:t> </a:t>
            </a:r>
            <a:r>
              <a:rPr lang="en-US" dirty="0" err="1" smtClean="0"/>
              <a:t>vệ</a:t>
            </a:r>
            <a:r>
              <a:rPr lang="en-US" dirty="0" smtClean="0"/>
              <a:t> </a:t>
            </a:r>
            <a:r>
              <a:rPr lang="en-US" dirty="0" err="1" smtClean="0"/>
              <a:t>mật</a:t>
            </a:r>
            <a:r>
              <a:rPr lang="en-US" dirty="0" smtClean="0"/>
              <a:t> </a:t>
            </a:r>
            <a:r>
              <a:rPr lang="en-US" dirty="0" err="1" smtClean="0"/>
              <a:t>khẩu</a:t>
            </a:r>
            <a:r>
              <a:rPr lang="en-US" dirty="0" smtClean="0"/>
              <a:t> </a:t>
            </a:r>
            <a:r>
              <a:rPr lang="en-US" dirty="0" err="1" smtClean="0"/>
              <a:t>như</a:t>
            </a:r>
            <a:r>
              <a:rPr lang="en-US" dirty="0" smtClean="0"/>
              <a:t> </a:t>
            </a:r>
            <a:r>
              <a:rPr lang="en-US" dirty="0" err="1" smtClean="0"/>
              <a:t>sau</a:t>
            </a:r>
            <a:r>
              <a:rPr lang="en-US" dirty="0" smtClean="0"/>
              <a:t>:</a:t>
            </a:r>
          </a:p>
          <a:p>
            <a:pPr lvl="1"/>
            <a:r>
              <a:rPr lang="en-US" dirty="0" err="1" smtClean="0"/>
              <a:t>Mã</a:t>
            </a:r>
            <a:r>
              <a:rPr lang="en-US" dirty="0" smtClean="0"/>
              <a:t> </a:t>
            </a:r>
            <a:r>
              <a:rPr lang="en-US" dirty="0" err="1" smtClean="0"/>
              <a:t>hóa</a:t>
            </a:r>
            <a:r>
              <a:rPr lang="en-US" dirty="0" smtClean="0"/>
              <a:t> </a:t>
            </a:r>
            <a:r>
              <a:rPr lang="en-US" dirty="0" err="1" smtClean="0"/>
              <a:t>mật</a:t>
            </a:r>
            <a:r>
              <a:rPr lang="en-US" dirty="0" smtClean="0"/>
              <a:t> </a:t>
            </a:r>
            <a:r>
              <a:rPr lang="en-US" dirty="0" err="1" smtClean="0"/>
              <a:t>khẩu</a:t>
            </a:r>
            <a:endParaRPr lang="en-US" dirty="0" smtClean="0"/>
          </a:p>
          <a:p>
            <a:pPr lvl="1"/>
            <a:r>
              <a:rPr lang="en-US" dirty="0" err="1" smtClean="0"/>
              <a:t>Kiểm</a:t>
            </a:r>
            <a:r>
              <a:rPr lang="en-US" dirty="0" smtClean="0"/>
              <a:t> </a:t>
            </a:r>
            <a:r>
              <a:rPr lang="en-US" dirty="0" err="1" smtClean="0"/>
              <a:t>tra</a:t>
            </a:r>
            <a:r>
              <a:rPr lang="en-US" dirty="0" smtClean="0"/>
              <a:t> </a:t>
            </a:r>
            <a:r>
              <a:rPr lang="en-US" dirty="0" err="1" smtClean="0"/>
              <a:t>độ</a:t>
            </a:r>
            <a:r>
              <a:rPr lang="en-US" dirty="0" smtClean="0"/>
              <a:t> </a:t>
            </a:r>
            <a:r>
              <a:rPr lang="en-US" dirty="0" err="1" smtClean="0"/>
              <a:t>phức</a:t>
            </a:r>
            <a:r>
              <a:rPr lang="en-US" dirty="0" smtClean="0"/>
              <a:t> </a:t>
            </a:r>
            <a:r>
              <a:rPr lang="en-US" dirty="0" err="1" smtClean="0"/>
              <a:t>tạp</a:t>
            </a:r>
            <a:r>
              <a:rPr lang="en-US" dirty="0" smtClean="0"/>
              <a:t> </a:t>
            </a:r>
            <a:r>
              <a:rPr lang="en-US" dirty="0" err="1" smtClean="0"/>
              <a:t>mật</a:t>
            </a:r>
            <a:r>
              <a:rPr lang="en-US" dirty="0" smtClean="0"/>
              <a:t> </a:t>
            </a:r>
            <a:r>
              <a:rPr lang="en-US" dirty="0" err="1" smtClean="0"/>
              <a:t>khẩu</a:t>
            </a:r>
            <a:endParaRPr lang="en-US" dirty="0" smtClean="0"/>
          </a:p>
          <a:p>
            <a:pPr lvl="1"/>
            <a:r>
              <a:rPr lang="en-US" dirty="0" err="1" smtClean="0"/>
              <a:t>Ngăn</a:t>
            </a:r>
            <a:r>
              <a:rPr lang="en-US" dirty="0" smtClean="0"/>
              <a:t> </a:t>
            </a:r>
            <a:r>
              <a:rPr lang="en-US" dirty="0" err="1" smtClean="0"/>
              <a:t>chặn</a:t>
            </a:r>
            <a:r>
              <a:rPr lang="en-US" dirty="0" smtClean="0"/>
              <a:t> </a:t>
            </a:r>
            <a:r>
              <a:rPr lang="en-US" dirty="0" err="1" smtClean="0"/>
              <a:t>mật</a:t>
            </a:r>
            <a:r>
              <a:rPr lang="en-US" dirty="0" smtClean="0"/>
              <a:t> </a:t>
            </a:r>
            <a:r>
              <a:rPr lang="en-US" dirty="0" err="1" smtClean="0"/>
              <a:t>khẩu</a:t>
            </a:r>
            <a:r>
              <a:rPr lang="en-US" dirty="0" smtClean="0"/>
              <a:t> </a:t>
            </a:r>
            <a:r>
              <a:rPr lang="en-US" dirty="0" err="1" smtClean="0"/>
              <a:t>bị</a:t>
            </a:r>
            <a:r>
              <a:rPr lang="en-US" dirty="0" smtClean="0"/>
              <a:t> </a:t>
            </a:r>
            <a:r>
              <a:rPr lang="en-US" dirty="0" err="1" smtClean="0"/>
              <a:t>dò</a:t>
            </a:r>
            <a:r>
              <a:rPr lang="en-US" dirty="0" smtClean="0"/>
              <a:t> </a:t>
            </a:r>
            <a:r>
              <a:rPr lang="en-US" dirty="0" err="1" smtClean="0"/>
              <a:t>ra</a:t>
            </a:r>
            <a:endParaRPr lang="en-US" dirty="0" smtClean="0"/>
          </a:p>
          <a:p>
            <a:pPr lvl="1"/>
            <a:r>
              <a:rPr lang="en-US" dirty="0" err="1" smtClean="0"/>
              <a:t>Bắt</a:t>
            </a:r>
            <a:r>
              <a:rPr lang="en-US" dirty="0" smtClean="0"/>
              <a:t> </a:t>
            </a:r>
            <a:r>
              <a:rPr lang="en-US" dirty="0" err="1" smtClean="0"/>
              <a:t>buộc</a:t>
            </a:r>
            <a:r>
              <a:rPr lang="en-US" dirty="0" smtClean="0"/>
              <a:t> </a:t>
            </a:r>
            <a:r>
              <a:rPr lang="en-US" dirty="0" err="1" smtClean="0"/>
              <a:t>phân</a:t>
            </a:r>
            <a:r>
              <a:rPr lang="en-US" dirty="0" smtClean="0"/>
              <a:t> </a:t>
            </a:r>
            <a:r>
              <a:rPr lang="en-US" dirty="0" err="1" smtClean="0"/>
              <a:t>biệt</a:t>
            </a:r>
            <a:r>
              <a:rPr lang="en-US" dirty="0" smtClean="0"/>
              <a:t> </a:t>
            </a:r>
            <a:r>
              <a:rPr lang="en-US" dirty="0" err="1" smtClean="0"/>
              <a:t>hoa</a:t>
            </a:r>
            <a:r>
              <a:rPr lang="en-US" dirty="0" smtClean="0"/>
              <a:t> </a:t>
            </a:r>
            <a:r>
              <a:rPr lang="en-US" dirty="0" err="1" smtClean="0"/>
              <a:t>thường</a:t>
            </a:r>
            <a:r>
              <a:rPr lang="en-US" dirty="0" smtClean="0"/>
              <a:t> </a:t>
            </a:r>
            <a:r>
              <a:rPr lang="en-US" dirty="0" err="1" smtClean="0"/>
              <a:t>đối</a:t>
            </a:r>
            <a:r>
              <a:rPr lang="en-US" dirty="0" smtClean="0"/>
              <a:t> </a:t>
            </a:r>
            <a:r>
              <a:rPr lang="en-US" dirty="0" err="1" smtClean="0"/>
              <a:t>với</a:t>
            </a:r>
            <a:r>
              <a:rPr lang="en-US" dirty="0" smtClean="0"/>
              <a:t> </a:t>
            </a:r>
            <a:r>
              <a:rPr lang="en-US" dirty="0" err="1" smtClean="0"/>
              <a:t>mật</a:t>
            </a:r>
            <a:r>
              <a:rPr lang="en-US" dirty="0" smtClean="0"/>
              <a:t> </a:t>
            </a:r>
            <a:r>
              <a:rPr lang="en-US" dirty="0" err="1" smtClean="0"/>
              <a:t>khẩu</a:t>
            </a:r>
            <a:endParaRPr lang="en-US" dirty="0" smtClean="0"/>
          </a:p>
          <a:p>
            <a:pPr lvl="1"/>
            <a:r>
              <a:rPr lang="en-US" dirty="0" err="1" smtClean="0"/>
              <a:t>Băm</a:t>
            </a:r>
            <a:r>
              <a:rPr lang="en-US" dirty="0" smtClean="0"/>
              <a:t> </a:t>
            </a:r>
            <a:r>
              <a:rPr lang="en-US" dirty="0" err="1" smtClean="0"/>
              <a:t>mật</a:t>
            </a:r>
            <a:r>
              <a:rPr lang="en-US" dirty="0" smtClean="0"/>
              <a:t> </a:t>
            </a:r>
            <a:r>
              <a:rPr lang="en-US" dirty="0" err="1" smtClean="0"/>
              <a:t>khẩu</a:t>
            </a:r>
            <a:r>
              <a:rPr lang="en-US" dirty="0" smtClean="0"/>
              <a:t> </a:t>
            </a:r>
            <a:r>
              <a:rPr lang="en-US" dirty="0" err="1" smtClean="0"/>
              <a:t>bằng</a:t>
            </a:r>
            <a:r>
              <a:rPr lang="en-US" dirty="0" smtClean="0"/>
              <a:t> </a:t>
            </a:r>
            <a:r>
              <a:rPr lang="en-US" dirty="0" err="1" smtClean="0"/>
              <a:t>cơ</a:t>
            </a:r>
            <a:r>
              <a:rPr lang="en-US" dirty="0" smtClean="0"/>
              <a:t> </a:t>
            </a:r>
            <a:r>
              <a:rPr lang="en-US" dirty="0" err="1" smtClean="0"/>
              <a:t>chế</a:t>
            </a:r>
            <a:r>
              <a:rPr lang="en-US" dirty="0" smtClean="0"/>
              <a:t> 12C password version</a:t>
            </a:r>
          </a:p>
        </p:txBody>
      </p:sp>
    </p:spTree>
    <p:extLst>
      <p:ext uri="{BB962C8B-B14F-4D97-AF65-F5344CB8AC3E}">
        <p14:creationId xmlns:p14="http://schemas.microsoft.com/office/powerpoint/2010/main" val="300203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a:bodyPr>
          <a:lstStyle/>
          <a:p>
            <a:r>
              <a:rPr lang="en-US" dirty="0" err="1" smtClean="0"/>
              <a:t>Các</a:t>
            </a:r>
            <a:r>
              <a:rPr lang="en-US" dirty="0" smtClean="0"/>
              <a:t> </a:t>
            </a:r>
            <a:r>
              <a:rPr lang="en-US" dirty="0" err="1" smtClean="0"/>
              <a:t>yêu</a:t>
            </a:r>
            <a:r>
              <a:rPr lang="en-US" dirty="0" smtClean="0"/>
              <a:t> </a:t>
            </a:r>
            <a:r>
              <a:rPr lang="en-US" dirty="0" err="1" smtClean="0"/>
              <a:t>cầu</a:t>
            </a:r>
            <a:r>
              <a:rPr lang="en-US" dirty="0" smtClean="0"/>
              <a:t> </a:t>
            </a:r>
            <a:r>
              <a:rPr lang="en-US" dirty="0" err="1" smtClean="0"/>
              <a:t>tối</a:t>
            </a:r>
            <a:r>
              <a:rPr lang="en-US" dirty="0" smtClean="0"/>
              <a:t> </a:t>
            </a:r>
            <a:r>
              <a:rPr lang="en-US" dirty="0" err="1" smtClean="0"/>
              <a:t>thiểu</a:t>
            </a:r>
            <a:r>
              <a:rPr lang="en-US" dirty="0" smtClean="0"/>
              <a:t> </a:t>
            </a:r>
            <a:r>
              <a:rPr lang="en-US" dirty="0" err="1" smtClean="0"/>
              <a:t>đối</a:t>
            </a:r>
            <a:r>
              <a:rPr lang="en-US" dirty="0" smtClean="0"/>
              <a:t> </a:t>
            </a:r>
            <a:r>
              <a:rPr lang="en-US" dirty="0" err="1" smtClean="0"/>
              <a:t>với</a:t>
            </a:r>
            <a:r>
              <a:rPr lang="en-US" dirty="0" smtClean="0"/>
              <a:t> </a:t>
            </a:r>
            <a:r>
              <a:rPr lang="en-US" dirty="0" err="1" smtClean="0"/>
              <a:t>mật</a:t>
            </a:r>
            <a:r>
              <a:rPr lang="en-US" dirty="0" smtClean="0"/>
              <a:t> </a:t>
            </a:r>
            <a:r>
              <a:rPr lang="en-US" dirty="0" err="1" smtClean="0"/>
              <a:t>khẩu</a:t>
            </a:r>
            <a:endParaRPr lang="en-US" dirty="0"/>
          </a:p>
          <a:p>
            <a:pPr marL="0" indent="0">
              <a:buNone/>
            </a:pPr>
            <a:r>
              <a:rPr lang="en-US" dirty="0" smtClean="0"/>
              <a:t>Oracle </a:t>
            </a:r>
            <a:r>
              <a:rPr lang="en-US" dirty="0" err="1" smtClean="0"/>
              <a:t>cung</a:t>
            </a:r>
            <a:r>
              <a:rPr lang="en-US" dirty="0" smtClean="0"/>
              <a:t> </a:t>
            </a:r>
            <a:r>
              <a:rPr lang="en-US" dirty="0" err="1" smtClean="0"/>
              <a:t>cấp</a:t>
            </a:r>
            <a:r>
              <a:rPr lang="en-US" dirty="0" smtClean="0"/>
              <a:t> </a:t>
            </a:r>
            <a:r>
              <a:rPr lang="en-US" dirty="0" err="1" smtClean="0"/>
              <a:t>một</a:t>
            </a:r>
            <a:r>
              <a:rPr lang="en-US" dirty="0" smtClean="0"/>
              <a:t> </a:t>
            </a:r>
            <a:r>
              <a:rPr lang="en-US" dirty="0" err="1" smtClean="0"/>
              <a:t>tập</a:t>
            </a:r>
            <a:r>
              <a:rPr lang="en-US" dirty="0" smtClean="0"/>
              <a:t> </a:t>
            </a:r>
            <a:r>
              <a:rPr lang="en-US" dirty="0" err="1" smtClean="0"/>
              <a:t>hợp</a:t>
            </a:r>
            <a:r>
              <a:rPr lang="en-US" dirty="0" smtClean="0"/>
              <a:t> </a:t>
            </a:r>
            <a:r>
              <a:rPr lang="en-US" dirty="0" err="1" smtClean="0"/>
              <a:t>các</a:t>
            </a:r>
            <a:r>
              <a:rPr lang="en-US" dirty="0" smtClean="0"/>
              <a:t> </a:t>
            </a:r>
            <a:r>
              <a:rPr lang="en-US" dirty="0" err="1" smtClean="0"/>
              <a:t>yêu</a:t>
            </a:r>
            <a:r>
              <a:rPr lang="en-US" dirty="0" smtClean="0"/>
              <a:t> </a:t>
            </a:r>
            <a:r>
              <a:rPr lang="en-US" dirty="0" err="1" smtClean="0"/>
              <a:t>cầu</a:t>
            </a:r>
            <a:r>
              <a:rPr lang="en-US" dirty="0" smtClean="0"/>
              <a:t> </a:t>
            </a:r>
            <a:r>
              <a:rPr lang="en-US" dirty="0" err="1" smtClean="0"/>
              <a:t>tối</a:t>
            </a:r>
            <a:r>
              <a:rPr lang="en-US" dirty="0" smtClean="0"/>
              <a:t> </a:t>
            </a:r>
            <a:r>
              <a:rPr lang="en-US" dirty="0" err="1" smtClean="0"/>
              <a:t>thiểu</a:t>
            </a:r>
            <a:r>
              <a:rPr lang="en-US" dirty="0" smtClean="0"/>
              <a:t> </a:t>
            </a:r>
            <a:r>
              <a:rPr lang="en-US" dirty="0" err="1" smtClean="0"/>
              <a:t>đối</a:t>
            </a:r>
            <a:r>
              <a:rPr lang="en-US" dirty="0" smtClean="0"/>
              <a:t> </a:t>
            </a:r>
            <a:r>
              <a:rPr lang="en-US" dirty="0" err="1" smtClean="0"/>
              <a:t>với</a:t>
            </a:r>
            <a:r>
              <a:rPr lang="en-US" dirty="0" smtClean="0"/>
              <a:t> </a:t>
            </a:r>
            <a:r>
              <a:rPr lang="en-US" dirty="0" err="1" smtClean="0"/>
              <a:t>mật</a:t>
            </a:r>
            <a:r>
              <a:rPr lang="en-US" dirty="0" smtClean="0"/>
              <a:t> </a:t>
            </a:r>
            <a:r>
              <a:rPr lang="en-US" dirty="0" err="1" smtClean="0"/>
              <a:t>khẩu</a:t>
            </a:r>
            <a:endParaRPr lang="en-US" dirty="0" smtClean="0"/>
          </a:p>
          <a:p>
            <a:pPr marL="0" indent="0">
              <a:buNone/>
            </a:pPr>
            <a:r>
              <a:rPr lang="en-US" dirty="0" smtClean="0"/>
              <a:t>Password </a:t>
            </a:r>
            <a:r>
              <a:rPr lang="en-US" dirty="0" err="1" smtClean="0"/>
              <a:t>có</a:t>
            </a:r>
            <a:r>
              <a:rPr lang="en-US" dirty="0" smtClean="0"/>
              <a:t> </a:t>
            </a:r>
            <a:r>
              <a:rPr lang="en-US" dirty="0" err="1" smtClean="0"/>
              <a:t>thể</a:t>
            </a:r>
            <a:r>
              <a:rPr lang="en-US" dirty="0" smtClean="0"/>
              <a:t> </a:t>
            </a:r>
            <a:r>
              <a:rPr lang="en-US" dirty="0" err="1" smtClean="0"/>
              <a:t>có</a:t>
            </a:r>
            <a:r>
              <a:rPr lang="en-US" dirty="0" smtClean="0"/>
              <a:t> </a:t>
            </a:r>
            <a:r>
              <a:rPr lang="en-US" dirty="0" err="1" smtClean="0"/>
              <a:t>độ</a:t>
            </a:r>
            <a:r>
              <a:rPr lang="en-US" dirty="0" smtClean="0"/>
              <a:t> </a:t>
            </a:r>
            <a:r>
              <a:rPr lang="en-US" dirty="0" err="1" smtClean="0"/>
              <a:t>dài</a:t>
            </a:r>
            <a:r>
              <a:rPr lang="en-US" dirty="0" smtClean="0"/>
              <a:t> </a:t>
            </a:r>
            <a:r>
              <a:rPr lang="en-US" dirty="0" err="1" smtClean="0"/>
              <a:t>là</a:t>
            </a:r>
            <a:r>
              <a:rPr lang="en-US" dirty="0" smtClean="0"/>
              <a:t> 30 bytes. </a:t>
            </a:r>
            <a:r>
              <a:rPr lang="en-US" dirty="0" err="1" smtClean="0"/>
              <a:t>Có</a:t>
            </a:r>
            <a:r>
              <a:rPr lang="en-US" dirty="0" smtClean="0"/>
              <a:t> </a:t>
            </a:r>
            <a:r>
              <a:rPr lang="en-US" dirty="0" err="1" smtClean="0"/>
              <a:t>nhiều</a:t>
            </a:r>
            <a:r>
              <a:rPr lang="en-US" dirty="0" smtClean="0"/>
              <a:t> </a:t>
            </a:r>
            <a:r>
              <a:rPr lang="en-US" dirty="0" err="1" smtClean="0"/>
              <a:t>cách</a:t>
            </a:r>
            <a:r>
              <a:rPr lang="en-US" dirty="0" smtClean="0"/>
              <a:t> </a:t>
            </a:r>
            <a:r>
              <a:rPr lang="en-US" dirty="0" err="1" smtClean="0"/>
              <a:t>khác</a:t>
            </a:r>
            <a:r>
              <a:rPr lang="en-US" dirty="0" smtClean="0"/>
              <a:t> </a:t>
            </a:r>
            <a:r>
              <a:rPr lang="en-US" dirty="0" err="1" smtClean="0"/>
              <a:t>nhau</a:t>
            </a:r>
            <a:r>
              <a:rPr lang="en-US" dirty="0" smtClean="0"/>
              <a:t> </a:t>
            </a:r>
            <a:r>
              <a:rPr lang="en-US" dirty="0" err="1" smtClean="0"/>
              <a:t>để</a:t>
            </a:r>
            <a:r>
              <a:rPr lang="en-US" dirty="0" smtClean="0"/>
              <a:t> </a:t>
            </a:r>
            <a:r>
              <a:rPr lang="en-US" dirty="0" err="1" smtClean="0"/>
              <a:t>bạn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bảo</a:t>
            </a:r>
            <a:r>
              <a:rPr lang="en-US" dirty="0" smtClean="0"/>
              <a:t> </a:t>
            </a:r>
            <a:r>
              <a:rPr lang="en-US" dirty="0" err="1" smtClean="0"/>
              <a:t>mật</a:t>
            </a:r>
            <a:r>
              <a:rPr lang="en-US" dirty="0" smtClean="0"/>
              <a:t> </a:t>
            </a:r>
            <a:r>
              <a:rPr lang="en-US" dirty="0" err="1" smtClean="0"/>
              <a:t>mật</a:t>
            </a:r>
            <a:r>
              <a:rPr lang="en-US" dirty="0" smtClean="0"/>
              <a:t> </a:t>
            </a:r>
            <a:r>
              <a:rPr lang="en-US" dirty="0" err="1" smtClean="0"/>
              <a:t>khẩu</a:t>
            </a:r>
            <a:r>
              <a:rPr lang="en-US" dirty="0" smtClean="0"/>
              <a:t>, </a:t>
            </a:r>
            <a:r>
              <a:rPr lang="en-US" dirty="0" err="1" smtClean="0"/>
              <a:t>từ</a:t>
            </a:r>
            <a:r>
              <a:rPr lang="en-US" dirty="0" smtClean="0"/>
              <a:t> </a:t>
            </a:r>
            <a:r>
              <a:rPr lang="en-US" dirty="0" err="1" smtClean="0"/>
              <a:t>việc</a:t>
            </a:r>
            <a:r>
              <a:rPr lang="en-US" dirty="0" smtClean="0"/>
              <a:t> </a:t>
            </a:r>
            <a:r>
              <a:rPr lang="en-US" dirty="0" err="1" smtClean="0"/>
              <a:t>yêu</a:t>
            </a:r>
            <a:r>
              <a:rPr lang="en-US" dirty="0" smtClean="0"/>
              <a:t> </a:t>
            </a:r>
            <a:r>
              <a:rPr lang="en-US" dirty="0" err="1" smtClean="0"/>
              <a:t>cầu</a:t>
            </a:r>
            <a:r>
              <a:rPr lang="en-US" dirty="0" smtClean="0"/>
              <a:t> </a:t>
            </a:r>
            <a:r>
              <a:rPr lang="en-US" dirty="0" err="1" smtClean="0"/>
              <a:t>mật</a:t>
            </a:r>
            <a:r>
              <a:rPr lang="en-US" dirty="0" smtClean="0"/>
              <a:t> </a:t>
            </a:r>
            <a:r>
              <a:rPr lang="en-US" dirty="0" err="1" smtClean="0"/>
              <a:t>khẩu</a:t>
            </a:r>
            <a:r>
              <a:rPr lang="en-US" dirty="0" smtClean="0"/>
              <a:t> </a:t>
            </a:r>
            <a:r>
              <a:rPr lang="en-US" dirty="0" err="1" smtClean="0"/>
              <a:t>phải</a:t>
            </a:r>
            <a:r>
              <a:rPr lang="en-US" dirty="0" smtClean="0"/>
              <a:t> </a:t>
            </a:r>
            <a:r>
              <a:rPr lang="en-US" dirty="0" err="1" smtClean="0"/>
              <a:t>có</a:t>
            </a:r>
            <a:r>
              <a:rPr lang="en-US" dirty="0" smtClean="0"/>
              <a:t> </a:t>
            </a:r>
            <a:r>
              <a:rPr lang="en-US" dirty="0" err="1" smtClean="0"/>
              <a:t>độ</a:t>
            </a:r>
            <a:r>
              <a:rPr lang="en-US" dirty="0" smtClean="0"/>
              <a:t> </a:t>
            </a:r>
            <a:r>
              <a:rPr lang="en-US" dirty="0" err="1" smtClean="0"/>
              <a:t>dài</a:t>
            </a:r>
            <a:r>
              <a:rPr lang="en-US" dirty="0" smtClean="0"/>
              <a:t> </a:t>
            </a:r>
            <a:r>
              <a:rPr lang="en-US" dirty="0" err="1" smtClean="0"/>
              <a:t>hợp</a:t>
            </a:r>
            <a:r>
              <a:rPr lang="en-US" dirty="0" smtClean="0"/>
              <a:t> </a:t>
            </a:r>
            <a:r>
              <a:rPr lang="en-US" dirty="0" err="1" smtClean="0"/>
              <a:t>lý</a:t>
            </a:r>
            <a:r>
              <a:rPr lang="en-US" dirty="0" smtClean="0"/>
              <a:t> </a:t>
            </a:r>
            <a:r>
              <a:rPr lang="en-US" dirty="0" err="1" smtClean="0"/>
              <a:t>để</a:t>
            </a:r>
            <a:r>
              <a:rPr lang="en-US" dirty="0" smtClean="0"/>
              <a:t> </a:t>
            </a:r>
            <a:r>
              <a:rPr lang="en-US" dirty="0" err="1" smtClean="0"/>
              <a:t>tạo</a:t>
            </a:r>
            <a:r>
              <a:rPr lang="en-US" dirty="0" smtClean="0"/>
              <a:t> </a:t>
            </a:r>
            <a:r>
              <a:rPr lang="en-US" dirty="0" err="1" smtClean="0"/>
              <a:t>nên</a:t>
            </a:r>
            <a:r>
              <a:rPr lang="en-US" dirty="0" smtClean="0"/>
              <a:t> </a:t>
            </a:r>
            <a:r>
              <a:rPr lang="en-US" dirty="0" err="1" smtClean="0"/>
              <a:t>một</a:t>
            </a:r>
            <a:r>
              <a:rPr lang="en-US" dirty="0"/>
              <a:t> custom password complexity verification </a:t>
            </a:r>
            <a:r>
              <a:rPr lang="en-US" dirty="0" smtClean="0"/>
              <a:t>scripts </a:t>
            </a:r>
            <a:r>
              <a:rPr lang="en-US" dirty="0" err="1" smtClean="0"/>
              <a:t>bắt</a:t>
            </a:r>
            <a:r>
              <a:rPr lang="en-US" dirty="0" smtClean="0"/>
              <a:t> </a:t>
            </a:r>
            <a:r>
              <a:rPr lang="en-US" dirty="0" err="1" smtClean="0"/>
              <a:t>buộc</a:t>
            </a:r>
            <a:r>
              <a:rPr lang="en-US" dirty="0" smtClean="0"/>
              <a:t> </a:t>
            </a:r>
            <a:r>
              <a:rPr lang="en-US" dirty="0" err="1" smtClean="0"/>
              <a:t>các</a:t>
            </a:r>
            <a:r>
              <a:rPr lang="en-US" dirty="0" smtClean="0"/>
              <a:t> </a:t>
            </a:r>
            <a:r>
              <a:rPr lang="en-US" dirty="0" err="1" smtClean="0"/>
              <a:t>chính</a:t>
            </a:r>
            <a:r>
              <a:rPr lang="en-US" dirty="0" smtClean="0"/>
              <a:t> </a:t>
            </a:r>
            <a:r>
              <a:rPr lang="en-US" dirty="0" err="1" smtClean="0"/>
              <a:t>sách</a:t>
            </a:r>
            <a:r>
              <a:rPr lang="en-US" dirty="0" smtClean="0"/>
              <a:t> </a:t>
            </a:r>
            <a:r>
              <a:rPr lang="en-US" dirty="0" err="1" smtClean="0"/>
              <a:t>về</a:t>
            </a:r>
            <a:r>
              <a:rPr lang="en-US" dirty="0" smtClean="0"/>
              <a:t> </a:t>
            </a:r>
            <a:r>
              <a:rPr lang="en-US" dirty="0" err="1" smtClean="0"/>
              <a:t>yêu</a:t>
            </a:r>
            <a:r>
              <a:rPr lang="en-US" dirty="0" smtClean="0"/>
              <a:t> </a:t>
            </a:r>
            <a:r>
              <a:rPr lang="en-US" dirty="0" err="1" smtClean="0"/>
              <a:t>cầu</a:t>
            </a:r>
            <a:r>
              <a:rPr lang="en-US" dirty="0" smtClean="0"/>
              <a:t> </a:t>
            </a:r>
            <a:r>
              <a:rPr lang="en-US" dirty="0" err="1" smtClean="0"/>
              <a:t>độ</a:t>
            </a:r>
            <a:r>
              <a:rPr lang="en-US" dirty="0" smtClean="0"/>
              <a:t> </a:t>
            </a:r>
            <a:r>
              <a:rPr lang="en-US" dirty="0" err="1" smtClean="0"/>
              <a:t>phức</a:t>
            </a:r>
            <a:r>
              <a:rPr lang="en-US" dirty="0" smtClean="0"/>
              <a:t> </a:t>
            </a:r>
            <a:r>
              <a:rPr lang="en-US" dirty="0" err="1" smtClean="0"/>
              <a:t>tạp</a:t>
            </a:r>
            <a:r>
              <a:rPr lang="en-US" dirty="0" smtClean="0"/>
              <a:t> </a:t>
            </a:r>
            <a:r>
              <a:rPr lang="en-US" dirty="0" err="1" smtClean="0"/>
              <a:t>mật</a:t>
            </a:r>
            <a:r>
              <a:rPr lang="en-US" dirty="0" smtClean="0"/>
              <a:t> </a:t>
            </a:r>
            <a:r>
              <a:rPr lang="en-US" dirty="0" err="1" smtClean="0"/>
              <a:t>khẩu</a:t>
            </a:r>
            <a:r>
              <a:rPr lang="en-US" dirty="0" smtClean="0"/>
              <a:t> </a:t>
            </a:r>
            <a:r>
              <a:rPr lang="en-US" dirty="0" err="1" smtClean="0"/>
              <a:t>áp</a:t>
            </a:r>
            <a:r>
              <a:rPr lang="en-US" dirty="0" smtClean="0"/>
              <a:t> </a:t>
            </a:r>
            <a:r>
              <a:rPr lang="en-US" dirty="0" err="1" smtClean="0"/>
              <a:t>dụng</a:t>
            </a:r>
            <a:r>
              <a:rPr lang="en-US" dirty="0" smtClean="0"/>
              <a:t> </a:t>
            </a:r>
            <a:r>
              <a:rPr lang="en-US" dirty="0" err="1" smtClean="0"/>
              <a:t>trên</a:t>
            </a:r>
            <a:r>
              <a:rPr lang="en-US" dirty="0" smtClean="0"/>
              <a:t> </a:t>
            </a:r>
            <a:r>
              <a:rPr lang="en-US" dirty="0" err="1" smtClean="0"/>
              <a:t>trang</a:t>
            </a:r>
            <a:r>
              <a:rPr lang="en-US" dirty="0" smtClean="0"/>
              <a:t> </a:t>
            </a:r>
            <a:r>
              <a:rPr lang="en-US" dirty="0" err="1" smtClean="0"/>
              <a:t>của</a:t>
            </a:r>
            <a:r>
              <a:rPr lang="en-US" dirty="0" smtClean="0"/>
              <a:t> </a:t>
            </a:r>
            <a:r>
              <a:rPr lang="en-US" dirty="0" err="1" smtClean="0"/>
              <a:t>bạn</a:t>
            </a:r>
            <a:r>
              <a:rPr lang="en-US" dirty="0" smtClean="0"/>
              <a:t>.</a:t>
            </a:r>
          </a:p>
        </p:txBody>
      </p:sp>
    </p:spTree>
    <p:extLst>
      <p:ext uri="{BB962C8B-B14F-4D97-AF65-F5344CB8AC3E}">
        <p14:creationId xmlns:p14="http://schemas.microsoft.com/office/powerpoint/2010/main" val="257812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lstStyle/>
          <a:p>
            <a:r>
              <a:rPr lang="en-GB" dirty="0" err="1" smtClean="0"/>
              <a:t>Giới</a:t>
            </a:r>
            <a:r>
              <a:rPr lang="en-GB" dirty="0" smtClean="0"/>
              <a:t> </a:t>
            </a:r>
            <a:r>
              <a:rPr lang="en-GB" dirty="0" err="1" smtClean="0"/>
              <a:t>thiệu</a:t>
            </a:r>
            <a:r>
              <a:rPr lang="en-GB" dirty="0" smtClean="0"/>
              <a:t> </a:t>
            </a:r>
            <a:r>
              <a:rPr lang="en-GB" dirty="0" err="1" smtClean="0"/>
              <a:t>về</a:t>
            </a:r>
            <a:r>
              <a:rPr lang="en-GB" dirty="0" smtClean="0"/>
              <a:t> </a:t>
            </a:r>
            <a:r>
              <a:rPr lang="en-GB" dirty="0" err="1" smtClean="0"/>
              <a:t>bảo</a:t>
            </a:r>
            <a:r>
              <a:rPr lang="en-GB" dirty="0" smtClean="0"/>
              <a:t> </a:t>
            </a:r>
            <a:r>
              <a:rPr lang="en-GB" dirty="0" err="1" smtClean="0"/>
              <a:t>mật</a:t>
            </a:r>
            <a:r>
              <a:rPr lang="en-GB" dirty="0" smtClean="0"/>
              <a:t> </a:t>
            </a:r>
            <a:r>
              <a:rPr lang="en-GB" dirty="0" err="1" smtClean="0"/>
              <a:t>người</a:t>
            </a:r>
            <a:r>
              <a:rPr lang="en-GB" dirty="0" smtClean="0"/>
              <a:t> </a:t>
            </a:r>
            <a:r>
              <a:rPr lang="en-GB" dirty="0" err="1" smtClean="0"/>
              <a:t>dùng</a:t>
            </a:r>
            <a:endParaRPr lang="en-US" dirty="0"/>
          </a:p>
          <a:p>
            <a:pPr marL="0" indent="0">
              <a:buNone/>
            </a:pPr>
            <a:r>
              <a:rPr lang="en-GB" dirty="0" err="1" smtClean="0"/>
              <a:t>Có</a:t>
            </a:r>
            <a:r>
              <a:rPr lang="en-GB" dirty="0" smtClean="0"/>
              <a:t> </a:t>
            </a:r>
            <a:r>
              <a:rPr lang="en-GB" dirty="0" err="1" smtClean="0"/>
              <a:t>thể</a:t>
            </a:r>
            <a:r>
              <a:rPr lang="en-GB" dirty="0" smtClean="0"/>
              <a:t> </a:t>
            </a:r>
            <a:r>
              <a:rPr lang="en-GB" dirty="0" err="1" smtClean="0"/>
              <a:t>bảo</a:t>
            </a:r>
            <a:r>
              <a:rPr lang="en-GB" dirty="0" smtClean="0"/>
              <a:t> </a:t>
            </a:r>
            <a:r>
              <a:rPr lang="en-GB" dirty="0" err="1" smtClean="0"/>
              <a:t>mật</a:t>
            </a:r>
            <a:r>
              <a:rPr lang="en-GB" dirty="0" smtClean="0"/>
              <a:t> </a:t>
            </a:r>
            <a:r>
              <a:rPr lang="en-GB" dirty="0" err="1" smtClean="0"/>
              <a:t>tài</a:t>
            </a:r>
            <a:r>
              <a:rPr lang="en-GB" dirty="0" smtClean="0"/>
              <a:t> </a:t>
            </a:r>
            <a:r>
              <a:rPr lang="en-GB" dirty="0" err="1" smtClean="0"/>
              <a:t>khoản</a:t>
            </a:r>
            <a:r>
              <a:rPr lang="en-GB" dirty="0" smtClean="0"/>
              <a:t> </a:t>
            </a:r>
            <a:r>
              <a:rPr lang="en-GB" dirty="0" err="1" smtClean="0"/>
              <a:t>người</a:t>
            </a:r>
            <a:r>
              <a:rPr lang="en-GB" dirty="0" smtClean="0"/>
              <a:t> </a:t>
            </a:r>
            <a:r>
              <a:rPr lang="en-GB" dirty="0" err="1" smtClean="0"/>
              <a:t>dùng</a:t>
            </a:r>
            <a:r>
              <a:rPr lang="en-GB" dirty="0"/>
              <a:t> </a:t>
            </a:r>
            <a:r>
              <a:rPr lang="en-GB" dirty="0" err="1" smtClean="0"/>
              <a:t>bằng</a:t>
            </a:r>
            <a:r>
              <a:rPr lang="en-GB" dirty="0" smtClean="0"/>
              <a:t> </a:t>
            </a:r>
            <a:r>
              <a:rPr lang="en-GB" dirty="0" err="1" smtClean="0"/>
              <a:t>mật</a:t>
            </a:r>
            <a:r>
              <a:rPr lang="en-GB" dirty="0" smtClean="0"/>
              <a:t> </a:t>
            </a:r>
            <a:r>
              <a:rPr lang="en-GB" dirty="0" err="1" smtClean="0"/>
              <a:t>khẩu</a:t>
            </a:r>
            <a:r>
              <a:rPr lang="en-GB" dirty="0" smtClean="0"/>
              <a:t> </a:t>
            </a:r>
            <a:r>
              <a:rPr lang="en-GB" dirty="0" err="1" smtClean="0"/>
              <a:t>mạnh</a:t>
            </a:r>
            <a:r>
              <a:rPr lang="en-GB" dirty="0" smtClean="0"/>
              <a:t> </a:t>
            </a:r>
            <a:r>
              <a:rPr lang="en-GB" dirty="0" err="1" smtClean="0"/>
              <a:t>và</a:t>
            </a:r>
            <a:r>
              <a:rPr lang="en-GB" dirty="0" smtClean="0"/>
              <a:t> </a:t>
            </a:r>
            <a:r>
              <a:rPr lang="en-GB" dirty="0" err="1" smtClean="0"/>
              <a:t>thiết</a:t>
            </a:r>
            <a:r>
              <a:rPr lang="en-GB" dirty="0" smtClean="0"/>
              <a:t> </a:t>
            </a:r>
            <a:r>
              <a:rPr lang="en-GB" dirty="0" err="1" smtClean="0"/>
              <a:t>lập</a:t>
            </a:r>
            <a:r>
              <a:rPr lang="en-GB" dirty="0" smtClean="0"/>
              <a:t> </a:t>
            </a:r>
            <a:r>
              <a:rPr lang="en-GB" dirty="0" err="1" smtClean="0"/>
              <a:t>các</a:t>
            </a:r>
            <a:r>
              <a:rPr lang="en-GB" dirty="0" smtClean="0"/>
              <a:t> </a:t>
            </a:r>
            <a:r>
              <a:rPr lang="en-GB" dirty="0" err="1" smtClean="0"/>
              <a:t>giới</a:t>
            </a:r>
            <a:r>
              <a:rPr lang="en-GB" dirty="0" smtClean="0"/>
              <a:t> </a:t>
            </a:r>
            <a:r>
              <a:rPr lang="en-GB" dirty="0" err="1" smtClean="0"/>
              <a:t>hạn</a:t>
            </a:r>
            <a:r>
              <a:rPr lang="en-GB" dirty="0" smtClean="0"/>
              <a:t> </a:t>
            </a:r>
            <a:r>
              <a:rPr lang="en-GB" dirty="0" err="1" smtClean="0"/>
              <a:t>đặc</a:t>
            </a:r>
            <a:r>
              <a:rPr lang="en-GB" dirty="0" smtClean="0"/>
              <a:t> </a:t>
            </a:r>
            <a:r>
              <a:rPr lang="en-GB" dirty="0" err="1" smtClean="0"/>
              <a:t>biệt</a:t>
            </a:r>
            <a:r>
              <a:rPr lang="en-GB" dirty="0" smtClean="0"/>
              <a:t> </a:t>
            </a:r>
            <a:r>
              <a:rPr lang="en-GB" dirty="0" err="1" smtClean="0"/>
              <a:t>cho</a:t>
            </a:r>
            <a:r>
              <a:rPr lang="en-GB" dirty="0" smtClean="0"/>
              <a:t> </a:t>
            </a:r>
            <a:r>
              <a:rPr lang="en-GB" dirty="0" err="1" smtClean="0"/>
              <a:t>các</a:t>
            </a:r>
            <a:r>
              <a:rPr lang="en-GB" dirty="0" smtClean="0"/>
              <a:t> </a:t>
            </a:r>
            <a:r>
              <a:rPr lang="en-GB" dirty="0" err="1" smtClean="0"/>
              <a:t>người</a:t>
            </a:r>
            <a:r>
              <a:rPr lang="en-GB" dirty="0" smtClean="0"/>
              <a:t> </a:t>
            </a:r>
            <a:r>
              <a:rPr lang="en-GB" dirty="0" err="1" smtClean="0"/>
              <a:t>dùng</a:t>
            </a:r>
            <a:endParaRPr lang="en-GB" dirty="0" smtClean="0"/>
          </a:p>
          <a:p>
            <a:pPr marL="0" indent="0">
              <a:buNone/>
            </a:pPr>
            <a:r>
              <a:rPr lang="en-GB" dirty="0" err="1" smtClean="0"/>
              <a:t>Mỗi</a:t>
            </a:r>
            <a:r>
              <a:rPr lang="en-GB" dirty="0"/>
              <a:t> </a:t>
            </a:r>
            <a:r>
              <a:rPr lang="en-GB" dirty="0" smtClean="0"/>
              <a:t>CSDL </a:t>
            </a:r>
            <a:r>
              <a:rPr lang="en-GB" dirty="0" err="1" smtClean="0"/>
              <a:t>đều</a:t>
            </a:r>
            <a:r>
              <a:rPr lang="en-GB" dirty="0" smtClean="0"/>
              <a:t> </a:t>
            </a:r>
            <a:r>
              <a:rPr lang="en-GB" dirty="0" err="1" smtClean="0"/>
              <a:t>có</a:t>
            </a:r>
            <a:r>
              <a:rPr lang="en-GB" dirty="0" smtClean="0"/>
              <a:t> </a:t>
            </a:r>
            <a:r>
              <a:rPr lang="en-GB" dirty="0" err="1" smtClean="0"/>
              <a:t>danh</a:t>
            </a:r>
            <a:r>
              <a:rPr lang="en-GB" dirty="0" smtClean="0"/>
              <a:t> </a:t>
            </a:r>
            <a:r>
              <a:rPr lang="en-GB" dirty="0" err="1" smtClean="0"/>
              <a:t>sách</a:t>
            </a:r>
            <a:r>
              <a:rPr lang="en-GB" dirty="0" smtClean="0"/>
              <a:t> </a:t>
            </a:r>
            <a:r>
              <a:rPr lang="en-GB" dirty="0" err="1" smtClean="0"/>
              <a:t>các</a:t>
            </a:r>
            <a:r>
              <a:rPr lang="en-GB" dirty="0" smtClean="0"/>
              <a:t> </a:t>
            </a:r>
            <a:r>
              <a:rPr lang="en-GB" dirty="0" err="1" smtClean="0"/>
              <a:t>người</a:t>
            </a:r>
            <a:r>
              <a:rPr lang="en-GB" dirty="0" smtClean="0"/>
              <a:t> </a:t>
            </a:r>
            <a:r>
              <a:rPr lang="en-GB" dirty="0" err="1" smtClean="0"/>
              <a:t>dùng</a:t>
            </a:r>
            <a:r>
              <a:rPr lang="en-GB" dirty="0" smtClean="0"/>
              <a:t> </a:t>
            </a:r>
            <a:r>
              <a:rPr lang="en-GB" dirty="0" err="1" smtClean="0"/>
              <a:t>hợp</a:t>
            </a:r>
            <a:r>
              <a:rPr lang="en-GB" dirty="0" smtClean="0"/>
              <a:t> </a:t>
            </a:r>
            <a:r>
              <a:rPr lang="en-GB" dirty="0" err="1" smtClean="0"/>
              <a:t>lệ</a:t>
            </a:r>
            <a:r>
              <a:rPr lang="en-GB" dirty="0" smtClean="0"/>
              <a:t>. </a:t>
            </a:r>
            <a:r>
              <a:rPr lang="en-GB" dirty="0" err="1" smtClean="0"/>
              <a:t>Để</a:t>
            </a:r>
            <a:r>
              <a:rPr lang="en-GB" dirty="0" smtClean="0"/>
              <a:t> </a:t>
            </a:r>
            <a:r>
              <a:rPr lang="en-GB" dirty="0" err="1" smtClean="0"/>
              <a:t>truy</a:t>
            </a:r>
            <a:r>
              <a:rPr lang="en-GB" dirty="0" smtClean="0"/>
              <a:t> </a:t>
            </a:r>
            <a:r>
              <a:rPr lang="en-GB" dirty="0" err="1" smtClean="0"/>
              <a:t>xuất</a:t>
            </a:r>
            <a:r>
              <a:rPr lang="en-GB" dirty="0" smtClean="0"/>
              <a:t> </a:t>
            </a:r>
            <a:r>
              <a:rPr lang="en-GB" dirty="0" err="1" smtClean="0"/>
              <a:t>một</a:t>
            </a:r>
            <a:r>
              <a:rPr lang="en-GB" dirty="0" smtClean="0"/>
              <a:t> CSDL </a:t>
            </a:r>
            <a:r>
              <a:rPr lang="en-GB" dirty="0" err="1" smtClean="0"/>
              <a:t>thì</a:t>
            </a:r>
            <a:r>
              <a:rPr lang="en-GB" dirty="0" smtClean="0"/>
              <a:t> </a:t>
            </a:r>
            <a:r>
              <a:rPr lang="en-GB" dirty="0" err="1" smtClean="0"/>
              <a:t>người</a:t>
            </a:r>
            <a:r>
              <a:rPr lang="en-GB" dirty="0" smtClean="0"/>
              <a:t> </a:t>
            </a:r>
            <a:r>
              <a:rPr lang="en-GB" dirty="0" err="1" smtClean="0"/>
              <a:t>dùng</a:t>
            </a:r>
            <a:r>
              <a:rPr lang="en-GB" dirty="0" smtClean="0"/>
              <a:t> </a:t>
            </a:r>
            <a:r>
              <a:rPr lang="en-GB" dirty="0" err="1" smtClean="0"/>
              <a:t>đó</a:t>
            </a:r>
            <a:r>
              <a:rPr lang="en-GB" dirty="0" smtClean="0"/>
              <a:t> </a:t>
            </a:r>
            <a:r>
              <a:rPr lang="en-GB" dirty="0" err="1" smtClean="0"/>
              <a:t>tất</a:t>
            </a:r>
            <a:r>
              <a:rPr lang="en-GB" dirty="0" smtClean="0"/>
              <a:t> </a:t>
            </a:r>
            <a:r>
              <a:rPr lang="en-GB" dirty="0" err="1" smtClean="0"/>
              <a:t>nhiên</a:t>
            </a:r>
            <a:r>
              <a:rPr lang="en-GB" dirty="0" smtClean="0"/>
              <a:t> </a:t>
            </a:r>
            <a:r>
              <a:rPr lang="en-GB" dirty="0" err="1" smtClean="0"/>
              <a:t>phải</a:t>
            </a:r>
            <a:r>
              <a:rPr lang="en-GB" dirty="0" smtClean="0"/>
              <a:t> </a:t>
            </a:r>
            <a:r>
              <a:rPr lang="en-GB" dirty="0" err="1" smtClean="0"/>
              <a:t>nằm</a:t>
            </a:r>
            <a:r>
              <a:rPr lang="en-GB" dirty="0" smtClean="0"/>
              <a:t> </a:t>
            </a:r>
            <a:r>
              <a:rPr lang="en-GB" dirty="0" err="1" smtClean="0"/>
              <a:t>trong</a:t>
            </a:r>
            <a:r>
              <a:rPr lang="en-GB" dirty="0" smtClean="0"/>
              <a:t> </a:t>
            </a:r>
            <a:r>
              <a:rPr lang="en-GB" dirty="0" err="1" smtClean="0"/>
              <a:t>danh</a:t>
            </a:r>
            <a:r>
              <a:rPr lang="en-GB" dirty="0" smtClean="0"/>
              <a:t> </a:t>
            </a:r>
            <a:r>
              <a:rPr lang="en-GB" dirty="0" err="1" smtClean="0"/>
              <a:t>sách</a:t>
            </a:r>
            <a:r>
              <a:rPr lang="en-GB" dirty="0" smtClean="0"/>
              <a:t> </a:t>
            </a:r>
            <a:r>
              <a:rPr lang="en-GB" dirty="0" err="1" smtClean="0"/>
              <a:t>hợp</a:t>
            </a:r>
            <a:r>
              <a:rPr lang="en-GB" dirty="0" smtClean="0"/>
              <a:t> </a:t>
            </a:r>
            <a:r>
              <a:rPr lang="en-GB" dirty="0" err="1" smtClean="0"/>
              <a:t>lệ</a:t>
            </a:r>
            <a:r>
              <a:rPr lang="en-GB" dirty="0" smtClean="0"/>
              <a:t> </a:t>
            </a:r>
            <a:r>
              <a:rPr lang="en-GB" dirty="0" err="1" smtClean="0"/>
              <a:t>đó</a:t>
            </a:r>
            <a:endParaRPr lang="en-GB" dirty="0" smtClean="0"/>
          </a:p>
          <a:p>
            <a:pPr marL="0" indent="0">
              <a:buNone/>
            </a:pPr>
            <a:r>
              <a:rPr lang="en-GB" dirty="0" err="1" smtClean="0"/>
              <a:t>Khi</a:t>
            </a:r>
            <a:r>
              <a:rPr lang="en-GB" dirty="0" smtClean="0"/>
              <a:t> </a:t>
            </a:r>
            <a:r>
              <a:rPr lang="en-GB" dirty="0" err="1" smtClean="0"/>
              <a:t>tạo</a:t>
            </a:r>
            <a:r>
              <a:rPr lang="en-GB" dirty="0" smtClean="0"/>
              <a:t> </a:t>
            </a:r>
            <a:r>
              <a:rPr lang="en-GB" dirty="0" err="1" smtClean="0"/>
              <a:t>một</a:t>
            </a:r>
            <a:r>
              <a:rPr lang="en-GB" dirty="0" smtClean="0"/>
              <a:t> </a:t>
            </a:r>
            <a:r>
              <a:rPr lang="en-GB" dirty="0" err="1" smtClean="0"/>
              <a:t>tài</a:t>
            </a:r>
            <a:r>
              <a:rPr lang="en-GB" dirty="0" smtClean="0"/>
              <a:t> </a:t>
            </a:r>
            <a:r>
              <a:rPr lang="en-GB" dirty="0" err="1" smtClean="0"/>
              <a:t>khoản</a:t>
            </a:r>
            <a:r>
              <a:rPr lang="en-GB" dirty="0" smtClean="0"/>
              <a:t> </a:t>
            </a:r>
            <a:r>
              <a:rPr lang="en-GB" dirty="0" err="1" smtClean="0"/>
              <a:t>người</a:t>
            </a:r>
            <a:r>
              <a:rPr lang="en-GB" dirty="0" smtClean="0"/>
              <a:t> </a:t>
            </a:r>
            <a:r>
              <a:rPr lang="en-GB" dirty="0" err="1" smtClean="0"/>
              <a:t>dùng</a:t>
            </a:r>
            <a:r>
              <a:rPr lang="en-GB" dirty="0" smtClean="0"/>
              <a:t>, </a:t>
            </a:r>
            <a:r>
              <a:rPr lang="en-GB" dirty="0" err="1" smtClean="0"/>
              <a:t>Bạn</a:t>
            </a:r>
            <a:r>
              <a:rPr lang="en-GB" dirty="0" smtClean="0"/>
              <a:t> </a:t>
            </a:r>
            <a:r>
              <a:rPr lang="en-GB" dirty="0" err="1" smtClean="0"/>
              <a:t>có</a:t>
            </a:r>
            <a:r>
              <a:rPr lang="en-GB" dirty="0" smtClean="0"/>
              <a:t> </a:t>
            </a:r>
            <a:r>
              <a:rPr lang="en-GB" dirty="0" err="1" smtClean="0"/>
              <a:t>thể</a:t>
            </a:r>
            <a:r>
              <a:rPr lang="en-GB" dirty="0" smtClean="0"/>
              <a:t> </a:t>
            </a:r>
            <a:r>
              <a:rPr lang="en-GB" dirty="0" err="1" smtClean="0"/>
              <a:t>thiết</a:t>
            </a:r>
            <a:r>
              <a:rPr lang="en-GB" dirty="0" smtClean="0"/>
              <a:t> </a:t>
            </a:r>
            <a:r>
              <a:rPr lang="en-GB" dirty="0" err="1" smtClean="0"/>
              <a:t>lập</a:t>
            </a:r>
            <a:r>
              <a:rPr lang="en-GB" dirty="0" smtClean="0"/>
              <a:t> </a:t>
            </a:r>
            <a:r>
              <a:rPr lang="en-GB" dirty="0" err="1" smtClean="0"/>
              <a:t>các</a:t>
            </a:r>
            <a:r>
              <a:rPr lang="en-GB" dirty="0" smtClean="0"/>
              <a:t> </a:t>
            </a:r>
            <a:r>
              <a:rPr lang="en-GB" dirty="0" err="1" smtClean="0"/>
              <a:t>giới</a:t>
            </a:r>
            <a:r>
              <a:rPr lang="en-GB" dirty="0" smtClean="0"/>
              <a:t> </a:t>
            </a:r>
            <a:r>
              <a:rPr lang="en-GB" dirty="0" err="1" smtClean="0"/>
              <a:t>hạn</a:t>
            </a:r>
            <a:r>
              <a:rPr lang="en-GB" dirty="0" smtClean="0"/>
              <a:t> </a:t>
            </a:r>
            <a:r>
              <a:rPr lang="en-GB" dirty="0" err="1" smtClean="0"/>
              <a:t>cho</a:t>
            </a:r>
            <a:r>
              <a:rPr lang="en-GB" dirty="0" smtClean="0"/>
              <a:t> </a:t>
            </a:r>
            <a:r>
              <a:rPr lang="en-GB" dirty="0" err="1" smtClean="0"/>
              <a:t>người</a:t>
            </a:r>
            <a:r>
              <a:rPr lang="en-GB" dirty="0" smtClean="0"/>
              <a:t> dung </a:t>
            </a:r>
            <a:r>
              <a:rPr lang="en-GB" dirty="0" err="1" smtClean="0"/>
              <a:t>đó</a:t>
            </a:r>
            <a:r>
              <a:rPr lang="en-GB" dirty="0" smtClean="0"/>
              <a:t>. </a:t>
            </a:r>
            <a:r>
              <a:rPr lang="en-GB" dirty="0" err="1" smtClean="0"/>
              <a:t>Bạn</a:t>
            </a:r>
            <a:r>
              <a:rPr lang="en-GB" dirty="0" smtClean="0"/>
              <a:t> </a:t>
            </a:r>
            <a:r>
              <a:rPr lang="en-GB" dirty="0" err="1" smtClean="0"/>
              <a:t>cũng</a:t>
            </a:r>
            <a:r>
              <a:rPr lang="en-GB" dirty="0" smtClean="0"/>
              <a:t> </a:t>
            </a:r>
            <a:r>
              <a:rPr lang="en-GB" dirty="0" err="1" smtClean="0"/>
              <a:t>có</a:t>
            </a:r>
            <a:r>
              <a:rPr lang="en-GB" dirty="0" smtClean="0"/>
              <a:t> </a:t>
            </a:r>
            <a:r>
              <a:rPr lang="en-GB" dirty="0" err="1" smtClean="0"/>
              <a:t>thể</a:t>
            </a:r>
            <a:r>
              <a:rPr lang="en-GB" dirty="0" smtClean="0"/>
              <a:t> </a:t>
            </a:r>
            <a:r>
              <a:rPr lang="en-GB" dirty="0" err="1" smtClean="0"/>
              <a:t>thiết</a:t>
            </a:r>
            <a:r>
              <a:rPr lang="en-GB" dirty="0" smtClean="0"/>
              <a:t> </a:t>
            </a:r>
            <a:r>
              <a:rPr lang="en-GB" dirty="0" err="1" smtClean="0"/>
              <a:t>lập</a:t>
            </a:r>
            <a:r>
              <a:rPr lang="en-GB" dirty="0" smtClean="0"/>
              <a:t> </a:t>
            </a:r>
            <a:r>
              <a:rPr lang="en-GB" dirty="0" err="1" smtClean="0"/>
              <a:t>một</a:t>
            </a:r>
            <a:r>
              <a:rPr lang="en-GB" dirty="0" smtClean="0"/>
              <a:t> </a:t>
            </a:r>
            <a:r>
              <a:rPr lang="en-GB" dirty="0" err="1" smtClean="0"/>
              <a:t>số</a:t>
            </a:r>
            <a:r>
              <a:rPr lang="en-GB" dirty="0" smtClean="0"/>
              <a:t> </a:t>
            </a:r>
            <a:r>
              <a:rPr lang="en-GB" dirty="0" err="1" smtClean="0"/>
              <a:t>lượng</a:t>
            </a:r>
            <a:r>
              <a:rPr lang="en-GB" dirty="0" smtClean="0"/>
              <a:t> </a:t>
            </a:r>
            <a:r>
              <a:rPr lang="en-GB" dirty="0" err="1" smtClean="0"/>
              <a:t>khác</a:t>
            </a:r>
            <a:r>
              <a:rPr lang="en-GB" dirty="0" smtClean="0"/>
              <a:t> </a:t>
            </a:r>
            <a:r>
              <a:rPr lang="en-GB" dirty="0" err="1" smtClean="0"/>
              <a:t>nhau</a:t>
            </a:r>
            <a:r>
              <a:rPr lang="en-GB" dirty="0" smtClean="0"/>
              <a:t> </a:t>
            </a:r>
            <a:r>
              <a:rPr lang="en-GB" dirty="0" err="1" smtClean="0"/>
              <a:t>về</a:t>
            </a:r>
            <a:r>
              <a:rPr lang="en-GB" dirty="0" smtClean="0"/>
              <a:t> </a:t>
            </a:r>
            <a:r>
              <a:rPr lang="en-GB" dirty="0" err="1" smtClean="0"/>
              <a:t>tài</a:t>
            </a:r>
            <a:r>
              <a:rPr lang="en-GB" dirty="0" smtClean="0"/>
              <a:t> </a:t>
            </a:r>
            <a:r>
              <a:rPr lang="en-GB" dirty="0" err="1" smtClean="0"/>
              <a:t>nguyên</a:t>
            </a:r>
            <a:r>
              <a:rPr lang="en-GB" dirty="0" smtClean="0"/>
              <a:t> </a:t>
            </a:r>
            <a:r>
              <a:rPr lang="en-GB" dirty="0" err="1" smtClean="0"/>
              <a:t>hệ</a:t>
            </a:r>
            <a:r>
              <a:rPr lang="en-GB" dirty="0" smtClean="0"/>
              <a:t> </a:t>
            </a:r>
            <a:r>
              <a:rPr lang="en-GB" dirty="0" err="1" smtClean="0"/>
              <a:t>thống</a:t>
            </a:r>
            <a:r>
              <a:rPr lang="en-GB" dirty="0" smtClean="0"/>
              <a:t> </a:t>
            </a:r>
            <a:r>
              <a:rPr lang="en-GB" dirty="0" err="1" smtClean="0"/>
              <a:t>khả</a:t>
            </a:r>
            <a:r>
              <a:rPr lang="en-GB" dirty="0" smtClean="0"/>
              <a:t> </a:t>
            </a:r>
            <a:r>
              <a:rPr lang="en-GB" dirty="0" err="1" smtClean="0"/>
              <a:t>dụng</a:t>
            </a:r>
            <a:r>
              <a:rPr lang="en-GB" dirty="0" smtClean="0"/>
              <a:t> </a:t>
            </a:r>
            <a:r>
              <a:rPr lang="en-GB" dirty="0" err="1" smtClean="0"/>
              <a:t>cho</a:t>
            </a:r>
            <a:r>
              <a:rPr lang="en-GB" dirty="0" smtClean="0"/>
              <a:t> </a:t>
            </a:r>
            <a:r>
              <a:rPr lang="en-GB" dirty="0" err="1" smtClean="0"/>
              <a:t>người</a:t>
            </a:r>
            <a:r>
              <a:rPr lang="en-GB" dirty="0" smtClean="0"/>
              <a:t> </a:t>
            </a:r>
            <a:r>
              <a:rPr lang="en-GB" dirty="0" err="1" smtClean="0"/>
              <a:t>dùng</a:t>
            </a:r>
            <a:r>
              <a:rPr lang="en-GB" dirty="0" smtClean="0"/>
              <a:t> </a:t>
            </a:r>
            <a:r>
              <a:rPr lang="en-GB" dirty="0" err="1" smtClean="0"/>
              <a:t>đó</a:t>
            </a:r>
            <a:r>
              <a:rPr lang="en-GB" dirty="0" smtClean="0"/>
              <a:t> </a:t>
            </a:r>
            <a:r>
              <a:rPr lang="en-GB" dirty="0" err="1" smtClean="0"/>
              <a:t>và</a:t>
            </a:r>
            <a:r>
              <a:rPr lang="en-GB" dirty="0" smtClean="0"/>
              <a:t> </a:t>
            </a:r>
            <a:r>
              <a:rPr lang="en-GB" dirty="0" err="1" smtClean="0"/>
              <a:t>được</a:t>
            </a:r>
            <a:r>
              <a:rPr lang="en-GB" dirty="0" smtClean="0"/>
              <a:t> </a:t>
            </a:r>
            <a:r>
              <a:rPr lang="en-GB" dirty="0" err="1" smtClean="0"/>
              <a:t>gọi</a:t>
            </a:r>
            <a:r>
              <a:rPr lang="en-GB" dirty="0" smtClean="0"/>
              <a:t> </a:t>
            </a:r>
            <a:r>
              <a:rPr lang="en-GB" dirty="0" err="1" smtClean="0"/>
              <a:t>là</a:t>
            </a:r>
            <a:r>
              <a:rPr lang="en-GB" dirty="0" smtClean="0"/>
              <a:t> </a:t>
            </a:r>
            <a:r>
              <a:rPr lang="en-GB" dirty="0" err="1" smtClean="0"/>
              <a:t>miền</a:t>
            </a:r>
            <a:r>
              <a:rPr lang="en-GB" dirty="0" smtClean="0"/>
              <a:t> </a:t>
            </a:r>
            <a:r>
              <a:rPr lang="en-GB" dirty="0" err="1" smtClean="0"/>
              <a:t>bảo</a:t>
            </a:r>
            <a:r>
              <a:rPr lang="en-GB" dirty="0" smtClean="0"/>
              <a:t> </a:t>
            </a:r>
            <a:r>
              <a:rPr lang="en-GB" dirty="0" err="1" smtClean="0"/>
              <a:t>mật</a:t>
            </a:r>
            <a:r>
              <a:rPr lang="en-GB" dirty="0" smtClean="0"/>
              <a:t> </a:t>
            </a:r>
            <a:r>
              <a:rPr lang="en-GB" dirty="0" err="1" smtClean="0"/>
              <a:t>của</a:t>
            </a:r>
            <a:r>
              <a:rPr lang="en-GB" dirty="0" smtClean="0"/>
              <a:t> </a:t>
            </a:r>
            <a:r>
              <a:rPr lang="en-GB" dirty="0" err="1" smtClean="0"/>
              <a:t>người</a:t>
            </a:r>
            <a:r>
              <a:rPr lang="en-GB" dirty="0" smtClean="0"/>
              <a:t> </a:t>
            </a:r>
            <a:r>
              <a:rPr lang="en-GB" dirty="0" err="1" smtClean="0"/>
              <a:t>dùng</a:t>
            </a:r>
            <a:endParaRPr lang="en-GB" dirty="0" smtClean="0"/>
          </a:p>
        </p:txBody>
      </p:sp>
    </p:spTree>
    <p:extLst>
      <p:ext uri="{BB962C8B-B14F-4D97-AF65-F5344CB8AC3E}">
        <p14:creationId xmlns:p14="http://schemas.microsoft.com/office/powerpoint/2010/main" val="50480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a:bodyPr>
          <a:lstStyle/>
          <a:p>
            <a:r>
              <a:rPr lang="en-US" dirty="0" err="1" smtClean="0"/>
              <a:t>Tạo</a:t>
            </a:r>
            <a:r>
              <a:rPr lang="en-US" dirty="0" smtClean="0"/>
              <a:t> </a:t>
            </a:r>
            <a:r>
              <a:rPr lang="en-US" dirty="0" err="1" smtClean="0"/>
              <a:t>mật</a:t>
            </a:r>
            <a:r>
              <a:rPr lang="en-US" dirty="0" smtClean="0"/>
              <a:t> </a:t>
            </a:r>
            <a:r>
              <a:rPr lang="en-US" dirty="0" err="1" smtClean="0"/>
              <a:t>khẩu</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mệnnh</a:t>
            </a:r>
            <a:r>
              <a:rPr lang="en-US" dirty="0" smtClean="0"/>
              <a:t> </a:t>
            </a:r>
            <a:r>
              <a:rPr lang="en-US" dirty="0" err="1" smtClean="0"/>
              <a:t>đề</a:t>
            </a:r>
            <a:r>
              <a:rPr lang="en-US" dirty="0" smtClean="0"/>
              <a:t> </a:t>
            </a:r>
            <a:r>
              <a:rPr lang="en-US" dirty="0"/>
              <a:t>IDENTIFIED </a:t>
            </a:r>
            <a:r>
              <a:rPr lang="en-US" dirty="0" smtClean="0"/>
              <a:t>BY</a:t>
            </a:r>
            <a:endParaRPr lang="en-US" dirty="0"/>
          </a:p>
        </p:txBody>
      </p:sp>
      <p:pic>
        <p:nvPicPr>
          <p:cNvPr id="4" name="Picture 3"/>
          <p:cNvPicPr>
            <a:picLocks noChangeAspect="1"/>
          </p:cNvPicPr>
          <p:nvPr/>
        </p:nvPicPr>
        <p:blipFill>
          <a:blip r:embed="rId3"/>
          <a:stretch>
            <a:fillRect/>
          </a:stretch>
        </p:blipFill>
        <p:spPr>
          <a:xfrm>
            <a:off x="1666607" y="2894851"/>
            <a:ext cx="5324475" cy="1047750"/>
          </a:xfrm>
          <a:prstGeom prst="rect">
            <a:avLst/>
          </a:prstGeom>
        </p:spPr>
      </p:pic>
    </p:spTree>
    <p:extLst>
      <p:ext uri="{BB962C8B-B14F-4D97-AF65-F5344CB8AC3E}">
        <p14:creationId xmlns:p14="http://schemas.microsoft.com/office/powerpoint/2010/main" val="352742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a:bodyPr>
          <a:lstStyle/>
          <a:p>
            <a:r>
              <a:rPr lang="en-US" dirty="0" err="1" smtClean="0"/>
              <a:t>Sử</a:t>
            </a:r>
            <a:r>
              <a:rPr lang="en-US" dirty="0" smtClean="0"/>
              <a:t> </a:t>
            </a:r>
            <a:r>
              <a:rPr lang="en-US" dirty="0" err="1" smtClean="0"/>
              <a:t>dụng</a:t>
            </a:r>
            <a:r>
              <a:rPr lang="en-US" dirty="0" smtClean="0"/>
              <a:t> Password Management Policy</a:t>
            </a:r>
          </a:p>
          <a:p>
            <a:pPr marL="0" indent="0">
              <a:buNone/>
            </a:pPr>
            <a:r>
              <a:rPr lang="en-US" dirty="0" err="1" smtClean="0"/>
              <a:t>Chính</a:t>
            </a:r>
            <a:r>
              <a:rPr lang="en-US" dirty="0" smtClean="0"/>
              <a:t> </a:t>
            </a:r>
            <a:r>
              <a:rPr lang="en-US" dirty="0" err="1" smtClean="0"/>
              <a:t>sách</a:t>
            </a:r>
            <a:r>
              <a:rPr lang="en-US" dirty="0" smtClean="0"/>
              <a:t> </a:t>
            </a:r>
            <a:r>
              <a:rPr lang="en-US" dirty="0" err="1" smtClean="0"/>
              <a:t>quản</a:t>
            </a:r>
            <a:r>
              <a:rPr lang="en-US" dirty="0" smtClean="0"/>
              <a:t> </a:t>
            </a:r>
            <a:r>
              <a:rPr lang="en-US" dirty="0" err="1" smtClean="0"/>
              <a:t>lý</a:t>
            </a:r>
            <a:r>
              <a:rPr lang="en-US" dirty="0" smtClean="0"/>
              <a:t> </a:t>
            </a:r>
            <a:r>
              <a:rPr lang="en-US" dirty="0" err="1" smtClean="0"/>
              <a:t>mật</a:t>
            </a:r>
            <a:r>
              <a:rPr lang="en-US" dirty="0" smtClean="0"/>
              <a:t> </a:t>
            </a:r>
            <a:r>
              <a:rPr lang="en-US" dirty="0" err="1" smtClean="0"/>
              <a:t>khẩu</a:t>
            </a:r>
            <a:r>
              <a:rPr lang="en-US" dirty="0" smtClean="0"/>
              <a:t> </a:t>
            </a:r>
            <a:r>
              <a:rPr lang="en-US" dirty="0" err="1" smtClean="0"/>
              <a:t>có</a:t>
            </a:r>
            <a:r>
              <a:rPr lang="en-US" dirty="0" smtClean="0"/>
              <a:t> </a:t>
            </a:r>
            <a:r>
              <a:rPr lang="en-US" dirty="0" err="1" smtClean="0"/>
              <a:t>thể</a:t>
            </a:r>
            <a:r>
              <a:rPr lang="en-US" dirty="0" smtClean="0"/>
              <a:t> </a:t>
            </a:r>
            <a:r>
              <a:rPr lang="en-US" dirty="0" err="1" smtClean="0"/>
              <a:t>tạo</a:t>
            </a:r>
            <a:r>
              <a:rPr lang="en-US" dirty="0" smtClean="0"/>
              <a:t> </a:t>
            </a:r>
            <a:r>
              <a:rPr lang="en-US" dirty="0" err="1" smtClean="0"/>
              <a:t>và</a:t>
            </a:r>
            <a:r>
              <a:rPr lang="en-US" dirty="0" smtClean="0"/>
              <a:t> </a:t>
            </a:r>
            <a:r>
              <a:rPr lang="en-US" dirty="0" err="1" smtClean="0"/>
              <a:t>bắt</a:t>
            </a:r>
            <a:r>
              <a:rPr lang="en-US" dirty="0" smtClean="0"/>
              <a:t> </a:t>
            </a:r>
            <a:r>
              <a:rPr lang="en-US" dirty="0" err="1" smtClean="0"/>
              <a:t>buộc</a:t>
            </a:r>
            <a:r>
              <a:rPr lang="en-US" dirty="0" smtClean="0"/>
              <a:t> </a:t>
            </a:r>
            <a:r>
              <a:rPr lang="en-US" dirty="0" err="1" smtClean="0"/>
              <a:t>một</a:t>
            </a:r>
            <a:r>
              <a:rPr lang="en-US" dirty="0" smtClean="0"/>
              <a:t> </a:t>
            </a:r>
            <a:r>
              <a:rPr lang="en-US" dirty="0" err="1" smtClean="0"/>
              <a:t>tập</a:t>
            </a:r>
            <a:r>
              <a:rPr lang="en-US" dirty="0" smtClean="0"/>
              <a:t> </a:t>
            </a:r>
            <a:r>
              <a:rPr lang="en-US" dirty="0" err="1" smtClean="0"/>
              <a:t>hợp</a:t>
            </a:r>
            <a:r>
              <a:rPr lang="en-US" dirty="0" smtClean="0"/>
              <a:t> </a:t>
            </a:r>
            <a:r>
              <a:rPr lang="en-US" dirty="0" err="1" smtClean="0"/>
              <a:t>các</a:t>
            </a:r>
            <a:r>
              <a:rPr lang="en-US" dirty="0" smtClean="0"/>
              <a:t> </a:t>
            </a:r>
            <a:r>
              <a:rPr lang="en-US" dirty="0" err="1" smtClean="0"/>
              <a:t>hạn</a:t>
            </a:r>
            <a:r>
              <a:rPr lang="en-US" dirty="0" smtClean="0"/>
              <a:t> </a:t>
            </a:r>
            <a:r>
              <a:rPr lang="en-US" dirty="0" err="1" smtClean="0"/>
              <a:t>chế</a:t>
            </a:r>
            <a:r>
              <a:rPr lang="en-US" dirty="0" smtClean="0"/>
              <a:t> </a:t>
            </a:r>
            <a:r>
              <a:rPr lang="en-US" dirty="0" err="1" smtClean="0"/>
              <a:t>cái</a:t>
            </a:r>
            <a:r>
              <a:rPr lang="en-US" dirty="0" smtClean="0"/>
              <a:t> </a:t>
            </a:r>
            <a:r>
              <a:rPr lang="en-US" dirty="0" err="1" smtClean="0"/>
              <a:t>mà</a:t>
            </a:r>
            <a:r>
              <a:rPr lang="en-US" dirty="0" smtClean="0"/>
              <a:t> </a:t>
            </a:r>
            <a:r>
              <a:rPr lang="en-US" dirty="0" err="1" smtClean="0"/>
              <a:t>có</a:t>
            </a:r>
            <a:r>
              <a:rPr lang="en-US" dirty="0" smtClean="0"/>
              <a:t> </a:t>
            </a:r>
            <a:r>
              <a:rPr lang="en-US" dirty="0" err="1" smtClean="0"/>
              <a:t>thể</a:t>
            </a:r>
            <a:r>
              <a:rPr lang="en-US" dirty="0" smtClean="0"/>
              <a:t> </a:t>
            </a:r>
            <a:r>
              <a:rPr lang="en-US" dirty="0" err="1" smtClean="0"/>
              <a:t>bảo</a:t>
            </a:r>
            <a:r>
              <a:rPr lang="en-US" dirty="0" smtClean="0"/>
              <a:t> </a:t>
            </a:r>
            <a:r>
              <a:rPr lang="en-US" dirty="0" err="1" smtClean="0"/>
              <a:t>mật</a:t>
            </a:r>
            <a:r>
              <a:rPr lang="en-US" dirty="0" smtClean="0"/>
              <a:t> </a:t>
            </a:r>
            <a:r>
              <a:rPr lang="en-US" dirty="0" err="1" smtClean="0"/>
              <a:t>mật</a:t>
            </a:r>
            <a:r>
              <a:rPr lang="en-US" dirty="0" smtClean="0"/>
              <a:t> </a:t>
            </a:r>
            <a:r>
              <a:rPr lang="en-US" dirty="0" err="1" smtClean="0"/>
              <a:t>khẩu</a:t>
            </a:r>
            <a:r>
              <a:rPr lang="en-US" dirty="0" smtClean="0"/>
              <a:t> </a:t>
            </a:r>
            <a:r>
              <a:rPr lang="en-US" dirty="0" err="1" smtClean="0"/>
              <a:t>của</a:t>
            </a:r>
            <a:r>
              <a:rPr lang="en-US" dirty="0" smtClean="0"/>
              <a:t> </a:t>
            </a:r>
            <a:r>
              <a:rPr lang="en-US" dirty="0" err="1" smtClean="0"/>
              <a:t>bạn</a:t>
            </a:r>
            <a:endParaRPr lang="en-US" dirty="0" smtClean="0"/>
          </a:p>
          <a:p>
            <a:pPr marL="0" indent="0">
              <a:buNone/>
            </a:pPr>
            <a:r>
              <a:rPr lang="en-US" dirty="0" err="1" smtClean="0"/>
              <a:t>Các</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bảo</a:t>
            </a:r>
            <a:r>
              <a:rPr lang="en-US" dirty="0" smtClean="0"/>
              <a:t> </a:t>
            </a:r>
            <a:r>
              <a:rPr lang="en-US" dirty="0" err="1" smtClean="0"/>
              <a:t>mật</a:t>
            </a:r>
            <a:r>
              <a:rPr lang="en-US" dirty="0" smtClean="0"/>
              <a:t> </a:t>
            </a:r>
            <a:r>
              <a:rPr lang="en-US" dirty="0" err="1" smtClean="0"/>
              <a:t>cơ</a:t>
            </a:r>
            <a:r>
              <a:rPr lang="en-US" dirty="0" smtClean="0"/>
              <a:t> </a:t>
            </a:r>
            <a:r>
              <a:rPr lang="en-US" dirty="0" err="1" smtClean="0"/>
              <a:t>sở</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phụ</a:t>
            </a:r>
            <a:r>
              <a:rPr lang="en-US" dirty="0" smtClean="0"/>
              <a:t> </a:t>
            </a:r>
            <a:r>
              <a:rPr lang="en-US" dirty="0" err="1" smtClean="0"/>
              <a:t>thuộc</a:t>
            </a:r>
            <a:r>
              <a:rPr lang="en-US" dirty="0" smtClean="0"/>
              <a:t> </a:t>
            </a:r>
            <a:r>
              <a:rPr lang="en-US" dirty="0" err="1" smtClean="0"/>
              <a:t>vào</a:t>
            </a:r>
            <a:r>
              <a:rPr lang="en-US" dirty="0" smtClean="0"/>
              <a:t> </a:t>
            </a:r>
            <a:r>
              <a:rPr lang="en-US" dirty="0" err="1" smtClean="0"/>
              <a:t>mật</a:t>
            </a:r>
            <a:r>
              <a:rPr lang="en-US" dirty="0" smtClean="0"/>
              <a:t> </a:t>
            </a:r>
            <a:r>
              <a:rPr lang="en-US" dirty="0" err="1" smtClean="0"/>
              <a:t>khẩu</a:t>
            </a:r>
            <a:r>
              <a:rPr lang="en-US" dirty="0" smtClean="0"/>
              <a:t> </a:t>
            </a:r>
            <a:r>
              <a:rPr lang="en-US" dirty="0" err="1" smtClean="0"/>
              <a:t>yêu</a:t>
            </a:r>
            <a:r>
              <a:rPr lang="en-US" dirty="0" smtClean="0"/>
              <a:t> </a:t>
            </a:r>
            <a:r>
              <a:rPr lang="en-US" dirty="0" err="1" smtClean="0"/>
              <a:t>cầu</a:t>
            </a:r>
            <a:r>
              <a:rPr lang="en-US" dirty="0" smtClean="0"/>
              <a:t> </a:t>
            </a:r>
            <a:r>
              <a:rPr lang="en-US" dirty="0" err="1" smtClean="0"/>
              <a:t>mật</a:t>
            </a:r>
            <a:r>
              <a:rPr lang="en-US" dirty="0" smtClean="0"/>
              <a:t> </a:t>
            </a:r>
            <a:r>
              <a:rPr lang="en-US" dirty="0" err="1" smtClean="0"/>
              <a:t>khẩu</a:t>
            </a:r>
            <a:r>
              <a:rPr lang="en-US" dirty="0" smtClean="0"/>
              <a:t> </a:t>
            </a:r>
            <a:r>
              <a:rPr lang="en-US" dirty="0" err="1" smtClean="0"/>
              <a:t>phải</a:t>
            </a:r>
            <a:r>
              <a:rPr lang="en-US" dirty="0" smtClean="0"/>
              <a:t> </a:t>
            </a:r>
            <a:r>
              <a:rPr lang="en-US" dirty="0" err="1" smtClean="0"/>
              <a:t>được</a:t>
            </a:r>
            <a:r>
              <a:rPr lang="en-US" dirty="0" smtClean="0"/>
              <a:t> </a:t>
            </a:r>
            <a:r>
              <a:rPr lang="en-US" dirty="0" err="1" smtClean="0"/>
              <a:t>giữ</a:t>
            </a:r>
            <a:r>
              <a:rPr lang="en-US" dirty="0" smtClean="0"/>
              <a:t> </a:t>
            </a:r>
            <a:r>
              <a:rPr lang="en-US" dirty="0" err="1" smtClean="0"/>
              <a:t>bí</a:t>
            </a:r>
            <a:r>
              <a:rPr lang="en-US" dirty="0" smtClean="0"/>
              <a:t> </a:t>
            </a:r>
            <a:r>
              <a:rPr lang="en-US" dirty="0" err="1" smtClean="0"/>
              <a:t>mật</a:t>
            </a:r>
            <a:r>
              <a:rPr lang="en-US" dirty="0" smtClean="0"/>
              <a:t> </a:t>
            </a:r>
            <a:r>
              <a:rPr lang="en-US" dirty="0" err="1" smtClean="0"/>
              <a:t>mọi</a:t>
            </a:r>
            <a:r>
              <a:rPr lang="en-US" dirty="0" smtClean="0"/>
              <a:t> </a:t>
            </a:r>
            <a:r>
              <a:rPr lang="en-US" dirty="0" err="1" smtClean="0"/>
              <a:t>lúc</a:t>
            </a:r>
            <a:r>
              <a:rPr lang="en-US" dirty="0" smtClean="0"/>
              <a:t>.</a:t>
            </a:r>
          </a:p>
          <a:p>
            <a:pPr marL="0" indent="0">
              <a:buNone/>
            </a:pPr>
            <a:r>
              <a:rPr lang="en-US" dirty="0" err="1" smtClean="0"/>
              <a:t>Bởi</a:t>
            </a:r>
            <a:r>
              <a:rPr lang="en-US" dirty="0" smtClean="0"/>
              <a:t> </a:t>
            </a:r>
            <a:r>
              <a:rPr lang="en-US" dirty="0" err="1" smtClean="0"/>
              <a:t>vì</a:t>
            </a:r>
            <a:r>
              <a:rPr lang="en-US" dirty="0" smtClean="0"/>
              <a:t> </a:t>
            </a:r>
            <a:r>
              <a:rPr lang="en-US" dirty="0" err="1" smtClean="0"/>
              <a:t>các</a:t>
            </a:r>
            <a:r>
              <a:rPr lang="en-US" dirty="0" smtClean="0"/>
              <a:t> </a:t>
            </a:r>
            <a:r>
              <a:rPr lang="en-US" dirty="0" err="1" smtClean="0"/>
              <a:t>mật</a:t>
            </a:r>
            <a:r>
              <a:rPr lang="en-US" dirty="0" smtClean="0"/>
              <a:t> </a:t>
            </a:r>
            <a:r>
              <a:rPr lang="en-US" dirty="0" err="1" smtClean="0"/>
              <a:t>khẩu</a:t>
            </a:r>
            <a:r>
              <a:rPr lang="en-US" dirty="0" smtClean="0"/>
              <a:t> </a:t>
            </a:r>
            <a:r>
              <a:rPr lang="en-US" dirty="0" err="1" smtClean="0"/>
              <a:t>rất</a:t>
            </a:r>
            <a:r>
              <a:rPr lang="en-US" dirty="0" smtClean="0"/>
              <a:t> </a:t>
            </a:r>
            <a:r>
              <a:rPr lang="en-US" dirty="0" err="1" smtClean="0"/>
              <a:t>dễ</a:t>
            </a:r>
            <a:r>
              <a:rPr lang="en-US" dirty="0" smtClean="0"/>
              <a:t> </a:t>
            </a:r>
            <a:r>
              <a:rPr lang="en-US" dirty="0" err="1" smtClean="0"/>
              <a:t>bị</a:t>
            </a:r>
            <a:r>
              <a:rPr lang="en-US" dirty="0" smtClean="0"/>
              <a:t> </a:t>
            </a:r>
            <a:r>
              <a:rPr lang="en-US" dirty="0" err="1" smtClean="0"/>
              <a:t>đánh</a:t>
            </a:r>
            <a:r>
              <a:rPr lang="en-US" dirty="0" smtClean="0"/>
              <a:t> </a:t>
            </a:r>
            <a:r>
              <a:rPr lang="en-US" dirty="0" err="1" smtClean="0"/>
              <a:t>cắp</a:t>
            </a:r>
            <a:r>
              <a:rPr lang="en-US" dirty="0" smtClean="0"/>
              <a:t> </a:t>
            </a:r>
            <a:r>
              <a:rPr lang="en-US" dirty="0" err="1" smtClean="0"/>
              <a:t>và</a:t>
            </a:r>
            <a:r>
              <a:rPr lang="en-US" dirty="0" smtClean="0"/>
              <a:t> </a:t>
            </a:r>
            <a:r>
              <a:rPr lang="en-US" dirty="0" err="1" smtClean="0"/>
              <a:t>lạm</a:t>
            </a:r>
            <a:r>
              <a:rPr lang="en-US" dirty="0" smtClean="0"/>
              <a:t> </a:t>
            </a:r>
            <a:r>
              <a:rPr lang="en-US" dirty="0" err="1" smtClean="0"/>
              <a:t>dụng</a:t>
            </a:r>
            <a:r>
              <a:rPr lang="en-US" dirty="0" smtClean="0"/>
              <a:t>. Oracle DBMS </a:t>
            </a:r>
            <a:r>
              <a:rPr lang="en-US" dirty="0" err="1" smtClean="0"/>
              <a:t>sử</a:t>
            </a:r>
            <a:r>
              <a:rPr lang="en-US" dirty="0" smtClean="0"/>
              <a:t> </a:t>
            </a:r>
            <a:r>
              <a:rPr lang="en-US" dirty="0" err="1" smtClean="0"/>
              <a:t>dụng</a:t>
            </a:r>
            <a:r>
              <a:rPr lang="en-US" dirty="0" smtClean="0"/>
              <a:t> PMP. </a:t>
            </a:r>
            <a:r>
              <a:rPr lang="en-US" dirty="0" err="1" smtClean="0"/>
              <a:t>Các</a:t>
            </a:r>
            <a:r>
              <a:rPr lang="en-US" dirty="0" smtClean="0"/>
              <a:t> </a:t>
            </a:r>
            <a:r>
              <a:rPr lang="en-US" dirty="0" err="1" smtClean="0"/>
              <a:t>người</a:t>
            </a:r>
            <a:r>
              <a:rPr lang="en-US" dirty="0" smtClean="0"/>
              <a:t> </a:t>
            </a:r>
            <a:r>
              <a:rPr lang="en-US" dirty="0" err="1" smtClean="0"/>
              <a:t>quản</a:t>
            </a:r>
            <a:r>
              <a:rPr lang="en-US" dirty="0" smtClean="0"/>
              <a:t> </a:t>
            </a:r>
            <a:r>
              <a:rPr lang="en-US" dirty="0" err="1" smtClean="0"/>
              <a:t>trị</a:t>
            </a:r>
            <a:r>
              <a:rPr lang="en-US" dirty="0" smtClean="0"/>
              <a:t> </a:t>
            </a:r>
            <a:r>
              <a:rPr lang="en-US" dirty="0" err="1" smtClean="0"/>
              <a:t>và</a:t>
            </a:r>
            <a:r>
              <a:rPr lang="en-US" dirty="0" smtClean="0"/>
              <a:t> </a:t>
            </a:r>
            <a:r>
              <a:rPr lang="en-US" dirty="0" err="1" smtClean="0"/>
              <a:t>bảo</a:t>
            </a:r>
            <a:r>
              <a:rPr lang="en-US" dirty="0" smtClean="0"/>
              <a:t> </a:t>
            </a:r>
            <a:r>
              <a:rPr lang="en-US" dirty="0" err="1" smtClean="0"/>
              <a:t>mật</a:t>
            </a:r>
            <a:r>
              <a:rPr lang="en-US" dirty="0" smtClean="0"/>
              <a:t> </a:t>
            </a:r>
            <a:r>
              <a:rPr lang="en-US" dirty="0" err="1" smtClean="0"/>
              <a:t>điều</a:t>
            </a:r>
            <a:r>
              <a:rPr lang="en-US" dirty="0" smtClean="0"/>
              <a:t> </a:t>
            </a:r>
            <a:r>
              <a:rPr lang="en-US" dirty="0" err="1" smtClean="0"/>
              <a:t>khiển</a:t>
            </a:r>
            <a:r>
              <a:rPr lang="en-US" dirty="0" smtClean="0"/>
              <a:t> </a:t>
            </a:r>
            <a:r>
              <a:rPr lang="en-US" dirty="0" err="1" smtClean="0"/>
              <a:t>chính</a:t>
            </a:r>
            <a:r>
              <a:rPr lang="en-US" dirty="0" smtClean="0"/>
              <a:t> </a:t>
            </a:r>
            <a:r>
              <a:rPr lang="en-US" dirty="0" err="1" smtClean="0"/>
              <a:t>sách</a:t>
            </a:r>
            <a:r>
              <a:rPr lang="en-US" dirty="0" smtClean="0"/>
              <a:t> </a:t>
            </a:r>
            <a:r>
              <a:rPr lang="en-US" dirty="0" err="1" smtClean="0"/>
              <a:t>này</a:t>
            </a:r>
            <a:r>
              <a:rPr lang="en-US" dirty="0" smtClean="0"/>
              <a:t> </a:t>
            </a:r>
            <a:r>
              <a:rPr lang="en-US" dirty="0" err="1" smtClean="0"/>
              <a:t>thông</a:t>
            </a:r>
            <a:r>
              <a:rPr lang="en-US" dirty="0" smtClean="0"/>
              <a:t> qua </a:t>
            </a:r>
            <a:r>
              <a:rPr lang="en-US" dirty="0" err="1" smtClean="0"/>
              <a:t>các</a:t>
            </a:r>
            <a:r>
              <a:rPr lang="en-US" dirty="0" smtClean="0"/>
              <a:t> profile </a:t>
            </a:r>
            <a:r>
              <a:rPr lang="en-US" dirty="0" err="1" smtClean="0"/>
              <a:t>người</a:t>
            </a:r>
            <a:r>
              <a:rPr lang="en-US" dirty="0" smtClean="0"/>
              <a:t> </a:t>
            </a:r>
            <a:r>
              <a:rPr lang="en-US" dirty="0" err="1" smtClean="0"/>
              <a:t>dùng</a:t>
            </a:r>
            <a:r>
              <a:rPr lang="en-US" dirty="0" smtClean="0"/>
              <a:t>, </a:t>
            </a:r>
            <a:r>
              <a:rPr lang="en-US" dirty="0" err="1" smtClean="0"/>
              <a:t>cho</a:t>
            </a:r>
            <a:r>
              <a:rPr lang="en-US" dirty="0" smtClean="0"/>
              <a:t> </a:t>
            </a:r>
            <a:r>
              <a:rPr lang="en-US" dirty="0" err="1" smtClean="0"/>
              <a:t>phép</a:t>
            </a:r>
            <a:r>
              <a:rPr lang="en-US" dirty="0" smtClean="0"/>
              <a:t> </a:t>
            </a:r>
            <a:r>
              <a:rPr lang="en-US" dirty="0" err="1" smtClean="0"/>
              <a:t>điều</a:t>
            </a:r>
            <a:r>
              <a:rPr lang="en-US" dirty="0" smtClean="0"/>
              <a:t> </a:t>
            </a:r>
            <a:r>
              <a:rPr lang="en-US" dirty="0" err="1" smtClean="0"/>
              <a:t>khiển</a:t>
            </a:r>
            <a:r>
              <a:rPr lang="en-US" dirty="0" smtClean="0"/>
              <a:t> </a:t>
            </a:r>
            <a:r>
              <a:rPr lang="en-US" dirty="0" err="1" smtClean="0"/>
              <a:t>tốt</a:t>
            </a:r>
            <a:r>
              <a:rPr lang="en-US" dirty="0" smtClean="0"/>
              <a:t> </a:t>
            </a:r>
            <a:r>
              <a:rPr lang="en-US" dirty="0" err="1" smtClean="0"/>
              <a:t>hơn</a:t>
            </a:r>
            <a:r>
              <a:rPr lang="en-US" dirty="0" smtClean="0"/>
              <a:t> </a:t>
            </a:r>
            <a:r>
              <a:rPr lang="en-US" dirty="0" err="1" smtClean="0"/>
              <a:t>bảo</a:t>
            </a:r>
            <a:r>
              <a:rPr lang="en-US" dirty="0" smtClean="0"/>
              <a:t> </a:t>
            </a:r>
            <a:r>
              <a:rPr lang="en-US" dirty="0" err="1" smtClean="0"/>
              <a:t>mật</a:t>
            </a:r>
            <a:r>
              <a:rPr lang="en-US" dirty="0" smtClean="0"/>
              <a:t> </a:t>
            </a:r>
            <a:r>
              <a:rPr lang="en-US" dirty="0" err="1" smtClean="0"/>
              <a:t>của</a:t>
            </a:r>
            <a:r>
              <a:rPr lang="en-US" dirty="0" smtClean="0"/>
              <a:t> </a:t>
            </a:r>
            <a:r>
              <a:rPr lang="en-US" dirty="0" err="1" smtClean="0"/>
              <a:t>csdl</a:t>
            </a:r>
            <a:r>
              <a:rPr lang="en-US" dirty="0" smtClean="0"/>
              <a:t>.</a:t>
            </a:r>
          </a:p>
        </p:txBody>
      </p:sp>
    </p:spTree>
    <p:extLst>
      <p:ext uri="{BB962C8B-B14F-4D97-AF65-F5344CB8AC3E}">
        <p14:creationId xmlns:p14="http://schemas.microsoft.com/office/powerpoint/2010/main" val="265047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lnSpcReduction="10000"/>
          </a:bodyPr>
          <a:lstStyle/>
          <a:p>
            <a:r>
              <a:rPr lang="en-US" dirty="0"/>
              <a:t>Finding User Accounts That Have Default </a:t>
            </a:r>
            <a:r>
              <a:rPr lang="en-US" dirty="0" smtClean="0"/>
              <a:t>Passwords</a:t>
            </a:r>
            <a:endParaRPr lang="en-US" dirty="0"/>
          </a:p>
          <a:p>
            <a:pPr marL="0" indent="0">
              <a:buNone/>
            </a:pPr>
            <a:r>
              <a:rPr lang="en-US" dirty="0"/>
              <a:t>The DBA_USERS_WITH_DEFPWD data dictionary view can find user accounts that use default passwords</a:t>
            </a:r>
            <a:r>
              <a:rPr lang="en-US" dirty="0" smtClean="0"/>
              <a:t>.</a:t>
            </a:r>
          </a:p>
          <a:p>
            <a:pPr marL="0" indent="0">
              <a:buNone/>
            </a:pPr>
            <a:r>
              <a:rPr lang="en-US" dirty="0"/>
              <a:t>When you create a database, most of the default accounts are locked with the passwords expired. If you have upgraded from an earlier release of Oracle Database, then you may have user accounts that have default passwords. These are default accounts that are created when you create a database, such as the HR, OE, and SCOTT accounts</a:t>
            </a:r>
            <a:r>
              <a:rPr lang="en-US" dirty="0" smtClean="0"/>
              <a:t>.</a:t>
            </a:r>
          </a:p>
          <a:p>
            <a:pPr marL="0" indent="0">
              <a:buNone/>
            </a:pPr>
            <a:r>
              <a:rPr lang="en-US" dirty="0"/>
              <a:t>For greater security, you should change the passwords for these accounts. Using a default password that is commonly known can make your database vulnerable to attacks by intruders.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2270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a:xfrm>
            <a:off x="1280160" y="2190749"/>
            <a:ext cx="5973395" cy="3986213"/>
          </a:xfrm>
        </p:spPr>
        <p:txBody>
          <a:bodyPr>
            <a:normAutofit lnSpcReduction="10000"/>
          </a:bodyPr>
          <a:lstStyle/>
          <a:p>
            <a:r>
              <a:rPr lang="en-US" dirty="0" err="1" smtClean="0"/>
              <a:t>Các</a:t>
            </a:r>
            <a:r>
              <a:rPr lang="en-US" dirty="0" smtClean="0"/>
              <a:t> </a:t>
            </a:r>
            <a:r>
              <a:rPr lang="en-US" dirty="0" err="1" smtClean="0"/>
              <a:t>bước</a:t>
            </a:r>
            <a:r>
              <a:rPr lang="en-US" dirty="0" smtClean="0"/>
              <a:t> </a:t>
            </a:r>
            <a:r>
              <a:rPr lang="en-US" dirty="0" err="1" smtClean="0"/>
              <a:t>để</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mật</a:t>
            </a:r>
            <a:r>
              <a:rPr lang="en-US" dirty="0" smtClean="0"/>
              <a:t> </a:t>
            </a:r>
            <a:r>
              <a:rPr lang="en-US" dirty="0" err="1" smtClean="0"/>
              <a:t>khẩu</a:t>
            </a:r>
            <a:r>
              <a:rPr lang="en-US" dirty="0" smtClean="0"/>
              <a:t> </a:t>
            </a:r>
            <a:r>
              <a:rPr lang="en-US" dirty="0" err="1" smtClean="0"/>
              <a:t>mặc</a:t>
            </a:r>
            <a:r>
              <a:rPr lang="en-US" dirty="0" smtClean="0"/>
              <a:t> </a:t>
            </a:r>
            <a:r>
              <a:rPr lang="en-US" dirty="0" err="1" smtClean="0"/>
              <a:t>định</a:t>
            </a:r>
            <a:endParaRPr lang="en-US" dirty="0" smtClean="0"/>
          </a:p>
          <a:p>
            <a:pPr marL="914400" lvl="1" indent="-457200">
              <a:buFont typeface="+mj-lt"/>
              <a:buAutoNum type="arabicPeriod"/>
            </a:pPr>
            <a:r>
              <a:rPr lang="en-US" dirty="0"/>
              <a:t>Log in to the database instance using SQL*Plus with the SYSDBA administrative privilege</a:t>
            </a:r>
            <a:r>
              <a:rPr lang="en-US" dirty="0" smtClean="0"/>
              <a:t>.</a:t>
            </a:r>
          </a:p>
          <a:p>
            <a:pPr marL="914400" lvl="1" indent="-457200">
              <a:buFont typeface="+mj-lt"/>
              <a:buAutoNum type="arabicPeriod"/>
            </a:pPr>
            <a:r>
              <a:rPr lang="en-US" dirty="0"/>
              <a:t>Query the DBA_USERS_WITH_DEFPWD data dictionary </a:t>
            </a:r>
            <a:r>
              <a:rPr lang="en-US" dirty="0" err="1" smtClean="0"/>
              <a:t>view.For</a:t>
            </a:r>
            <a:r>
              <a:rPr lang="en-US" dirty="0" smtClean="0"/>
              <a:t> </a:t>
            </a:r>
            <a:r>
              <a:rPr lang="en-US" dirty="0"/>
              <a:t>example, to find both the names of accounts that have default passwords and the status of the </a:t>
            </a:r>
            <a:r>
              <a:rPr lang="en-US" dirty="0" smtClean="0"/>
              <a:t>account</a:t>
            </a:r>
          </a:p>
          <a:p>
            <a:pPr marL="914400" lvl="1" indent="-457200">
              <a:buFont typeface="+mj-lt"/>
              <a:buAutoNum type="arabicPeriod"/>
            </a:pPr>
            <a:r>
              <a:rPr lang="en-US" dirty="0"/>
              <a:t>Change the passwords for any accounts that the DBA_USERS_WITH_DEFPWD view </a:t>
            </a:r>
            <a:r>
              <a:rPr lang="en-US" dirty="0" err="1" smtClean="0"/>
              <a:t>lists.Oracle</a:t>
            </a:r>
            <a:r>
              <a:rPr lang="en-US" dirty="0" smtClean="0"/>
              <a:t> </a:t>
            </a:r>
            <a:r>
              <a:rPr lang="en-US" dirty="0"/>
              <a:t>recommends that you do not assign these accounts passwords that they may have had in previous releases of Oracle Database.</a:t>
            </a:r>
          </a:p>
        </p:txBody>
      </p:sp>
      <p:pic>
        <p:nvPicPr>
          <p:cNvPr id="4" name="Picture 3"/>
          <p:cNvPicPr>
            <a:picLocks noChangeAspect="1"/>
          </p:cNvPicPr>
          <p:nvPr/>
        </p:nvPicPr>
        <p:blipFill>
          <a:blip r:embed="rId3"/>
          <a:stretch>
            <a:fillRect/>
          </a:stretch>
        </p:blipFill>
        <p:spPr>
          <a:xfrm>
            <a:off x="7702567" y="2197970"/>
            <a:ext cx="2935734" cy="932096"/>
          </a:xfrm>
          <a:prstGeom prst="rect">
            <a:avLst/>
          </a:prstGeom>
        </p:spPr>
      </p:pic>
      <p:pic>
        <p:nvPicPr>
          <p:cNvPr id="6" name="Picture 5"/>
          <p:cNvPicPr>
            <a:picLocks noChangeAspect="1"/>
          </p:cNvPicPr>
          <p:nvPr/>
        </p:nvPicPr>
        <p:blipFill>
          <a:blip r:embed="rId4"/>
          <a:stretch>
            <a:fillRect/>
          </a:stretch>
        </p:blipFill>
        <p:spPr>
          <a:xfrm>
            <a:off x="7744244" y="3354460"/>
            <a:ext cx="2894057" cy="1658789"/>
          </a:xfrm>
          <a:prstGeom prst="rect">
            <a:avLst/>
          </a:prstGeom>
        </p:spPr>
      </p:pic>
      <p:pic>
        <p:nvPicPr>
          <p:cNvPr id="7" name="Picture 6"/>
          <p:cNvPicPr>
            <a:picLocks noChangeAspect="1"/>
          </p:cNvPicPr>
          <p:nvPr/>
        </p:nvPicPr>
        <p:blipFill>
          <a:blip r:embed="rId5"/>
          <a:stretch>
            <a:fillRect/>
          </a:stretch>
        </p:blipFill>
        <p:spPr>
          <a:xfrm>
            <a:off x="7744244" y="5482848"/>
            <a:ext cx="3676115" cy="437432"/>
          </a:xfrm>
          <a:prstGeom prst="rect">
            <a:avLst/>
          </a:prstGeom>
        </p:spPr>
      </p:pic>
    </p:spTree>
    <p:extLst>
      <p:ext uri="{BB962C8B-B14F-4D97-AF65-F5344CB8AC3E}">
        <p14:creationId xmlns:p14="http://schemas.microsoft.com/office/powerpoint/2010/main" val="412660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a:bodyPr>
          <a:lstStyle/>
          <a:p>
            <a:r>
              <a:rPr lang="en-US" dirty="0" err="1" smtClean="0"/>
              <a:t>Các</a:t>
            </a:r>
            <a:r>
              <a:rPr lang="en-US" dirty="0" smtClean="0"/>
              <a:t> </a:t>
            </a:r>
            <a:r>
              <a:rPr lang="en-US" dirty="0" err="1" smtClean="0"/>
              <a:t>thiết</a:t>
            </a:r>
            <a:r>
              <a:rPr lang="en-US" dirty="0" smtClean="0"/>
              <a:t> </a:t>
            </a:r>
            <a:r>
              <a:rPr lang="en-US" dirty="0" err="1" smtClean="0"/>
              <a:t>lập</a:t>
            </a:r>
            <a:r>
              <a:rPr lang="en-US" dirty="0" smtClean="0"/>
              <a:t> </a:t>
            </a:r>
            <a:r>
              <a:rPr lang="en-US" dirty="0" err="1" smtClean="0"/>
              <a:t>về</a:t>
            </a:r>
            <a:r>
              <a:rPr lang="en-US" dirty="0" smtClean="0"/>
              <a:t> </a:t>
            </a:r>
            <a:r>
              <a:rPr lang="en-US" dirty="0" err="1" smtClean="0"/>
              <a:t>mật</a:t>
            </a:r>
            <a:r>
              <a:rPr lang="en-US" dirty="0" smtClean="0"/>
              <a:t> </a:t>
            </a:r>
            <a:r>
              <a:rPr lang="en-US" dirty="0" err="1" smtClean="0"/>
              <a:t>khẩu</a:t>
            </a:r>
            <a:r>
              <a:rPr lang="en-US" dirty="0" smtClean="0"/>
              <a:t> </a:t>
            </a:r>
            <a:r>
              <a:rPr lang="en-US" dirty="0" err="1" smtClean="0"/>
              <a:t>trong</a:t>
            </a:r>
            <a:r>
              <a:rPr lang="en-US" dirty="0" smtClean="0"/>
              <a:t> default profile</a:t>
            </a:r>
          </a:p>
          <a:p>
            <a:pPr marL="0" indent="0">
              <a:buNone/>
            </a:pPr>
            <a:r>
              <a:rPr lang="en-US" dirty="0"/>
              <a:t>A profile is a collection of parameters that sets limits on database resources.</a:t>
            </a:r>
          </a:p>
          <a:p>
            <a:pPr marL="0" indent="0">
              <a:buNone/>
            </a:pPr>
            <a:r>
              <a:rPr lang="en-US" dirty="0"/>
              <a:t>If you assign the profile to a user, then that user cannot exceed these limits. You can use profiles to configure database settings such as sessions per user, logging and tracing features, and so on. Profiles can also control user passwords. To find information about the current password settings in the profile, you can query the DBA_PROFILES data dictionary view.</a:t>
            </a:r>
          </a:p>
          <a:p>
            <a:pPr marL="0" indent="0">
              <a:buNone/>
            </a:pPr>
            <a:r>
              <a:rPr lang="en-US" dirty="0"/>
              <a:t>Table following lists the password-specific parameter settings in the default profile.</a:t>
            </a:r>
          </a:p>
        </p:txBody>
      </p:sp>
    </p:spTree>
    <p:extLst>
      <p:ext uri="{BB962C8B-B14F-4D97-AF65-F5344CB8AC3E}">
        <p14:creationId xmlns:p14="http://schemas.microsoft.com/office/powerpoint/2010/main" val="197526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2328" y="0"/>
            <a:ext cx="9458005" cy="7093504"/>
          </a:xfrm>
          <a:prstGeom prst="rect">
            <a:avLst/>
          </a:prstGeom>
        </p:spPr>
      </p:pic>
    </p:spTree>
    <p:extLst>
      <p:ext uri="{BB962C8B-B14F-4D97-AF65-F5344CB8AC3E}">
        <p14:creationId xmlns:p14="http://schemas.microsoft.com/office/powerpoint/2010/main" val="123046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a:bodyPr>
          <a:lstStyle/>
          <a:p>
            <a:r>
              <a:rPr lang="en-US" dirty="0"/>
              <a:t>Using the ALTER PROFILE Statement to Set Profile </a:t>
            </a:r>
            <a:r>
              <a:rPr lang="en-US" dirty="0" smtClean="0"/>
              <a:t>Limits</a:t>
            </a:r>
          </a:p>
          <a:p>
            <a:pPr marL="0" indent="0">
              <a:buNone/>
            </a:pPr>
            <a:r>
              <a:rPr lang="en-US" dirty="0"/>
              <a:t>You can modify profile limits such as failed login attempts, password lock times, password reuse, and several other settings.</a:t>
            </a:r>
          </a:p>
          <a:p>
            <a:pPr marL="0" indent="0">
              <a:buNone/>
            </a:pPr>
            <a:r>
              <a:rPr lang="en-US" dirty="0"/>
              <a:t>These settings are described in </a:t>
            </a:r>
            <a:r>
              <a:rPr lang="en-US" dirty="0">
                <a:hlinkClick r:id="rId3" tooltip="Password settings in default profile"/>
              </a:rPr>
              <a:t>Table 3-1</a:t>
            </a:r>
            <a:r>
              <a:rPr lang="en-US" dirty="0"/>
              <a:t>. For greater security, use the default settings that are described in this table, based on your needs. Use the ALTER PROFILE statement to modify a user's profile limits.</a:t>
            </a:r>
          </a:p>
          <a:p>
            <a:pPr marL="0" indent="0">
              <a:buNone/>
            </a:pPr>
            <a:endParaRPr lang="en-US" dirty="0"/>
          </a:p>
          <a:p>
            <a:pPr marL="0" indent="0">
              <a:buNone/>
            </a:pPr>
            <a:endParaRPr lang="en-US" dirty="0"/>
          </a:p>
        </p:txBody>
      </p:sp>
      <p:pic>
        <p:nvPicPr>
          <p:cNvPr id="4" name="Picture 3"/>
          <p:cNvPicPr>
            <a:picLocks noChangeAspect="1"/>
          </p:cNvPicPr>
          <p:nvPr/>
        </p:nvPicPr>
        <p:blipFill>
          <a:blip r:embed="rId4"/>
          <a:stretch>
            <a:fillRect/>
          </a:stretch>
        </p:blipFill>
        <p:spPr>
          <a:xfrm>
            <a:off x="1280160" y="4929530"/>
            <a:ext cx="3857625" cy="1609725"/>
          </a:xfrm>
          <a:prstGeom prst="rect">
            <a:avLst/>
          </a:prstGeom>
        </p:spPr>
      </p:pic>
    </p:spTree>
    <p:extLst>
      <p:ext uri="{BB962C8B-B14F-4D97-AF65-F5344CB8AC3E}">
        <p14:creationId xmlns:p14="http://schemas.microsoft.com/office/powerpoint/2010/main" val="344255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fontScale="92500" lnSpcReduction="20000"/>
          </a:bodyPr>
          <a:lstStyle/>
          <a:p>
            <a:r>
              <a:rPr lang="en-US" dirty="0"/>
              <a:t>Disabling and Enabling the Default Password Security Settings</a:t>
            </a:r>
          </a:p>
          <a:p>
            <a:pPr marL="0" indent="0">
              <a:buNone/>
            </a:pPr>
            <a:r>
              <a:rPr lang="en-US" dirty="0"/>
              <a:t>Oracle provides scripts that you can use to disable and enable the default password security settings.</a:t>
            </a:r>
          </a:p>
          <a:p>
            <a:pPr marL="0" indent="0">
              <a:buNone/>
            </a:pPr>
            <a:r>
              <a:rPr lang="en-US" dirty="0"/>
              <a:t>If your applications use the default password security settings from Oracle Database 10</a:t>
            </a:r>
            <a:r>
              <a:rPr lang="en-US" i="1" dirty="0"/>
              <a:t>g</a:t>
            </a:r>
            <a:r>
              <a:rPr lang="en-US" dirty="0"/>
              <a:t> release 2 (10.2), then you can revert to these settings until you modify the applications to use the default password security settings from Oracle Database 11</a:t>
            </a:r>
            <a:r>
              <a:rPr lang="en-US" i="1" dirty="0"/>
              <a:t>g</a:t>
            </a:r>
            <a:r>
              <a:rPr lang="en-US" dirty="0"/>
              <a:t> or later.</a:t>
            </a:r>
          </a:p>
          <a:p>
            <a:pPr marL="914400" lvl="1" indent="-457200">
              <a:buFont typeface="+mj-lt"/>
              <a:buAutoNum type="arabicPeriod"/>
            </a:pPr>
            <a:r>
              <a:rPr lang="en-US" dirty="0" smtClean="0"/>
              <a:t>Modify </a:t>
            </a:r>
            <a:r>
              <a:rPr lang="en-US" dirty="0"/>
              <a:t>your applications to conform to the password security settings from Oracle Database 11</a:t>
            </a:r>
            <a:r>
              <a:rPr lang="en-US" i="1" dirty="0"/>
              <a:t>g</a:t>
            </a:r>
            <a:r>
              <a:rPr lang="en-US" dirty="0"/>
              <a:t> or later.</a:t>
            </a:r>
          </a:p>
          <a:p>
            <a:pPr marL="914400" lvl="1" indent="-457200">
              <a:buFont typeface="+mj-lt"/>
              <a:buAutoNum type="arabicPeriod"/>
            </a:pPr>
            <a:r>
              <a:rPr lang="en-US" dirty="0" smtClean="0"/>
              <a:t>Update your database to use the security configuration that suits your business needs, using one of the following methods:</a:t>
            </a:r>
          </a:p>
          <a:p>
            <a:pPr lvl="2"/>
            <a:r>
              <a:rPr lang="en-US" dirty="0" smtClean="0"/>
              <a:t>Manually </a:t>
            </a:r>
            <a:r>
              <a:rPr lang="en-US" dirty="0"/>
              <a:t>update the database security configuration</a:t>
            </a:r>
            <a:r>
              <a:rPr lang="en-US" dirty="0" smtClean="0"/>
              <a:t>.</a:t>
            </a:r>
          </a:p>
          <a:p>
            <a:pPr lvl="2"/>
            <a:r>
              <a:rPr lang="en-US" dirty="0"/>
              <a:t>Run the </a:t>
            </a:r>
            <a:r>
              <a:rPr lang="en-US" dirty="0" err="1"/>
              <a:t>secconf.sql</a:t>
            </a:r>
            <a:r>
              <a:rPr lang="en-US" dirty="0"/>
              <a:t> script to apply the default password settings from Oracle Database 11g or later. You can customize this script to have different security settings if you like, but remember that the settings listed in the original script are Oracle-recommended </a:t>
            </a:r>
            <a:r>
              <a:rPr lang="en-US" dirty="0" smtClean="0"/>
              <a:t>settings</a:t>
            </a:r>
          </a:p>
        </p:txBody>
      </p:sp>
    </p:spTree>
    <p:extLst>
      <p:ext uri="{BB962C8B-B14F-4D97-AF65-F5344CB8AC3E}">
        <p14:creationId xmlns:p14="http://schemas.microsoft.com/office/powerpoint/2010/main" val="393961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a:bodyPr>
          <a:lstStyle/>
          <a:p>
            <a:r>
              <a:rPr lang="en-US" dirty="0">
                <a:latin typeface="Calibri (Body)"/>
              </a:rPr>
              <a:t>Automatically Locking User Accounts After Failed Logins</a:t>
            </a:r>
          </a:p>
          <a:p>
            <a:pPr marL="0" indent="0">
              <a:buNone/>
            </a:pPr>
            <a:r>
              <a:rPr lang="vi-VN" dirty="0">
                <a:latin typeface="Calibri (Body)"/>
              </a:rPr>
              <a:t>CSDL Oracle có thể khóa tài khoản người dùng sau khi một số lần nhất định liên tiếp đăng nhập không thành công</a:t>
            </a:r>
            <a:r>
              <a:rPr lang="en-US" dirty="0" smtClean="0">
                <a:latin typeface="Calibri (Body)"/>
              </a:rPr>
              <a:t>.</a:t>
            </a:r>
          </a:p>
          <a:p>
            <a:pPr marL="457200" lvl="1" indent="0">
              <a:buNone/>
            </a:pPr>
            <a:r>
              <a:rPr lang="vi-VN" dirty="0">
                <a:latin typeface="Calibri (Body)"/>
              </a:rPr>
              <a:t>Để khóa tài khoản người dùng một cách tự động sau một khoảng thời xác định hoặc yêu cầu người quản trị can thể để mở khóa, thiết lập tham số PASSWORD_LOCK_TIME profile trong câu lệnh CREATE PROFILE hoặc ALTER PROFILE. Ví dụ, thiết lập khoảng thời gian đó là 10 </a:t>
            </a:r>
            <a:r>
              <a:rPr lang="vi-VN" dirty="0" smtClean="0">
                <a:latin typeface="Calibri (Body)"/>
              </a:rPr>
              <a:t>ngày</a:t>
            </a:r>
            <a:r>
              <a:rPr lang="en-US" dirty="0" smtClean="0">
                <a:latin typeface="Calibri (Body)"/>
              </a:rPr>
              <a:t>:</a:t>
            </a:r>
            <a:endParaRPr lang="en-US" dirty="0">
              <a:latin typeface="Calibri (Body)"/>
            </a:endParaRPr>
          </a:p>
          <a:p>
            <a:pPr marL="0" indent="0">
              <a:buNone/>
            </a:pPr>
            <a:endParaRPr lang="en-US" dirty="0">
              <a:latin typeface="Calibri (Body)"/>
            </a:endParaRPr>
          </a:p>
          <a:p>
            <a:pPr marL="0" indent="0">
              <a:buNone/>
            </a:pPr>
            <a:endParaRPr lang="en-US" dirty="0" smtClean="0">
              <a:latin typeface="Calibri (Body)"/>
            </a:endParaRPr>
          </a:p>
        </p:txBody>
      </p:sp>
      <p:pic>
        <p:nvPicPr>
          <p:cNvPr id="4" name="Picture 3"/>
          <p:cNvPicPr>
            <a:picLocks noChangeAspect="1"/>
          </p:cNvPicPr>
          <p:nvPr/>
        </p:nvPicPr>
        <p:blipFill>
          <a:blip r:embed="rId3"/>
          <a:stretch>
            <a:fillRect/>
          </a:stretch>
        </p:blipFill>
        <p:spPr>
          <a:xfrm>
            <a:off x="1399961" y="5089775"/>
            <a:ext cx="3638550" cy="952500"/>
          </a:xfrm>
          <a:prstGeom prst="rect">
            <a:avLst/>
          </a:prstGeom>
        </p:spPr>
      </p:pic>
    </p:spTree>
    <p:extLst>
      <p:ext uri="{BB962C8B-B14F-4D97-AF65-F5344CB8AC3E}">
        <p14:creationId xmlns:p14="http://schemas.microsoft.com/office/powerpoint/2010/main" val="129809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a:xfrm>
            <a:off x="1280160" y="2190749"/>
            <a:ext cx="4648029" cy="3986213"/>
          </a:xfrm>
        </p:spPr>
        <p:txBody>
          <a:bodyPr>
            <a:normAutofit/>
          </a:bodyPr>
          <a:lstStyle/>
          <a:p>
            <a:r>
              <a:rPr lang="en-US" dirty="0" err="1" smtClean="0">
                <a:latin typeface="Calibri (Body)"/>
              </a:rPr>
              <a:t>Hình</a:t>
            </a:r>
            <a:r>
              <a:rPr lang="en-US" dirty="0" smtClean="0">
                <a:latin typeface="Calibri (Body)"/>
              </a:rPr>
              <a:t> </a:t>
            </a:r>
            <a:r>
              <a:rPr lang="en-US" dirty="0" err="1" smtClean="0">
                <a:latin typeface="Calibri (Body)"/>
              </a:rPr>
              <a:t>trên</a:t>
            </a:r>
            <a:r>
              <a:rPr lang="en-US" dirty="0" smtClean="0">
                <a:latin typeface="Calibri (Body)"/>
              </a:rPr>
              <a:t>: </a:t>
            </a:r>
            <a:r>
              <a:rPr lang="en-US" dirty="0" err="1" smtClean="0">
                <a:latin typeface="Calibri (Body)"/>
              </a:rPr>
              <a:t>Khóa</a:t>
            </a:r>
            <a:r>
              <a:rPr lang="en-US" dirty="0" smtClean="0">
                <a:latin typeface="Calibri (Body)"/>
              </a:rPr>
              <a:t> </a:t>
            </a:r>
            <a:r>
              <a:rPr lang="en-US" dirty="0" err="1">
                <a:latin typeface="Calibri (Body)"/>
              </a:rPr>
              <a:t>tài</a:t>
            </a:r>
            <a:r>
              <a:rPr lang="en-US" dirty="0">
                <a:latin typeface="Calibri (Body)"/>
              </a:rPr>
              <a:t> </a:t>
            </a:r>
            <a:r>
              <a:rPr lang="en-US" dirty="0" err="1">
                <a:latin typeface="Calibri (Body)"/>
              </a:rPr>
              <a:t>khoản</a:t>
            </a:r>
            <a:r>
              <a:rPr lang="en-US" dirty="0">
                <a:latin typeface="Calibri (Body)"/>
              </a:rPr>
              <a:t> </a:t>
            </a:r>
            <a:r>
              <a:rPr lang="en-US" dirty="0" err="1">
                <a:latin typeface="Calibri (Body)"/>
              </a:rPr>
              <a:t>với</a:t>
            </a:r>
            <a:r>
              <a:rPr lang="en-US" dirty="0">
                <a:latin typeface="Calibri (Body)"/>
              </a:rPr>
              <a:t> </a:t>
            </a:r>
            <a:r>
              <a:rPr lang="en-US" dirty="0" err="1">
                <a:latin typeface="Calibri (Body)"/>
              </a:rPr>
              <a:t>câu</a:t>
            </a:r>
            <a:r>
              <a:rPr lang="en-US" dirty="0">
                <a:latin typeface="Calibri (Body)"/>
              </a:rPr>
              <a:t> </a:t>
            </a:r>
            <a:r>
              <a:rPr lang="en-US" dirty="0" err="1">
                <a:latin typeface="Calibri (Body)"/>
              </a:rPr>
              <a:t>lệnh</a:t>
            </a:r>
            <a:r>
              <a:rPr lang="en-US" dirty="0">
                <a:latin typeface="Calibri (Body)"/>
              </a:rPr>
              <a:t> CREATE </a:t>
            </a:r>
            <a:r>
              <a:rPr lang="en-US" dirty="0" smtClean="0">
                <a:latin typeface="Calibri (Body)"/>
              </a:rPr>
              <a:t>PROFILE</a:t>
            </a:r>
          </a:p>
          <a:p>
            <a:r>
              <a:rPr lang="en-US" dirty="0" err="1" smtClean="0">
                <a:latin typeface="Calibri (Body)"/>
              </a:rPr>
              <a:t>Hình</a:t>
            </a:r>
            <a:r>
              <a:rPr lang="en-US" dirty="0" smtClean="0">
                <a:latin typeface="Calibri (Body)"/>
              </a:rPr>
              <a:t> </a:t>
            </a:r>
            <a:r>
              <a:rPr lang="en-US" dirty="0" err="1" smtClean="0">
                <a:latin typeface="Calibri (Body)"/>
              </a:rPr>
              <a:t>dưới</a:t>
            </a:r>
            <a:r>
              <a:rPr lang="en-US" dirty="0" smtClean="0">
                <a:latin typeface="Calibri (Body)"/>
              </a:rPr>
              <a:t>: </a:t>
            </a:r>
            <a:r>
              <a:rPr lang="vi-VN" dirty="0" smtClean="0">
                <a:latin typeface="Calibri (Body)"/>
              </a:rPr>
              <a:t>Câu </a:t>
            </a:r>
            <a:r>
              <a:rPr lang="vi-VN" dirty="0">
                <a:latin typeface="Calibri (Body)"/>
              </a:rPr>
              <a:t>lệnh Khóa tài khoản người dùng</a:t>
            </a:r>
            <a:endParaRPr lang="en-US" dirty="0">
              <a:latin typeface="Calibri (Body)"/>
            </a:endParaRPr>
          </a:p>
          <a:p>
            <a:pPr marL="0" indent="0">
              <a:buNone/>
            </a:pPr>
            <a:endParaRPr lang="en-US" dirty="0">
              <a:latin typeface="Calibri (Body)"/>
            </a:endParaRPr>
          </a:p>
          <a:p>
            <a:pPr marL="0" indent="0">
              <a:buNone/>
            </a:pPr>
            <a:endParaRPr lang="en-US" dirty="0" smtClean="0">
              <a:latin typeface="Calibri (Body)"/>
            </a:endParaRPr>
          </a:p>
        </p:txBody>
      </p:sp>
      <p:pic>
        <p:nvPicPr>
          <p:cNvPr id="3" name="Picture 2"/>
          <p:cNvPicPr>
            <a:picLocks noChangeAspect="1"/>
          </p:cNvPicPr>
          <p:nvPr/>
        </p:nvPicPr>
        <p:blipFill>
          <a:blip r:embed="rId3"/>
          <a:stretch>
            <a:fillRect/>
          </a:stretch>
        </p:blipFill>
        <p:spPr>
          <a:xfrm>
            <a:off x="6720048" y="2190749"/>
            <a:ext cx="4895850" cy="2381250"/>
          </a:xfrm>
          <a:prstGeom prst="rect">
            <a:avLst/>
          </a:prstGeom>
        </p:spPr>
      </p:pic>
      <p:pic>
        <p:nvPicPr>
          <p:cNvPr id="5" name="Picture 4"/>
          <p:cNvPicPr>
            <a:picLocks noChangeAspect="1"/>
          </p:cNvPicPr>
          <p:nvPr/>
        </p:nvPicPr>
        <p:blipFill>
          <a:blip r:embed="rId4"/>
          <a:stretch>
            <a:fillRect/>
          </a:stretch>
        </p:blipFill>
        <p:spPr>
          <a:xfrm>
            <a:off x="6647646" y="5056705"/>
            <a:ext cx="4752975" cy="895350"/>
          </a:xfrm>
          <a:prstGeom prst="rect">
            <a:avLst/>
          </a:prstGeom>
        </p:spPr>
      </p:pic>
    </p:spTree>
    <p:extLst>
      <p:ext uri="{BB962C8B-B14F-4D97-AF65-F5344CB8AC3E}">
        <p14:creationId xmlns:p14="http://schemas.microsoft.com/office/powerpoint/2010/main" val="148116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lstStyle/>
          <a:p>
            <a:r>
              <a:rPr lang="en-GB" dirty="0" smtClean="0"/>
              <a:t>Ai </a:t>
            </a:r>
            <a:r>
              <a:rPr lang="en-GB" dirty="0" err="1" smtClean="0"/>
              <a:t>có</a:t>
            </a:r>
            <a:r>
              <a:rPr lang="en-GB" dirty="0" smtClean="0"/>
              <a:t> </a:t>
            </a:r>
            <a:r>
              <a:rPr lang="en-GB" dirty="0" err="1" smtClean="0"/>
              <a:t>thể</a:t>
            </a:r>
            <a:r>
              <a:rPr lang="en-GB" dirty="0" smtClean="0"/>
              <a:t> </a:t>
            </a:r>
            <a:r>
              <a:rPr lang="en-GB" dirty="0" err="1" smtClean="0"/>
              <a:t>tạo</a:t>
            </a:r>
            <a:r>
              <a:rPr lang="en-GB" dirty="0" smtClean="0"/>
              <a:t> </a:t>
            </a:r>
            <a:r>
              <a:rPr lang="en-GB" dirty="0" err="1" smtClean="0"/>
              <a:t>các</a:t>
            </a:r>
            <a:r>
              <a:rPr lang="en-GB" dirty="0" smtClean="0"/>
              <a:t> </a:t>
            </a:r>
            <a:r>
              <a:rPr lang="en-GB" dirty="0" err="1" smtClean="0"/>
              <a:t>người</a:t>
            </a:r>
            <a:r>
              <a:rPr lang="en-GB" dirty="0" smtClean="0"/>
              <a:t> dung ?</a:t>
            </a:r>
          </a:p>
          <a:p>
            <a:pPr marL="0" indent="0">
              <a:buNone/>
            </a:pPr>
            <a:r>
              <a:rPr lang="en-GB" dirty="0" err="1" smtClean="0"/>
              <a:t>Các</a:t>
            </a:r>
            <a:r>
              <a:rPr lang="en-GB" dirty="0" smtClean="0"/>
              <a:t> </a:t>
            </a:r>
            <a:r>
              <a:rPr lang="en-GB" dirty="0" err="1" smtClean="0"/>
              <a:t>người</a:t>
            </a:r>
            <a:r>
              <a:rPr lang="en-GB" dirty="0" smtClean="0"/>
              <a:t> </a:t>
            </a:r>
            <a:r>
              <a:rPr lang="en-GB" dirty="0" err="1" smtClean="0"/>
              <a:t>dùng</a:t>
            </a:r>
            <a:r>
              <a:rPr lang="en-GB" dirty="0" smtClean="0"/>
              <a:t> </a:t>
            </a:r>
            <a:r>
              <a:rPr lang="en-GB" dirty="0" err="1" smtClean="0"/>
              <a:t>có</a:t>
            </a:r>
            <a:r>
              <a:rPr lang="en-GB" dirty="0" smtClean="0"/>
              <a:t> </a:t>
            </a:r>
            <a:r>
              <a:rPr lang="en-GB" dirty="0" err="1" smtClean="0"/>
              <a:t>quyền</a:t>
            </a:r>
            <a:r>
              <a:rPr lang="en-GB" dirty="0" smtClean="0"/>
              <a:t> </a:t>
            </a:r>
            <a:r>
              <a:rPr lang="en-GB" dirty="0" err="1" smtClean="0"/>
              <a:t>hệ</a:t>
            </a:r>
            <a:r>
              <a:rPr lang="en-GB" dirty="0" smtClean="0"/>
              <a:t> </a:t>
            </a:r>
            <a:r>
              <a:rPr lang="en-GB" dirty="0" err="1" smtClean="0"/>
              <a:t>thống</a:t>
            </a:r>
            <a:r>
              <a:rPr lang="en-GB" dirty="0"/>
              <a:t> </a:t>
            </a:r>
            <a:r>
              <a:rPr lang="en-GB" dirty="0" smtClean="0"/>
              <a:t>CREATE USER</a:t>
            </a:r>
          </a:p>
          <a:p>
            <a:pPr marL="0" indent="0">
              <a:buNone/>
            </a:pPr>
            <a:r>
              <a:rPr lang="en-GB" dirty="0" err="1" smtClean="0"/>
              <a:t>Vì</a:t>
            </a:r>
            <a:r>
              <a:rPr lang="en-GB" dirty="0" smtClean="0"/>
              <a:t> </a:t>
            </a:r>
            <a:r>
              <a:rPr lang="en-GB" dirty="0" err="1" smtClean="0"/>
              <a:t>quyền</a:t>
            </a:r>
            <a:r>
              <a:rPr lang="en-GB" dirty="0" smtClean="0"/>
              <a:t> </a:t>
            </a:r>
            <a:r>
              <a:rPr lang="en-GB" dirty="0" err="1" smtClean="0"/>
              <a:t>này</a:t>
            </a:r>
            <a:r>
              <a:rPr lang="en-GB" dirty="0" smtClean="0"/>
              <a:t> </a:t>
            </a:r>
            <a:r>
              <a:rPr lang="en-GB" dirty="0" err="1" smtClean="0"/>
              <a:t>là</a:t>
            </a:r>
            <a:r>
              <a:rPr lang="en-GB" dirty="0" smtClean="0"/>
              <a:t> </a:t>
            </a:r>
            <a:r>
              <a:rPr lang="en-GB" dirty="0" err="1" smtClean="0"/>
              <a:t>quyền</a:t>
            </a:r>
            <a:r>
              <a:rPr lang="en-GB" dirty="0" smtClean="0"/>
              <a:t> </a:t>
            </a:r>
            <a:r>
              <a:rPr lang="en-GB" dirty="0" err="1" smtClean="0"/>
              <a:t>quan</a:t>
            </a:r>
            <a:r>
              <a:rPr lang="en-GB" dirty="0" smtClean="0"/>
              <a:t> </a:t>
            </a:r>
            <a:r>
              <a:rPr lang="en-GB" dirty="0" err="1" smtClean="0"/>
              <a:t>trọng</a:t>
            </a:r>
            <a:r>
              <a:rPr lang="en-GB" dirty="0" smtClean="0"/>
              <a:t>, </a:t>
            </a:r>
            <a:r>
              <a:rPr lang="en-GB" dirty="0" err="1" smtClean="0"/>
              <a:t>nên</a:t>
            </a:r>
            <a:r>
              <a:rPr lang="en-GB" dirty="0" smtClean="0"/>
              <a:t> </a:t>
            </a:r>
            <a:r>
              <a:rPr lang="en-GB" dirty="0" err="1" smtClean="0"/>
              <a:t>chỉ</a:t>
            </a:r>
            <a:r>
              <a:rPr lang="en-GB" dirty="0" smtClean="0"/>
              <a:t> </a:t>
            </a:r>
            <a:r>
              <a:rPr lang="en-GB" dirty="0" err="1" smtClean="0"/>
              <a:t>có</a:t>
            </a:r>
            <a:r>
              <a:rPr lang="en-GB" dirty="0" smtClean="0"/>
              <a:t> dba </a:t>
            </a:r>
            <a:r>
              <a:rPr lang="en-GB" dirty="0" err="1" smtClean="0"/>
              <a:t>hoặc</a:t>
            </a:r>
            <a:r>
              <a:rPr lang="en-GB" dirty="0" smtClean="0"/>
              <a:t> </a:t>
            </a:r>
            <a:r>
              <a:rPr lang="en-GB" dirty="0" err="1" smtClean="0"/>
              <a:t>sa</a:t>
            </a:r>
            <a:r>
              <a:rPr lang="en-GB" dirty="0" smtClean="0"/>
              <a:t> </a:t>
            </a:r>
            <a:r>
              <a:rPr lang="en-GB" dirty="0" err="1" smtClean="0"/>
              <a:t>sở</a:t>
            </a:r>
            <a:r>
              <a:rPr lang="en-GB" dirty="0" smtClean="0"/>
              <a:t> </a:t>
            </a:r>
            <a:r>
              <a:rPr lang="en-GB" dirty="0" err="1" smtClean="0"/>
              <a:t>hữu</a:t>
            </a:r>
            <a:r>
              <a:rPr lang="en-GB" dirty="0" smtClean="0"/>
              <a:t> </a:t>
            </a:r>
            <a:r>
              <a:rPr lang="en-GB" dirty="0" err="1" smtClean="0"/>
              <a:t>quyền</a:t>
            </a:r>
            <a:r>
              <a:rPr lang="en-GB" dirty="0" smtClean="0"/>
              <a:t> </a:t>
            </a:r>
            <a:r>
              <a:rPr lang="en-GB" dirty="0" err="1" smtClean="0"/>
              <a:t>này</a:t>
            </a:r>
            <a:endParaRPr lang="en-GB" dirty="0"/>
          </a:p>
          <a:p>
            <a:pPr marL="0" indent="0">
              <a:buNone/>
            </a:pPr>
            <a:r>
              <a:rPr lang="en-GB" dirty="0" err="1" smtClean="0"/>
              <a:t>Nếu</a:t>
            </a:r>
            <a:r>
              <a:rPr lang="en-GB" dirty="0" smtClean="0"/>
              <a:t> </a:t>
            </a:r>
            <a:r>
              <a:rPr lang="en-GB" dirty="0" err="1" smtClean="0"/>
              <a:t>bạn</a:t>
            </a:r>
            <a:r>
              <a:rPr lang="en-GB" dirty="0" smtClean="0"/>
              <a:t> </a:t>
            </a:r>
            <a:r>
              <a:rPr lang="en-GB" dirty="0" err="1" smtClean="0"/>
              <a:t>muốn</a:t>
            </a:r>
            <a:r>
              <a:rPr lang="en-GB" dirty="0" smtClean="0"/>
              <a:t> </a:t>
            </a:r>
            <a:r>
              <a:rPr lang="en-GB" dirty="0" err="1" smtClean="0"/>
              <a:t>cấp</a:t>
            </a:r>
            <a:r>
              <a:rPr lang="en-GB" dirty="0" smtClean="0"/>
              <a:t> </a:t>
            </a:r>
            <a:r>
              <a:rPr lang="en-GB" dirty="0" err="1" smtClean="0"/>
              <a:t>quyền</a:t>
            </a:r>
            <a:r>
              <a:rPr lang="en-GB" dirty="0" smtClean="0"/>
              <a:t> </a:t>
            </a:r>
            <a:r>
              <a:rPr lang="en-GB" dirty="0" err="1" smtClean="0"/>
              <a:t>cho</a:t>
            </a:r>
            <a:r>
              <a:rPr lang="en-GB" dirty="0" smtClean="0"/>
              <a:t> </a:t>
            </a:r>
            <a:r>
              <a:rPr lang="en-GB" dirty="0" err="1" smtClean="0"/>
              <a:t>người</a:t>
            </a:r>
            <a:r>
              <a:rPr lang="en-GB" dirty="0" smtClean="0"/>
              <a:t> </a:t>
            </a:r>
            <a:r>
              <a:rPr lang="en-GB" dirty="0" err="1" smtClean="0"/>
              <a:t>dùng</a:t>
            </a:r>
            <a:r>
              <a:rPr lang="en-GB" dirty="0" smtClean="0"/>
              <a:t> </a:t>
            </a:r>
            <a:r>
              <a:rPr lang="en-GB" dirty="0" err="1" smtClean="0"/>
              <a:t>nào</a:t>
            </a:r>
            <a:r>
              <a:rPr lang="en-GB" dirty="0" smtClean="0"/>
              <a:t> </a:t>
            </a:r>
            <a:r>
              <a:rPr lang="en-GB" dirty="0" err="1" smtClean="0"/>
              <a:t>đó</a:t>
            </a:r>
            <a:r>
              <a:rPr lang="en-GB" dirty="0" smtClean="0"/>
              <a:t> </a:t>
            </a:r>
            <a:r>
              <a:rPr lang="en-GB" dirty="0" err="1" smtClean="0"/>
              <a:t>và</a:t>
            </a:r>
            <a:r>
              <a:rPr lang="en-GB" dirty="0" smtClean="0"/>
              <a:t> </a:t>
            </a:r>
            <a:r>
              <a:rPr lang="en-GB" dirty="0" err="1" smtClean="0"/>
              <a:t>cho</a:t>
            </a:r>
            <a:r>
              <a:rPr lang="en-GB" dirty="0" smtClean="0"/>
              <a:t> </a:t>
            </a:r>
            <a:r>
              <a:rPr lang="en-GB" dirty="0" err="1" smtClean="0"/>
              <a:t>họ</a:t>
            </a:r>
            <a:r>
              <a:rPr lang="en-GB" dirty="0" smtClean="0"/>
              <a:t> </a:t>
            </a:r>
            <a:r>
              <a:rPr lang="en-GB" dirty="0" err="1" smtClean="0"/>
              <a:t>có</a:t>
            </a:r>
            <a:r>
              <a:rPr lang="en-GB" dirty="0" smtClean="0"/>
              <a:t> </a:t>
            </a:r>
            <a:r>
              <a:rPr lang="en-GB" dirty="0" err="1" smtClean="0"/>
              <a:t>quyền</a:t>
            </a:r>
            <a:r>
              <a:rPr lang="en-GB" dirty="0" smtClean="0"/>
              <a:t> </a:t>
            </a:r>
            <a:r>
              <a:rPr lang="en-GB" dirty="0" err="1" smtClean="0"/>
              <a:t>để</a:t>
            </a:r>
            <a:r>
              <a:rPr lang="en-GB" dirty="0" smtClean="0"/>
              <a:t> </a:t>
            </a:r>
            <a:r>
              <a:rPr lang="en-GB" dirty="0" err="1" smtClean="0"/>
              <a:t>cấp</a:t>
            </a:r>
            <a:r>
              <a:rPr lang="en-GB" dirty="0" smtClean="0"/>
              <a:t> </a:t>
            </a:r>
            <a:r>
              <a:rPr lang="en-GB" dirty="0" err="1" smtClean="0"/>
              <a:t>lại</a:t>
            </a:r>
            <a:r>
              <a:rPr lang="en-GB" dirty="0" smtClean="0"/>
              <a:t> </a:t>
            </a:r>
            <a:r>
              <a:rPr lang="en-GB" dirty="0" err="1" smtClean="0"/>
              <a:t>quyền</a:t>
            </a:r>
            <a:r>
              <a:rPr lang="en-GB" dirty="0" smtClean="0"/>
              <a:t> </a:t>
            </a:r>
            <a:r>
              <a:rPr lang="en-GB" dirty="0" err="1" smtClean="0"/>
              <a:t>này</a:t>
            </a:r>
            <a:r>
              <a:rPr lang="en-GB" dirty="0" smtClean="0"/>
              <a:t> </a:t>
            </a:r>
            <a:r>
              <a:rPr lang="en-GB" dirty="0" err="1" smtClean="0"/>
              <a:t>cho</a:t>
            </a:r>
            <a:r>
              <a:rPr lang="en-GB" dirty="0" smtClean="0"/>
              <a:t> </a:t>
            </a:r>
            <a:r>
              <a:rPr lang="en-GB" dirty="0" err="1" smtClean="0"/>
              <a:t>người</a:t>
            </a:r>
            <a:r>
              <a:rPr lang="en-GB" dirty="0" smtClean="0"/>
              <a:t> </a:t>
            </a:r>
            <a:r>
              <a:rPr lang="en-GB" dirty="0" err="1" smtClean="0"/>
              <a:t>dùng</a:t>
            </a:r>
            <a:r>
              <a:rPr lang="en-GB" dirty="0" smtClean="0"/>
              <a:t> </a:t>
            </a:r>
            <a:r>
              <a:rPr lang="en-GB" dirty="0" err="1" smtClean="0"/>
              <a:t>khác</a:t>
            </a:r>
            <a:r>
              <a:rPr lang="en-GB" dirty="0" smtClean="0"/>
              <a:t> </a:t>
            </a:r>
            <a:r>
              <a:rPr lang="en-GB" dirty="0" err="1" smtClean="0"/>
              <a:t>thì</a:t>
            </a:r>
            <a:r>
              <a:rPr lang="en-GB" dirty="0" smtClean="0"/>
              <a:t> </a:t>
            </a:r>
            <a:r>
              <a:rPr lang="en-GB" dirty="0" err="1" smtClean="0"/>
              <a:t>thêm</a:t>
            </a:r>
            <a:r>
              <a:rPr lang="en-GB" dirty="0" smtClean="0"/>
              <a:t> </a:t>
            </a:r>
            <a:r>
              <a:rPr lang="en-GB" dirty="0" err="1" smtClean="0"/>
              <a:t>vào</a:t>
            </a:r>
            <a:r>
              <a:rPr lang="en-GB" dirty="0" smtClean="0"/>
              <a:t> </a:t>
            </a:r>
            <a:r>
              <a:rPr lang="en-GB" dirty="0" err="1" smtClean="0"/>
              <a:t>mệnh</a:t>
            </a:r>
            <a:r>
              <a:rPr lang="en-GB" dirty="0" smtClean="0"/>
              <a:t> </a:t>
            </a:r>
            <a:r>
              <a:rPr lang="en-GB" dirty="0" err="1" smtClean="0"/>
              <a:t>đề</a:t>
            </a:r>
            <a:r>
              <a:rPr lang="en-GB" dirty="0" smtClean="0"/>
              <a:t> with admin option </a:t>
            </a:r>
            <a:r>
              <a:rPr lang="en-GB" dirty="0" err="1" smtClean="0"/>
              <a:t>trong</a:t>
            </a:r>
            <a:r>
              <a:rPr lang="en-GB" dirty="0" smtClean="0"/>
              <a:t> </a:t>
            </a:r>
            <a:r>
              <a:rPr lang="en-GB" dirty="0" err="1" smtClean="0"/>
              <a:t>câu</a:t>
            </a:r>
            <a:r>
              <a:rPr lang="en-GB" dirty="0" smtClean="0"/>
              <a:t> </a:t>
            </a:r>
            <a:r>
              <a:rPr lang="en-GB" dirty="0" err="1" smtClean="0"/>
              <a:t>lệnh</a:t>
            </a:r>
            <a:r>
              <a:rPr lang="en-GB" dirty="0" smtClean="0"/>
              <a:t> </a:t>
            </a:r>
            <a:r>
              <a:rPr lang="en-GB" dirty="0" err="1" smtClean="0"/>
              <a:t>cấp</a:t>
            </a:r>
            <a:r>
              <a:rPr lang="en-GB" dirty="0" smtClean="0"/>
              <a:t> </a:t>
            </a:r>
            <a:r>
              <a:rPr lang="en-GB" dirty="0" err="1" smtClean="0"/>
              <a:t>quyền</a:t>
            </a:r>
            <a:r>
              <a:rPr lang="en-GB" dirty="0" smtClean="0"/>
              <a:t> </a:t>
            </a:r>
            <a:r>
              <a:rPr lang="en-GB" dirty="0" err="1" smtClean="0"/>
              <a:t>đó</a:t>
            </a:r>
            <a:r>
              <a:rPr lang="en-GB" dirty="0" smtClean="0"/>
              <a:t>. </a:t>
            </a:r>
            <a:r>
              <a:rPr lang="en-GB" dirty="0" err="1" smtClean="0"/>
              <a:t>Vì</a:t>
            </a:r>
            <a:r>
              <a:rPr lang="en-GB" dirty="0" smtClean="0"/>
              <a:t> </a:t>
            </a:r>
            <a:r>
              <a:rPr lang="en-GB" dirty="0" err="1" smtClean="0"/>
              <a:t>đây</a:t>
            </a:r>
            <a:r>
              <a:rPr lang="en-GB" dirty="0" smtClean="0"/>
              <a:t> </a:t>
            </a:r>
            <a:r>
              <a:rPr lang="en-GB" dirty="0" err="1" smtClean="0"/>
              <a:t>là</a:t>
            </a:r>
            <a:r>
              <a:rPr lang="en-GB" dirty="0" smtClean="0"/>
              <a:t> </a:t>
            </a:r>
            <a:r>
              <a:rPr lang="en-GB" dirty="0" err="1" smtClean="0"/>
              <a:t>mệnh</a:t>
            </a:r>
            <a:r>
              <a:rPr lang="en-GB" dirty="0" smtClean="0"/>
              <a:t> </a:t>
            </a:r>
            <a:r>
              <a:rPr lang="en-GB" dirty="0" err="1" smtClean="0"/>
              <a:t>đề</a:t>
            </a:r>
            <a:r>
              <a:rPr lang="en-GB" dirty="0" smtClean="0"/>
              <a:t> </a:t>
            </a:r>
            <a:r>
              <a:rPr lang="en-GB" dirty="0" err="1" smtClean="0"/>
              <a:t>quan</a:t>
            </a:r>
            <a:r>
              <a:rPr lang="en-GB" dirty="0" smtClean="0"/>
              <a:t> </a:t>
            </a:r>
            <a:r>
              <a:rPr lang="en-GB" dirty="0" err="1" smtClean="0"/>
              <a:t>trọng</a:t>
            </a:r>
            <a:r>
              <a:rPr lang="en-GB" dirty="0" smtClean="0"/>
              <a:t> </a:t>
            </a:r>
            <a:r>
              <a:rPr lang="en-GB" dirty="0" err="1" smtClean="0"/>
              <a:t>cho</a:t>
            </a:r>
            <a:r>
              <a:rPr lang="en-GB" dirty="0" smtClean="0"/>
              <a:t> </a:t>
            </a:r>
            <a:r>
              <a:rPr lang="en-GB" dirty="0" err="1" smtClean="0"/>
              <a:t>nên</a:t>
            </a:r>
            <a:r>
              <a:rPr lang="en-GB" dirty="0" smtClean="0"/>
              <a:t> </a:t>
            </a:r>
            <a:r>
              <a:rPr lang="en-GB" dirty="0" err="1" smtClean="0"/>
              <a:t>hãy</a:t>
            </a:r>
            <a:r>
              <a:rPr lang="en-GB" dirty="0" smtClean="0"/>
              <a:t> </a:t>
            </a:r>
            <a:r>
              <a:rPr lang="en-GB" dirty="0" err="1" smtClean="0"/>
              <a:t>suy</a:t>
            </a:r>
            <a:r>
              <a:rPr lang="en-GB" dirty="0" smtClean="0"/>
              <a:t> </a:t>
            </a:r>
            <a:r>
              <a:rPr lang="en-GB" dirty="0" err="1" smtClean="0"/>
              <a:t>nghĩ</a:t>
            </a:r>
            <a:r>
              <a:rPr lang="en-GB" dirty="0" smtClean="0"/>
              <a:t> </a:t>
            </a:r>
            <a:r>
              <a:rPr lang="en-GB" dirty="0" err="1" smtClean="0"/>
              <a:t>thật</a:t>
            </a:r>
            <a:r>
              <a:rPr lang="en-GB" dirty="0" smtClean="0"/>
              <a:t> </a:t>
            </a:r>
            <a:r>
              <a:rPr lang="en-GB" dirty="0" err="1" smtClean="0"/>
              <a:t>kỹ</a:t>
            </a:r>
            <a:r>
              <a:rPr lang="en-GB" dirty="0" smtClean="0"/>
              <a:t> </a:t>
            </a:r>
            <a:r>
              <a:rPr lang="en-GB" dirty="0" err="1" smtClean="0"/>
              <a:t>trước</a:t>
            </a:r>
            <a:r>
              <a:rPr lang="en-GB" dirty="0" smtClean="0"/>
              <a:t> </a:t>
            </a:r>
            <a:r>
              <a:rPr lang="en-GB" dirty="0" err="1" smtClean="0"/>
              <a:t>khi</a:t>
            </a:r>
            <a:r>
              <a:rPr lang="en-GB" dirty="0" smtClean="0"/>
              <a:t> </a:t>
            </a:r>
            <a:r>
              <a:rPr lang="en-GB" dirty="0" err="1" smtClean="0"/>
              <a:t>cấp</a:t>
            </a:r>
            <a:r>
              <a:rPr lang="en-GB" dirty="0" smtClean="0"/>
              <a:t> </a:t>
            </a:r>
            <a:r>
              <a:rPr lang="en-GB" dirty="0" err="1" smtClean="0"/>
              <a:t>cho</a:t>
            </a:r>
            <a:r>
              <a:rPr lang="en-GB" dirty="0" smtClean="0"/>
              <a:t> </a:t>
            </a:r>
            <a:r>
              <a:rPr lang="en-GB" dirty="0" err="1" smtClean="0"/>
              <a:t>ai</a:t>
            </a:r>
            <a:r>
              <a:rPr lang="en-GB" dirty="0" smtClean="0"/>
              <a:t> </a:t>
            </a:r>
            <a:r>
              <a:rPr lang="en-GB" dirty="0" err="1" smtClean="0"/>
              <a:t>đó</a:t>
            </a:r>
            <a:r>
              <a:rPr lang="en-GB" smtClean="0"/>
              <a:t>.</a:t>
            </a:r>
            <a:endParaRPr lang="en-GB" dirty="0" smtClean="0"/>
          </a:p>
        </p:txBody>
      </p:sp>
      <p:pic>
        <p:nvPicPr>
          <p:cNvPr id="3" name="Picture 2"/>
          <p:cNvPicPr>
            <a:picLocks noChangeAspect="1"/>
          </p:cNvPicPr>
          <p:nvPr/>
        </p:nvPicPr>
        <p:blipFill>
          <a:blip r:embed="rId3"/>
          <a:stretch>
            <a:fillRect/>
          </a:stretch>
        </p:blipFill>
        <p:spPr>
          <a:xfrm>
            <a:off x="1280160" y="5348287"/>
            <a:ext cx="7486650" cy="828675"/>
          </a:xfrm>
          <a:prstGeom prst="rect">
            <a:avLst/>
          </a:prstGeom>
        </p:spPr>
      </p:pic>
    </p:spTree>
    <p:extLst>
      <p:ext uri="{BB962C8B-B14F-4D97-AF65-F5344CB8AC3E}">
        <p14:creationId xmlns:p14="http://schemas.microsoft.com/office/powerpoint/2010/main" val="217038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lnSpcReduction="10000"/>
          </a:bodyPr>
          <a:lstStyle/>
          <a:p>
            <a:r>
              <a:rPr lang="en-US" dirty="0">
                <a:latin typeface="Calibri (Body)"/>
              </a:rPr>
              <a:t>Controlling the User Ability to Reuse Previous Passwords</a:t>
            </a:r>
          </a:p>
          <a:p>
            <a:pPr marL="0" indent="0">
              <a:buNone/>
            </a:pPr>
            <a:r>
              <a:rPr lang="vi-VN" dirty="0">
                <a:latin typeface="Calibri (Body)"/>
              </a:rPr>
              <a:t>Bạn có thể đảm bảo rằng người dùng không sử dụng lại mật khẩu cũ của họ trong một khoảng thời gian nhất định hoặc trong một số lần nhất định mật khẩu thay đổi</a:t>
            </a:r>
            <a:r>
              <a:rPr lang="en-US" dirty="0" smtClean="0">
                <a:latin typeface="Calibri (Body)"/>
              </a:rPr>
              <a:t>.</a:t>
            </a:r>
            <a:endParaRPr lang="en-US" dirty="0">
              <a:latin typeface="Calibri (Body)"/>
            </a:endParaRPr>
          </a:p>
          <a:p>
            <a:pPr marL="0" indent="0">
              <a:buNone/>
            </a:pPr>
            <a:r>
              <a:rPr lang="vi-VN" dirty="0">
                <a:latin typeface="Calibri (Body)"/>
              </a:rPr>
              <a:t>Để đảm bảo rằng người dùng không sử dụng lại mật khẩu cũ của họ trong một khoảng thời gain, thiết lập các luật đó cho việc sử dụng lại mật khẩu với các câu lệnh CREATE PROFILE hoặc ALTER PROFILE</a:t>
            </a:r>
            <a:r>
              <a:rPr lang="en-US" dirty="0" smtClean="0">
                <a:latin typeface="Calibri (Body)"/>
              </a:rPr>
              <a:t>.</a:t>
            </a:r>
            <a:endParaRPr lang="en-US" dirty="0">
              <a:latin typeface="Calibri (Body)"/>
            </a:endParaRPr>
          </a:p>
          <a:p>
            <a:pPr marL="0" indent="0">
              <a:buNone/>
            </a:pPr>
            <a:r>
              <a:rPr lang="vi-VN" dirty="0">
                <a:latin typeface="Calibri (Body)"/>
              </a:rPr>
              <a:t>Bảng sau đây liệt kê các tham số trong CREATE PROFILE và ALTER PROFILE cái mà kiểm soát khả năng sử dụng lại mật khẩu cũ của người dùng.</a:t>
            </a:r>
            <a:r>
              <a:rPr lang="en-US" dirty="0" smtClean="0">
                <a:latin typeface="Calibri (Body)"/>
              </a:rPr>
              <a:t>.</a:t>
            </a:r>
            <a:endParaRPr lang="en-US" dirty="0">
              <a:latin typeface="Calibri (Body)"/>
            </a:endParaRPr>
          </a:p>
          <a:p>
            <a:pPr marL="0" indent="0">
              <a:buNone/>
            </a:pPr>
            <a:endParaRPr lang="en-US" dirty="0">
              <a:latin typeface="Calibri (Body)"/>
            </a:endParaRPr>
          </a:p>
          <a:p>
            <a:pPr marL="0" indent="0">
              <a:buNone/>
            </a:pPr>
            <a:endParaRPr lang="en-US" dirty="0" smtClean="0">
              <a:latin typeface="Calibri (Body)"/>
            </a:endParaRPr>
          </a:p>
        </p:txBody>
      </p:sp>
    </p:spTree>
    <p:extLst>
      <p:ext uri="{BB962C8B-B14F-4D97-AF65-F5344CB8AC3E}">
        <p14:creationId xmlns:p14="http://schemas.microsoft.com/office/powerpoint/2010/main" val="265876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7150" y="1040740"/>
            <a:ext cx="12134850" cy="4714875"/>
          </a:xfrm>
          <a:prstGeom prst="rect">
            <a:avLst/>
          </a:prstGeom>
        </p:spPr>
      </p:pic>
    </p:spTree>
    <p:extLst>
      <p:ext uri="{BB962C8B-B14F-4D97-AF65-F5344CB8AC3E}">
        <p14:creationId xmlns:p14="http://schemas.microsoft.com/office/powerpoint/2010/main" val="422114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a:xfrm>
            <a:off x="1280160" y="2190749"/>
            <a:ext cx="8079597" cy="3986213"/>
          </a:xfrm>
        </p:spPr>
        <p:txBody>
          <a:bodyPr>
            <a:normAutofit fontScale="92500" lnSpcReduction="20000"/>
          </a:bodyPr>
          <a:lstStyle/>
          <a:p>
            <a:r>
              <a:rPr lang="en-US" dirty="0">
                <a:latin typeface="Calibri (Body)"/>
              </a:rPr>
              <a:t>About Controlling Password Aging and Expiration</a:t>
            </a:r>
          </a:p>
          <a:p>
            <a:pPr marL="0" indent="0">
              <a:buNone/>
            </a:pPr>
            <a:r>
              <a:rPr lang="vi-VN" dirty="0">
                <a:latin typeface="Calibri (Body)"/>
              </a:rPr>
              <a:t>Bạn có thể thiết lập password lifetime, sau thời gian đó thì password sẽ bị hết hạn</a:t>
            </a:r>
          </a:p>
          <a:p>
            <a:pPr marL="0" indent="0">
              <a:buNone/>
            </a:pPr>
            <a:r>
              <a:rPr lang="vi-VN" dirty="0">
                <a:latin typeface="Calibri (Body)"/>
              </a:rPr>
              <a:t>Điều này có nghĩa là lần đăng nhập tiếp theo với mật khẩu đang sử dụng,ng dùng sẽ được thông báo để thay đổi mật khẩu</a:t>
            </a:r>
          </a:p>
          <a:p>
            <a:pPr marL="0" indent="0">
              <a:buNone/>
            </a:pPr>
            <a:r>
              <a:rPr lang="vi-VN" dirty="0">
                <a:latin typeface="Calibri (Body)"/>
              </a:rPr>
              <a:t>Bạn có thể thiết lập grace period, trong khoảng thời gian này với mỗi lần người dùng đăng nhập vào csdl thì sẽ nhận được thông để cảnh báo để thay đổi mật khẩu</a:t>
            </a:r>
          </a:p>
          <a:p>
            <a:pPr marL="0" indent="0">
              <a:buNone/>
            </a:pPr>
            <a:r>
              <a:rPr lang="vi-VN" dirty="0">
                <a:latin typeface="Calibri (Body)"/>
              </a:rPr>
              <a:t>Đối với người quản trị csdl, Bạn có thể thiết lập trạng thái mật khẩu thành hết hạn một cách thủ công, cái mà sẽ thiết lập trạng thái tài khoản thành EXPIRED. Người dùng phải tuân thủ thông báo và phải thay đổi mật khẩu trước khi đăng nhập</a:t>
            </a:r>
            <a:endParaRPr lang="en-US" dirty="0" smtClean="0">
              <a:latin typeface="Calibri (Body)"/>
            </a:endParaRPr>
          </a:p>
        </p:txBody>
      </p:sp>
      <p:pic>
        <p:nvPicPr>
          <p:cNvPr id="4" name="Picture 3"/>
          <p:cNvPicPr>
            <a:picLocks noChangeAspect="1"/>
          </p:cNvPicPr>
          <p:nvPr/>
        </p:nvPicPr>
        <p:blipFill>
          <a:blip r:embed="rId3"/>
          <a:stretch>
            <a:fillRect/>
          </a:stretch>
        </p:blipFill>
        <p:spPr>
          <a:xfrm>
            <a:off x="9189913" y="2366106"/>
            <a:ext cx="2647950" cy="1057275"/>
          </a:xfrm>
          <a:prstGeom prst="rect">
            <a:avLst/>
          </a:prstGeom>
        </p:spPr>
      </p:pic>
    </p:spTree>
    <p:extLst>
      <p:ext uri="{BB962C8B-B14F-4D97-AF65-F5344CB8AC3E}">
        <p14:creationId xmlns:p14="http://schemas.microsoft.com/office/powerpoint/2010/main" val="271154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a:bodyPr>
          <a:lstStyle/>
          <a:p>
            <a:r>
              <a:rPr lang="en-US" dirty="0">
                <a:latin typeface="Calibri (Body)"/>
              </a:rPr>
              <a:t>Using the CREATE PROFILE or ALTER PROFILE Statement to Set a Password Lifetime</a:t>
            </a:r>
          </a:p>
          <a:p>
            <a:pPr marL="0" indent="0">
              <a:buNone/>
            </a:pPr>
            <a:r>
              <a:rPr lang="vi-VN" dirty="0">
                <a:latin typeface="Calibri (Body)"/>
              </a:rPr>
              <a:t>Khi bạn thiết lập lifetime cho mật khẩu, người dùng phải tạo mật khẩu mới khi lifetime này kết thúc</a:t>
            </a:r>
          </a:p>
          <a:p>
            <a:pPr marL="0" indent="0">
              <a:buNone/>
            </a:pPr>
            <a:r>
              <a:rPr lang="vi-VN" dirty="0">
                <a:latin typeface="Calibri (Body)"/>
              </a:rPr>
              <a:t>Sử dụng câu lệnh CREATE PROFILE hoặc ALTER PROFILE để thiết lập lifetime đối với mật khẩu</a:t>
            </a:r>
            <a:endParaRPr lang="en-US" dirty="0" smtClean="0">
              <a:latin typeface="Calibri (Body)"/>
            </a:endParaRPr>
          </a:p>
          <a:p>
            <a:pPr marL="0" indent="0">
              <a:buNone/>
            </a:pPr>
            <a:endParaRPr lang="en-US" dirty="0" smtClean="0">
              <a:latin typeface="Calibri (Body)"/>
            </a:endParaRPr>
          </a:p>
        </p:txBody>
      </p:sp>
      <p:pic>
        <p:nvPicPr>
          <p:cNvPr id="2" name="Picture 1"/>
          <p:cNvPicPr>
            <a:picLocks noChangeAspect="1"/>
          </p:cNvPicPr>
          <p:nvPr/>
        </p:nvPicPr>
        <p:blipFill>
          <a:blip r:embed="rId3"/>
          <a:stretch>
            <a:fillRect/>
          </a:stretch>
        </p:blipFill>
        <p:spPr>
          <a:xfrm>
            <a:off x="3453205" y="4686300"/>
            <a:ext cx="4876800" cy="2171700"/>
          </a:xfrm>
          <a:prstGeom prst="rect">
            <a:avLst/>
          </a:prstGeom>
        </p:spPr>
      </p:pic>
    </p:spTree>
    <p:extLst>
      <p:ext uri="{BB962C8B-B14F-4D97-AF65-F5344CB8AC3E}">
        <p14:creationId xmlns:p14="http://schemas.microsoft.com/office/powerpoint/2010/main" val="337647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a:bodyPr>
          <a:lstStyle/>
          <a:p>
            <a:r>
              <a:rPr lang="en-US" dirty="0">
                <a:latin typeface="Calibri (Body)"/>
              </a:rPr>
              <a:t>Checking the Status of a User Account</a:t>
            </a:r>
          </a:p>
          <a:p>
            <a:pPr marL="0" indent="0">
              <a:buNone/>
            </a:pPr>
            <a:r>
              <a:rPr lang="en-US" dirty="0" err="1">
                <a:latin typeface="Calibri (Body)"/>
              </a:rPr>
              <a:t>Bạn</a:t>
            </a:r>
            <a:r>
              <a:rPr lang="en-US" dirty="0">
                <a:latin typeface="Calibri (Body)"/>
              </a:rPr>
              <a:t> </a:t>
            </a:r>
            <a:r>
              <a:rPr lang="en-US" dirty="0" err="1">
                <a:latin typeface="Calibri (Body)"/>
              </a:rPr>
              <a:t>có</a:t>
            </a:r>
            <a:r>
              <a:rPr lang="en-US" dirty="0">
                <a:latin typeface="Calibri (Body)"/>
              </a:rPr>
              <a:t> </a:t>
            </a:r>
            <a:r>
              <a:rPr lang="en-US" dirty="0" err="1">
                <a:latin typeface="Calibri (Body)"/>
              </a:rPr>
              <a:t>thể</a:t>
            </a:r>
            <a:r>
              <a:rPr lang="en-US" dirty="0">
                <a:latin typeface="Calibri (Body)"/>
              </a:rPr>
              <a:t> </a:t>
            </a:r>
            <a:r>
              <a:rPr lang="en-US" dirty="0" err="1">
                <a:latin typeface="Calibri (Body)"/>
              </a:rPr>
              <a:t>kiểm</a:t>
            </a:r>
            <a:r>
              <a:rPr lang="en-US" dirty="0">
                <a:latin typeface="Calibri (Body)"/>
              </a:rPr>
              <a:t> </a:t>
            </a:r>
            <a:r>
              <a:rPr lang="en-US" dirty="0" err="1">
                <a:latin typeface="Calibri (Body)"/>
              </a:rPr>
              <a:t>tra</a:t>
            </a:r>
            <a:r>
              <a:rPr lang="en-US" dirty="0">
                <a:latin typeface="Calibri (Body)"/>
              </a:rPr>
              <a:t> </a:t>
            </a:r>
            <a:r>
              <a:rPr lang="en-US" dirty="0" err="1">
                <a:latin typeface="Calibri (Body)"/>
              </a:rPr>
              <a:t>trạng</a:t>
            </a:r>
            <a:r>
              <a:rPr lang="en-US" dirty="0">
                <a:latin typeface="Calibri (Body)"/>
              </a:rPr>
              <a:t> </a:t>
            </a:r>
            <a:r>
              <a:rPr lang="en-US" dirty="0" err="1">
                <a:latin typeface="Calibri (Body)"/>
              </a:rPr>
              <a:t>thái</a:t>
            </a:r>
            <a:r>
              <a:rPr lang="en-US" dirty="0">
                <a:latin typeface="Calibri (Body)"/>
              </a:rPr>
              <a:t>(</a:t>
            </a:r>
            <a:r>
              <a:rPr lang="en-US" dirty="0" err="1">
                <a:latin typeface="Calibri (Body)"/>
              </a:rPr>
              <a:t>open,grace,expired</a:t>
            </a:r>
            <a:r>
              <a:rPr lang="en-US" dirty="0">
                <a:latin typeface="Calibri (Body)"/>
              </a:rPr>
              <a:t>) </a:t>
            </a:r>
            <a:r>
              <a:rPr lang="en-US" dirty="0" err="1">
                <a:latin typeface="Calibri (Body)"/>
              </a:rPr>
              <a:t>của</a:t>
            </a:r>
            <a:r>
              <a:rPr lang="en-US" dirty="0">
                <a:latin typeface="Calibri (Body)"/>
              </a:rPr>
              <a:t> </a:t>
            </a:r>
            <a:r>
              <a:rPr lang="en-US" dirty="0" err="1">
                <a:latin typeface="Calibri (Body)"/>
              </a:rPr>
              <a:t>bất</a:t>
            </a:r>
            <a:r>
              <a:rPr lang="en-US" dirty="0">
                <a:latin typeface="Calibri (Body)"/>
              </a:rPr>
              <a:t> </a:t>
            </a:r>
            <a:r>
              <a:rPr lang="en-US" dirty="0" err="1">
                <a:latin typeface="Calibri (Body)"/>
              </a:rPr>
              <a:t>kỳ</a:t>
            </a:r>
            <a:r>
              <a:rPr lang="en-US" dirty="0">
                <a:latin typeface="Calibri (Body)"/>
              </a:rPr>
              <a:t> </a:t>
            </a:r>
            <a:r>
              <a:rPr lang="en-US" dirty="0" err="1">
                <a:latin typeface="Calibri (Body)"/>
              </a:rPr>
              <a:t>tài</a:t>
            </a:r>
            <a:r>
              <a:rPr lang="en-US" dirty="0">
                <a:latin typeface="Calibri (Body)"/>
              </a:rPr>
              <a:t> </a:t>
            </a:r>
            <a:r>
              <a:rPr lang="en-US" dirty="0" err="1">
                <a:latin typeface="Calibri (Body)"/>
              </a:rPr>
              <a:t>khoản</a:t>
            </a:r>
            <a:r>
              <a:rPr lang="en-US" dirty="0">
                <a:latin typeface="Calibri (Body)"/>
              </a:rPr>
              <a:t> </a:t>
            </a:r>
            <a:endParaRPr lang="en-US" dirty="0" smtClean="0">
              <a:latin typeface="Calibri (Body)"/>
            </a:endParaRPr>
          </a:p>
          <a:p>
            <a:pPr marL="0" indent="0">
              <a:buNone/>
            </a:pPr>
            <a:r>
              <a:rPr lang="vi-VN" dirty="0">
                <a:latin typeface="Calibri (Body)"/>
              </a:rPr>
              <a:t>Để kiểm tra trạng thái của tài khoản người dùng, truy vấn cột ACCOUNT_STATUS trong khung nhìn từ điển dữ liệu </a:t>
            </a:r>
            <a:r>
              <a:rPr lang="vi-VN" dirty="0" smtClean="0">
                <a:latin typeface="Calibri (Body)"/>
              </a:rPr>
              <a:t>DBA_USERS</a:t>
            </a:r>
            <a:endParaRPr lang="en-US" dirty="0" smtClean="0">
              <a:latin typeface="Calibri (Body)"/>
            </a:endParaRPr>
          </a:p>
          <a:p>
            <a:pPr marL="0" indent="0">
              <a:buNone/>
            </a:pPr>
            <a:endParaRPr lang="en-US" dirty="0" smtClean="0">
              <a:latin typeface="Calibri (Body)"/>
            </a:endParaRPr>
          </a:p>
        </p:txBody>
      </p:sp>
      <p:pic>
        <p:nvPicPr>
          <p:cNvPr id="3" name="Picture 2"/>
          <p:cNvPicPr>
            <a:picLocks noChangeAspect="1"/>
          </p:cNvPicPr>
          <p:nvPr/>
        </p:nvPicPr>
        <p:blipFill>
          <a:blip r:embed="rId3"/>
          <a:stretch>
            <a:fillRect/>
          </a:stretch>
        </p:blipFill>
        <p:spPr>
          <a:xfrm>
            <a:off x="1280160" y="4462014"/>
            <a:ext cx="9810750" cy="752475"/>
          </a:xfrm>
          <a:prstGeom prst="rect">
            <a:avLst/>
          </a:prstGeom>
        </p:spPr>
      </p:pic>
    </p:spTree>
    <p:extLst>
      <p:ext uri="{BB962C8B-B14F-4D97-AF65-F5344CB8AC3E}">
        <p14:creationId xmlns:p14="http://schemas.microsoft.com/office/powerpoint/2010/main" val="100796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a:bodyPr>
          <a:lstStyle/>
          <a:p>
            <a:r>
              <a:rPr lang="en-US" dirty="0">
                <a:latin typeface="Calibri (Body)"/>
              </a:rPr>
              <a:t>Password Change Life Cycle</a:t>
            </a:r>
          </a:p>
          <a:p>
            <a:pPr marL="0" indent="0">
              <a:buNone/>
            </a:pPr>
            <a:r>
              <a:rPr lang="vi-VN" dirty="0">
                <a:latin typeface="Calibri (Body)"/>
              </a:rPr>
              <a:t>Sau khi mật khẩu được tạo, nó theo một chu kỳ và grace period trong 4 </a:t>
            </a:r>
            <a:r>
              <a:rPr lang="vi-VN" dirty="0" smtClean="0">
                <a:latin typeface="Calibri (Body)"/>
              </a:rPr>
              <a:t>pha</a:t>
            </a:r>
            <a:endParaRPr lang="en-US" dirty="0">
              <a:latin typeface="Calibri (Body)"/>
            </a:endParaRPr>
          </a:p>
          <a:p>
            <a:pPr marL="0" indent="0">
              <a:buNone/>
            </a:pPr>
            <a:endParaRPr lang="en-US" dirty="0" smtClean="0">
              <a:latin typeface="Calibri (Body)"/>
            </a:endParaRPr>
          </a:p>
        </p:txBody>
      </p:sp>
      <p:pic>
        <p:nvPicPr>
          <p:cNvPr id="2052" name="Picture 4" descr="Description of Figure 3-1 foll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230" y="3291229"/>
            <a:ext cx="6305550" cy="324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87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pic>
        <p:nvPicPr>
          <p:cNvPr id="2" name="Content Placeholder 1"/>
          <p:cNvPicPr>
            <a:picLocks noGrp="1" noChangeAspect="1"/>
          </p:cNvPicPr>
          <p:nvPr>
            <p:ph idx="1"/>
          </p:nvPr>
        </p:nvPicPr>
        <p:blipFill>
          <a:blip r:embed="rId3"/>
          <a:stretch>
            <a:fillRect/>
          </a:stretch>
        </p:blipFill>
        <p:spPr>
          <a:xfrm>
            <a:off x="930798" y="2852821"/>
            <a:ext cx="4905375" cy="2705100"/>
          </a:xfrm>
          <a:prstGeom prst="rect">
            <a:avLst/>
          </a:prstGeom>
        </p:spPr>
      </p:pic>
      <p:pic>
        <p:nvPicPr>
          <p:cNvPr id="3" name="Picture 2"/>
          <p:cNvPicPr>
            <a:picLocks noChangeAspect="1"/>
          </p:cNvPicPr>
          <p:nvPr/>
        </p:nvPicPr>
        <p:blipFill>
          <a:blip r:embed="rId4"/>
          <a:stretch>
            <a:fillRect/>
          </a:stretch>
        </p:blipFill>
        <p:spPr>
          <a:xfrm>
            <a:off x="7196810" y="3138571"/>
            <a:ext cx="3629025" cy="2133600"/>
          </a:xfrm>
          <a:prstGeom prst="rect">
            <a:avLst/>
          </a:prstGeom>
        </p:spPr>
      </p:pic>
    </p:spTree>
    <p:extLst>
      <p:ext uri="{BB962C8B-B14F-4D97-AF65-F5344CB8AC3E}">
        <p14:creationId xmlns:p14="http://schemas.microsoft.com/office/powerpoint/2010/main" val="283034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fontScale="85000" lnSpcReduction="20000"/>
          </a:bodyPr>
          <a:lstStyle/>
          <a:p>
            <a:pPr>
              <a:lnSpc>
                <a:spcPct val="120000"/>
              </a:lnSpc>
            </a:pPr>
            <a:r>
              <a:rPr lang="en-US" dirty="0">
                <a:latin typeface="Calibri (Body)"/>
              </a:rPr>
              <a:t>PASSWORD_LIFE_TIME Profile Parameter Low Value</a:t>
            </a:r>
          </a:p>
          <a:p>
            <a:pPr marL="0" indent="0">
              <a:lnSpc>
                <a:spcPct val="120000"/>
              </a:lnSpc>
              <a:buNone/>
            </a:pPr>
            <a:r>
              <a:rPr lang="vi-VN" dirty="0">
                <a:latin typeface="Calibri (Body)"/>
              </a:rPr>
              <a:t>Hãy cẩn thận nếu bạn thiết lập tham số PASSWORD_LIFE_TIME trong CREATE PROFILE hoặc ALTER PROFILE có một giá trị nhỏ (vd, 1 ngày)</a:t>
            </a:r>
          </a:p>
          <a:p>
            <a:pPr marL="0" indent="0">
              <a:lnSpc>
                <a:spcPct val="120000"/>
              </a:lnSpc>
              <a:buNone/>
            </a:pPr>
            <a:r>
              <a:rPr lang="vi-VN" dirty="0">
                <a:latin typeface="Calibri (Body)"/>
              </a:rPr>
              <a:t>Giới hạn PASSWORD_LIFE_TIME của profile được đô từ thời gian cuối mà mật khẩu được đổi, hoặc thời điểm tạo tài khoản nếu mật khẩu chưa bao giờ đổi.Những thông tin này được lưu trong cột PTIME(password change time) và CTIME(account creation time) của bảng hệ thống SYS.USERS$.Giới hạn PASSWORD_LIFE_TIME không được đo từ thời điểm bắt đầu của lần cuối tham số này được thay đổi trong profile, như ý định ban đầu.Do đó,bất kỳ tài khoản ảnh hưởng bởi sự thay đổi trong profile cái mà thời gian đổi mật khẩu lần gần đây lớn hơn PASSWORD_LIFE_TIME thì tài khoản khoản đó sẽ lập tức hết hạn và vào trạng thái grace period vào lần kết nối tiếp theo, gây ra lỗi ORA-28002: The password will expire within n days warning.</a:t>
            </a:r>
          </a:p>
        </p:txBody>
      </p:sp>
    </p:spTree>
    <p:extLst>
      <p:ext uri="{BB962C8B-B14F-4D97-AF65-F5344CB8AC3E}">
        <p14:creationId xmlns:p14="http://schemas.microsoft.com/office/powerpoint/2010/main" val="120075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pic>
        <p:nvPicPr>
          <p:cNvPr id="2" name="Content Placeholder 1"/>
          <p:cNvPicPr>
            <a:picLocks noGrp="1" noChangeAspect="1"/>
          </p:cNvPicPr>
          <p:nvPr>
            <p:ph idx="1"/>
          </p:nvPr>
        </p:nvPicPr>
        <p:blipFill>
          <a:blip r:embed="rId3"/>
          <a:stretch>
            <a:fillRect/>
          </a:stretch>
        </p:blipFill>
        <p:spPr>
          <a:xfrm>
            <a:off x="1279588" y="2291155"/>
            <a:ext cx="9629775" cy="1031444"/>
          </a:xfrm>
          <a:prstGeom prst="rect">
            <a:avLst/>
          </a:prstGeom>
        </p:spPr>
      </p:pic>
      <p:pic>
        <p:nvPicPr>
          <p:cNvPr id="3" name="Picture 2"/>
          <p:cNvPicPr>
            <a:picLocks noChangeAspect="1"/>
          </p:cNvPicPr>
          <p:nvPr/>
        </p:nvPicPr>
        <p:blipFill>
          <a:blip r:embed="rId4"/>
          <a:stretch>
            <a:fillRect/>
          </a:stretch>
        </p:blipFill>
        <p:spPr>
          <a:xfrm>
            <a:off x="1279588" y="3785298"/>
            <a:ext cx="9534525" cy="733425"/>
          </a:xfrm>
          <a:prstGeom prst="rect">
            <a:avLst/>
          </a:prstGeom>
        </p:spPr>
      </p:pic>
      <p:pic>
        <p:nvPicPr>
          <p:cNvPr id="4" name="Picture 3"/>
          <p:cNvPicPr>
            <a:picLocks noChangeAspect="1"/>
          </p:cNvPicPr>
          <p:nvPr/>
        </p:nvPicPr>
        <p:blipFill>
          <a:blip r:embed="rId5"/>
          <a:stretch>
            <a:fillRect/>
          </a:stretch>
        </p:blipFill>
        <p:spPr>
          <a:xfrm>
            <a:off x="1279588" y="5093017"/>
            <a:ext cx="8153400" cy="695325"/>
          </a:xfrm>
          <a:prstGeom prst="rect">
            <a:avLst/>
          </a:prstGeom>
        </p:spPr>
      </p:pic>
    </p:spTree>
    <p:extLst>
      <p:ext uri="{BB962C8B-B14F-4D97-AF65-F5344CB8AC3E}">
        <p14:creationId xmlns:p14="http://schemas.microsoft.com/office/powerpoint/2010/main" val="100307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lnSpcReduction="10000"/>
          </a:bodyPr>
          <a:lstStyle/>
          <a:p>
            <a:r>
              <a:rPr lang="en-US" dirty="0">
                <a:latin typeface="Calibri (Body)"/>
              </a:rPr>
              <a:t>Managing the Complexity of Passwords</a:t>
            </a:r>
          </a:p>
          <a:p>
            <a:pPr marL="0" indent="0">
              <a:buNone/>
            </a:pPr>
            <a:r>
              <a:rPr lang="en-US" dirty="0" smtClean="0">
                <a:latin typeface="Calibri (Body)"/>
              </a:rPr>
              <a:t>Oracle DBMS </a:t>
            </a:r>
            <a:r>
              <a:rPr lang="en-US" dirty="0" err="1" smtClean="0">
                <a:latin typeface="Calibri (Body)"/>
              </a:rPr>
              <a:t>cung</a:t>
            </a:r>
            <a:r>
              <a:rPr lang="en-US" dirty="0" smtClean="0">
                <a:latin typeface="Calibri (Body)"/>
              </a:rPr>
              <a:t> </a:t>
            </a:r>
            <a:r>
              <a:rPr lang="en-US" dirty="0" err="1" smtClean="0">
                <a:latin typeface="Calibri (Body)"/>
              </a:rPr>
              <a:t>cấp</a:t>
            </a:r>
            <a:r>
              <a:rPr lang="en-US" dirty="0" smtClean="0">
                <a:latin typeface="Calibri (Body)"/>
              </a:rPr>
              <a:t> </a:t>
            </a:r>
            <a:r>
              <a:rPr lang="en-US" dirty="0" err="1" smtClean="0">
                <a:latin typeface="Calibri (Body)"/>
              </a:rPr>
              <a:t>một</a:t>
            </a:r>
            <a:r>
              <a:rPr lang="en-US" dirty="0" smtClean="0">
                <a:latin typeface="Calibri (Body)"/>
              </a:rPr>
              <a:t> </a:t>
            </a:r>
            <a:r>
              <a:rPr lang="en-US" dirty="0" err="1" smtClean="0">
                <a:latin typeface="Calibri (Body)"/>
              </a:rPr>
              <a:t>tập</a:t>
            </a:r>
            <a:r>
              <a:rPr lang="en-US" dirty="0" smtClean="0">
                <a:latin typeface="Calibri (Body)"/>
              </a:rPr>
              <a:t> </a:t>
            </a:r>
            <a:r>
              <a:rPr lang="en-US" dirty="0" err="1" smtClean="0">
                <a:latin typeface="Calibri (Body)"/>
              </a:rPr>
              <a:t>hợp</a:t>
            </a:r>
            <a:r>
              <a:rPr lang="en-US" dirty="0" smtClean="0">
                <a:latin typeface="Calibri (Body)"/>
              </a:rPr>
              <a:t> </a:t>
            </a:r>
            <a:r>
              <a:rPr lang="en-US" dirty="0" err="1" smtClean="0">
                <a:latin typeface="Calibri (Body)"/>
              </a:rPr>
              <a:t>các</a:t>
            </a:r>
            <a:r>
              <a:rPr lang="en-US" dirty="0" smtClean="0">
                <a:latin typeface="Calibri (Body)"/>
              </a:rPr>
              <a:t> </a:t>
            </a:r>
            <a:r>
              <a:rPr lang="en-US" dirty="0" err="1" smtClean="0">
                <a:latin typeface="Calibri (Body)"/>
              </a:rPr>
              <a:t>chức</a:t>
            </a:r>
            <a:r>
              <a:rPr lang="en-US" dirty="0" smtClean="0">
                <a:latin typeface="Calibri (Body)"/>
              </a:rPr>
              <a:t> </a:t>
            </a:r>
            <a:r>
              <a:rPr lang="en-US" dirty="0" err="1" smtClean="0">
                <a:latin typeface="Calibri (Body)"/>
              </a:rPr>
              <a:t>năng</a:t>
            </a:r>
            <a:r>
              <a:rPr lang="en-US" dirty="0" smtClean="0">
                <a:latin typeface="Calibri (Body)"/>
              </a:rPr>
              <a:t> </a:t>
            </a:r>
            <a:r>
              <a:rPr lang="en-US" dirty="0" err="1" smtClean="0">
                <a:latin typeface="Calibri (Body)"/>
              </a:rPr>
              <a:t>để</a:t>
            </a:r>
            <a:r>
              <a:rPr lang="en-US" dirty="0" smtClean="0">
                <a:latin typeface="Calibri (Body)"/>
              </a:rPr>
              <a:t> </a:t>
            </a:r>
            <a:r>
              <a:rPr lang="en-US" dirty="0" err="1" smtClean="0">
                <a:latin typeface="Calibri (Body)"/>
              </a:rPr>
              <a:t>bạn</a:t>
            </a:r>
            <a:r>
              <a:rPr lang="en-US" dirty="0" smtClean="0">
                <a:latin typeface="Calibri (Body)"/>
              </a:rPr>
              <a:t> </a:t>
            </a:r>
            <a:r>
              <a:rPr lang="en-US" dirty="0" err="1" smtClean="0">
                <a:latin typeface="Calibri (Body)"/>
              </a:rPr>
              <a:t>có</a:t>
            </a:r>
            <a:r>
              <a:rPr lang="en-US" dirty="0" smtClean="0">
                <a:latin typeface="Calibri (Body)"/>
              </a:rPr>
              <a:t> </a:t>
            </a:r>
            <a:r>
              <a:rPr lang="en-US" dirty="0" err="1" smtClean="0">
                <a:latin typeface="Calibri (Body)"/>
              </a:rPr>
              <a:t>thể</a:t>
            </a:r>
            <a:r>
              <a:rPr lang="en-US" dirty="0" smtClean="0">
                <a:latin typeface="Calibri (Body)"/>
              </a:rPr>
              <a:t> </a:t>
            </a:r>
            <a:r>
              <a:rPr lang="en-US" dirty="0" err="1" smtClean="0">
                <a:latin typeface="Calibri (Body)"/>
              </a:rPr>
              <a:t>sử</a:t>
            </a:r>
            <a:r>
              <a:rPr lang="en-US" dirty="0" smtClean="0">
                <a:latin typeface="Calibri (Body)"/>
              </a:rPr>
              <a:t> </a:t>
            </a:r>
            <a:r>
              <a:rPr lang="en-US" dirty="0" err="1" smtClean="0">
                <a:latin typeface="Calibri (Body)"/>
              </a:rPr>
              <a:t>dụng</a:t>
            </a:r>
            <a:r>
              <a:rPr lang="en-US" dirty="0" smtClean="0">
                <a:latin typeface="Calibri (Body)"/>
              </a:rPr>
              <a:t> </a:t>
            </a:r>
            <a:r>
              <a:rPr lang="en-US" dirty="0" err="1" smtClean="0">
                <a:latin typeface="Calibri (Body)"/>
              </a:rPr>
              <a:t>để</a:t>
            </a:r>
            <a:r>
              <a:rPr lang="en-US" dirty="0" smtClean="0">
                <a:latin typeface="Calibri (Body)"/>
              </a:rPr>
              <a:t> </a:t>
            </a:r>
            <a:r>
              <a:rPr lang="en-US" dirty="0" err="1" smtClean="0">
                <a:latin typeface="Calibri (Body)"/>
              </a:rPr>
              <a:t>quản</a:t>
            </a:r>
            <a:r>
              <a:rPr lang="en-US" dirty="0" smtClean="0">
                <a:latin typeface="Calibri (Body)"/>
              </a:rPr>
              <a:t> </a:t>
            </a:r>
            <a:r>
              <a:rPr lang="en-US" dirty="0" err="1" smtClean="0">
                <a:latin typeface="Calibri (Body)"/>
              </a:rPr>
              <a:t>lý</a:t>
            </a:r>
            <a:r>
              <a:rPr lang="en-US" dirty="0">
                <a:latin typeface="Calibri (Body)"/>
              </a:rPr>
              <a:t> </a:t>
            </a:r>
            <a:r>
              <a:rPr lang="en-US" dirty="0" err="1" smtClean="0">
                <a:latin typeface="Calibri (Body)"/>
              </a:rPr>
              <a:t>độ</a:t>
            </a:r>
            <a:r>
              <a:rPr lang="en-US" dirty="0" smtClean="0">
                <a:latin typeface="Calibri (Body)"/>
              </a:rPr>
              <a:t> </a:t>
            </a:r>
            <a:r>
              <a:rPr lang="en-US" dirty="0" err="1" smtClean="0">
                <a:latin typeface="Calibri (Body)"/>
              </a:rPr>
              <a:t>phức</a:t>
            </a:r>
            <a:r>
              <a:rPr lang="en-US" dirty="0" smtClean="0">
                <a:latin typeface="Calibri (Body)"/>
              </a:rPr>
              <a:t> </a:t>
            </a:r>
            <a:r>
              <a:rPr lang="en-US" dirty="0" err="1" smtClean="0">
                <a:latin typeface="Calibri (Body)"/>
              </a:rPr>
              <a:t>tạp</a:t>
            </a:r>
            <a:r>
              <a:rPr lang="en-US" dirty="0" smtClean="0">
                <a:latin typeface="Calibri (Body)"/>
              </a:rPr>
              <a:t> </a:t>
            </a:r>
            <a:r>
              <a:rPr lang="en-US" dirty="0" err="1" smtClean="0">
                <a:latin typeface="Calibri (Body)"/>
              </a:rPr>
              <a:t>của</a:t>
            </a:r>
            <a:r>
              <a:rPr lang="en-US" dirty="0" smtClean="0">
                <a:latin typeface="Calibri (Body)"/>
              </a:rPr>
              <a:t> </a:t>
            </a:r>
            <a:r>
              <a:rPr lang="en-US" dirty="0" err="1" smtClean="0">
                <a:latin typeface="Calibri (Body)"/>
              </a:rPr>
              <a:t>mật</a:t>
            </a:r>
            <a:r>
              <a:rPr lang="en-US" dirty="0" smtClean="0">
                <a:latin typeface="Calibri (Body)"/>
              </a:rPr>
              <a:t> </a:t>
            </a:r>
            <a:r>
              <a:rPr lang="en-US" dirty="0" err="1" smtClean="0">
                <a:latin typeface="Calibri (Body)"/>
              </a:rPr>
              <a:t>khẩu</a:t>
            </a:r>
            <a:endParaRPr lang="en-US" dirty="0">
              <a:latin typeface="Calibri (Body)"/>
            </a:endParaRPr>
          </a:p>
          <a:p>
            <a:pPr marL="0" indent="0">
              <a:buNone/>
            </a:pPr>
            <a:r>
              <a:rPr lang="vi-VN" dirty="0">
                <a:latin typeface="Calibri (Body)"/>
              </a:rPr>
              <a:t>Xác minh độ phức tạp kiểm tra mỗi mật khẩu có đủ phức tạp để chống lại các kẻ xâm nhập cố gắng đoán mật khẩu người dùng</a:t>
            </a:r>
          </a:p>
          <a:p>
            <a:pPr marL="0" indent="0">
              <a:buNone/>
            </a:pPr>
            <a:r>
              <a:rPr lang="vi-VN" dirty="0">
                <a:latin typeface="Calibri (Body)"/>
              </a:rPr>
              <a:t>Sử dụng chức năng xác minh độ phức tạp bắt buộc người dùng tạo mật khẩu mạnh mẽ, bảo mật cho các tài khoản trong csdl.Bạn phải đảm bảo rằng mật khẩu cho người dùng đủ phức tạp, cung cấp một mức bảo vệ hợp lý chống lại các kẻ xâm nhập người muốn đột nhập vào hệ thống của bạn bằng cách đoán mật khẩu</a:t>
            </a:r>
            <a:endParaRPr lang="en-US" dirty="0">
              <a:latin typeface="Calibri (Body)"/>
            </a:endParaRPr>
          </a:p>
        </p:txBody>
      </p:sp>
    </p:spTree>
    <p:extLst>
      <p:ext uri="{BB962C8B-B14F-4D97-AF65-F5344CB8AC3E}">
        <p14:creationId xmlns:p14="http://schemas.microsoft.com/office/powerpoint/2010/main" val="369522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lstStyle/>
          <a:p>
            <a:r>
              <a:rPr lang="en-GB" dirty="0" err="1" smtClean="0"/>
              <a:t>Tạo</a:t>
            </a:r>
            <a:r>
              <a:rPr lang="en-GB" dirty="0" smtClean="0"/>
              <a:t> </a:t>
            </a:r>
            <a:r>
              <a:rPr lang="en-GB" dirty="0" err="1" smtClean="0"/>
              <a:t>người</a:t>
            </a:r>
            <a:r>
              <a:rPr lang="en-GB" dirty="0" smtClean="0"/>
              <a:t> </a:t>
            </a:r>
            <a:r>
              <a:rPr lang="en-GB" dirty="0" err="1" smtClean="0"/>
              <a:t>dùng</a:t>
            </a:r>
            <a:r>
              <a:rPr lang="en-GB" dirty="0" smtClean="0"/>
              <a:t> </a:t>
            </a:r>
            <a:r>
              <a:rPr lang="en-GB" dirty="0" err="1" smtClean="0"/>
              <a:t>với</a:t>
            </a:r>
            <a:r>
              <a:rPr lang="en-GB" dirty="0" smtClean="0"/>
              <a:t> </a:t>
            </a:r>
            <a:r>
              <a:rPr lang="en-GB" dirty="0" err="1" smtClean="0"/>
              <a:t>các</a:t>
            </a:r>
            <a:r>
              <a:rPr lang="en-GB" dirty="0" smtClean="0"/>
              <a:t> </a:t>
            </a:r>
            <a:r>
              <a:rPr lang="en-GB" dirty="0" err="1" smtClean="0"/>
              <a:t>quyền</a:t>
            </a:r>
            <a:r>
              <a:rPr lang="en-GB" dirty="0" smtClean="0"/>
              <a:t> </a:t>
            </a:r>
            <a:r>
              <a:rPr lang="en-GB" dirty="0" err="1" smtClean="0"/>
              <a:t>tối</a:t>
            </a:r>
            <a:r>
              <a:rPr lang="en-GB" dirty="0" smtClean="0"/>
              <a:t> </a:t>
            </a:r>
            <a:r>
              <a:rPr lang="en-GB" dirty="0" err="1" smtClean="0"/>
              <a:t>thiểu</a:t>
            </a:r>
            <a:endParaRPr lang="en-GB" dirty="0"/>
          </a:p>
        </p:txBody>
      </p:sp>
      <p:pic>
        <p:nvPicPr>
          <p:cNvPr id="2" name="Picture 1"/>
          <p:cNvPicPr>
            <a:picLocks noChangeAspect="1"/>
          </p:cNvPicPr>
          <p:nvPr/>
        </p:nvPicPr>
        <p:blipFill>
          <a:blip r:embed="rId3"/>
          <a:stretch>
            <a:fillRect/>
          </a:stretch>
        </p:blipFill>
        <p:spPr>
          <a:xfrm>
            <a:off x="1590307" y="2912267"/>
            <a:ext cx="4105275" cy="3200400"/>
          </a:xfrm>
          <a:prstGeom prst="rect">
            <a:avLst/>
          </a:prstGeom>
        </p:spPr>
      </p:pic>
      <p:pic>
        <p:nvPicPr>
          <p:cNvPr id="5" name="Picture 4"/>
          <p:cNvPicPr>
            <a:picLocks noChangeAspect="1"/>
          </p:cNvPicPr>
          <p:nvPr/>
        </p:nvPicPr>
        <p:blipFill>
          <a:blip r:embed="rId4"/>
          <a:stretch>
            <a:fillRect/>
          </a:stretch>
        </p:blipFill>
        <p:spPr>
          <a:xfrm>
            <a:off x="6161898" y="3855242"/>
            <a:ext cx="4591050" cy="657225"/>
          </a:xfrm>
          <a:prstGeom prst="rect">
            <a:avLst/>
          </a:prstGeom>
        </p:spPr>
      </p:pic>
    </p:spTree>
    <p:extLst>
      <p:ext uri="{BB962C8B-B14F-4D97-AF65-F5344CB8AC3E}">
        <p14:creationId xmlns:p14="http://schemas.microsoft.com/office/powerpoint/2010/main" val="359964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a:bodyPr>
          <a:lstStyle/>
          <a:p>
            <a:r>
              <a:rPr lang="en-US" dirty="0">
                <a:latin typeface="Calibri (Body)"/>
              </a:rPr>
              <a:t>How Oracle Database Checks the Complexity of Passwords</a:t>
            </a:r>
          </a:p>
          <a:p>
            <a:pPr marL="0" indent="0">
              <a:buNone/>
            </a:pPr>
            <a:r>
              <a:rPr lang="vi-VN" dirty="0">
                <a:latin typeface="Calibri (Body)"/>
              </a:rPr>
              <a:t>CSDL Oracle cung cấp 4 hàm xác thực mật khẩu để kiểm tra độ phức tạp mật khẩu</a:t>
            </a:r>
          </a:p>
          <a:p>
            <a:pPr marL="0" indent="0">
              <a:buNone/>
            </a:pPr>
            <a:r>
              <a:rPr lang="vi-VN" dirty="0">
                <a:latin typeface="Calibri (Body)"/>
              </a:rPr>
              <a:t>Các hàm này nằm trong file script PL/SQL utlpwdmg.sql (ở $ORACLE_HOME/rdbms/admin). Khi các hàm này được kích hoạt, nó có thể kiểm tra xem người dùng có tạo hoặc thay đổi mật khẩu đúng hay không.Khi nó được kích hoạt, kiểm tra độ phức tạp của mật khẩu không bắt buộc cho người dùng SYS, nó chỉ áp dụng đến các người dùng non-SYS.Để có một mật khẩu bảo mật,Oracle khyến nghị rằng bạn nên leien kết hàm xác thực mật khẩu với default profile. </a:t>
            </a:r>
            <a:endParaRPr lang="en-US" dirty="0">
              <a:latin typeface="Calibri (Body)"/>
            </a:endParaRPr>
          </a:p>
        </p:txBody>
      </p:sp>
    </p:spTree>
    <p:extLst>
      <p:ext uri="{BB962C8B-B14F-4D97-AF65-F5344CB8AC3E}">
        <p14:creationId xmlns:p14="http://schemas.microsoft.com/office/powerpoint/2010/main" val="301773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a:bodyPr>
          <a:lstStyle/>
          <a:p>
            <a:r>
              <a:rPr lang="en-US" dirty="0">
                <a:latin typeface="Calibri (Body)"/>
              </a:rPr>
              <a:t>Who Can Use the Password Complexity Functions?</a:t>
            </a:r>
          </a:p>
          <a:p>
            <a:pPr marL="0" indent="0">
              <a:buNone/>
            </a:pPr>
            <a:r>
              <a:rPr lang="vi-VN" dirty="0">
                <a:latin typeface="Calibri (Body)"/>
              </a:rPr>
              <a:t>Các hàm độ phức tạp mật khẩu cho phép bạn tùy chỉnh cách mà người dùng truy xuất vào dữ liệu của bạn</a:t>
            </a:r>
          </a:p>
          <a:p>
            <a:pPr marL="0" indent="0">
              <a:buNone/>
            </a:pPr>
            <a:r>
              <a:rPr lang="vi-VN" dirty="0">
                <a:latin typeface="Calibri (Body)"/>
              </a:rPr>
              <a:t>Trước khi bạn có thể sử dụng các hàm đánh giá độ phức tạp mật khẩu trong câu lệnh CREATE PROFILE hoặc ALTER PROFILE, bạn phải cấp quyền EXECUTE trên </a:t>
            </a:r>
            <a:r>
              <a:rPr lang="en-US" dirty="0" err="1" smtClean="0">
                <a:latin typeface="Calibri (Body)"/>
              </a:rPr>
              <a:t>các</a:t>
            </a:r>
            <a:r>
              <a:rPr lang="en-US" dirty="0" smtClean="0">
                <a:latin typeface="Calibri (Body)"/>
              </a:rPr>
              <a:t> </a:t>
            </a:r>
            <a:r>
              <a:rPr lang="en-US" dirty="0" err="1" smtClean="0">
                <a:latin typeface="Calibri (Body)"/>
              </a:rPr>
              <a:t>hàm</a:t>
            </a:r>
            <a:r>
              <a:rPr lang="en-US" dirty="0" smtClean="0">
                <a:latin typeface="Calibri (Body)"/>
              </a:rPr>
              <a:t> </a:t>
            </a:r>
            <a:r>
              <a:rPr lang="en-US" dirty="0" err="1" smtClean="0">
                <a:latin typeface="Calibri (Body)"/>
              </a:rPr>
              <a:t>này</a:t>
            </a:r>
            <a:r>
              <a:rPr lang="en-US" dirty="0" smtClean="0">
                <a:latin typeface="Calibri (Body)"/>
              </a:rPr>
              <a:t> </a:t>
            </a:r>
            <a:r>
              <a:rPr lang="en-US" dirty="0" err="1" smtClean="0">
                <a:latin typeface="Calibri (Body)"/>
              </a:rPr>
              <a:t>trước</a:t>
            </a:r>
            <a:endParaRPr lang="vi-VN" dirty="0">
              <a:latin typeface="Calibri (Body)"/>
            </a:endParaRPr>
          </a:p>
          <a:p>
            <a:pPr marL="0" indent="0">
              <a:buNone/>
            </a:pPr>
            <a:r>
              <a:rPr lang="vi-VN" dirty="0">
                <a:latin typeface="Calibri (Body)"/>
              </a:rPr>
              <a:t>Các hàm đánh giá mật khẩu nằm ở trong SYS schema</a:t>
            </a:r>
            <a:endParaRPr lang="en-US" dirty="0">
              <a:latin typeface="Calibri (Body)"/>
            </a:endParaRPr>
          </a:p>
          <a:p>
            <a:pPr marL="0" indent="0">
              <a:buNone/>
            </a:pPr>
            <a:endParaRPr lang="en-US" dirty="0">
              <a:latin typeface="Calibri (Body)"/>
            </a:endParaRPr>
          </a:p>
        </p:txBody>
      </p:sp>
    </p:spTree>
    <p:extLst>
      <p:ext uri="{BB962C8B-B14F-4D97-AF65-F5344CB8AC3E}">
        <p14:creationId xmlns:p14="http://schemas.microsoft.com/office/powerpoint/2010/main" val="83337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fontScale="77500" lnSpcReduction="20000"/>
          </a:bodyPr>
          <a:lstStyle/>
          <a:p>
            <a:pPr>
              <a:lnSpc>
                <a:spcPct val="120000"/>
              </a:lnSpc>
            </a:pPr>
            <a:r>
              <a:rPr lang="en-US" dirty="0">
                <a:latin typeface="Calibri (Body)"/>
              </a:rPr>
              <a:t>verify_function_11G Function Password Requirements</a:t>
            </a:r>
          </a:p>
          <a:p>
            <a:pPr marL="0" indent="0">
              <a:lnSpc>
                <a:spcPct val="120000"/>
              </a:lnSpc>
              <a:buNone/>
            </a:pPr>
            <a:r>
              <a:rPr lang="en-US" dirty="0" err="1">
                <a:latin typeface="Calibri (Body)"/>
              </a:rPr>
              <a:t>Hàm</a:t>
            </a:r>
            <a:r>
              <a:rPr lang="en-US" dirty="0">
                <a:latin typeface="Calibri (Body)"/>
              </a:rPr>
              <a:t> verify_function_11G </a:t>
            </a:r>
            <a:r>
              <a:rPr lang="en-US" dirty="0" err="1">
                <a:latin typeface="Calibri (Body)"/>
              </a:rPr>
              <a:t>có</a:t>
            </a:r>
            <a:r>
              <a:rPr lang="en-US" dirty="0">
                <a:latin typeface="Calibri (Body)"/>
              </a:rPr>
              <a:t> </a:t>
            </a:r>
            <a:r>
              <a:rPr lang="en-US" dirty="0" err="1">
                <a:latin typeface="Calibri (Body)"/>
              </a:rPr>
              <a:t>nguồn</a:t>
            </a:r>
            <a:r>
              <a:rPr lang="en-US" dirty="0">
                <a:latin typeface="Calibri (Body)"/>
              </a:rPr>
              <a:t> </a:t>
            </a:r>
            <a:r>
              <a:rPr lang="en-US" dirty="0" err="1">
                <a:latin typeface="Calibri (Body)"/>
              </a:rPr>
              <a:t>gốc</a:t>
            </a:r>
            <a:r>
              <a:rPr lang="en-US" dirty="0">
                <a:latin typeface="Calibri (Body)"/>
              </a:rPr>
              <a:t> </a:t>
            </a:r>
            <a:r>
              <a:rPr lang="en-US" dirty="0" err="1">
                <a:latin typeface="Calibri (Body)"/>
              </a:rPr>
              <a:t>từ</a:t>
            </a:r>
            <a:r>
              <a:rPr lang="en-US" dirty="0">
                <a:latin typeface="Calibri (Body)"/>
              </a:rPr>
              <a:t> CSDL Oracle </a:t>
            </a:r>
            <a:r>
              <a:rPr lang="en-US" dirty="0" err="1">
                <a:latin typeface="Calibri (Body)"/>
              </a:rPr>
              <a:t>phiên</a:t>
            </a:r>
            <a:r>
              <a:rPr lang="en-US" dirty="0">
                <a:latin typeface="Calibri (Body)"/>
              </a:rPr>
              <a:t> </a:t>
            </a:r>
            <a:r>
              <a:rPr lang="en-US" dirty="0" err="1">
                <a:latin typeface="Calibri (Body)"/>
              </a:rPr>
              <a:t>bản</a:t>
            </a:r>
            <a:r>
              <a:rPr lang="en-US" dirty="0">
                <a:latin typeface="Calibri (Body)"/>
              </a:rPr>
              <a:t> </a:t>
            </a:r>
            <a:r>
              <a:rPr lang="en-US" dirty="0" smtClean="0">
                <a:latin typeface="Calibri (Body)"/>
              </a:rPr>
              <a:t>11g</a:t>
            </a:r>
          </a:p>
          <a:p>
            <a:pPr marL="0" indent="0">
              <a:lnSpc>
                <a:spcPct val="120000"/>
              </a:lnSpc>
              <a:buNone/>
            </a:pPr>
            <a:r>
              <a:rPr lang="vi-VN" dirty="0">
                <a:latin typeface="Calibri (Body)"/>
              </a:rPr>
              <a:t>Hàm này kiểm tra các yêu câu sau khi người dùng tạo hoặc chỉnh sửa mật khẩu</a:t>
            </a:r>
            <a:r>
              <a:rPr lang="en-US" dirty="0" smtClean="0">
                <a:latin typeface="Calibri (Body)"/>
              </a:rPr>
              <a:t>:</a:t>
            </a:r>
            <a:endParaRPr lang="en-US" dirty="0">
              <a:latin typeface="Calibri (Body)"/>
            </a:endParaRPr>
          </a:p>
          <a:p>
            <a:pPr lvl="1">
              <a:lnSpc>
                <a:spcPct val="120000"/>
              </a:lnSpc>
            </a:pPr>
            <a:r>
              <a:rPr lang="vi-VN" dirty="0">
                <a:latin typeface="Calibri (Body)"/>
              </a:rPr>
              <a:t>Không được trùng hoặc đảo ngược hoặc gán thêm số từ 1-100 trên tên người dùng</a:t>
            </a:r>
          </a:p>
          <a:p>
            <a:pPr lvl="1">
              <a:lnSpc>
                <a:spcPct val="120000"/>
              </a:lnSpc>
            </a:pPr>
            <a:r>
              <a:rPr lang="vi-VN" dirty="0">
                <a:latin typeface="Calibri (Body)"/>
              </a:rPr>
              <a:t>Không được trùng hoặc gán thêm số từ 1-100 tên server</a:t>
            </a:r>
          </a:p>
          <a:p>
            <a:pPr lvl="1">
              <a:lnSpc>
                <a:spcPct val="120000"/>
              </a:lnSpc>
            </a:pPr>
            <a:r>
              <a:rPr lang="vi-VN" dirty="0">
                <a:latin typeface="Calibri (Body)"/>
              </a:rPr>
              <a:t>Không được quá đơn giản(oracle,oracle[1-100],welcome1,database1,account1,user1234,password1,oracle123,computer1,change_on_install)</a:t>
            </a:r>
          </a:p>
          <a:p>
            <a:pPr lvl="1">
              <a:lnSpc>
                <a:spcPct val="120000"/>
              </a:lnSpc>
            </a:pPr>
            <a:r>
              <a:rPr lang="vi-VN" dirty="0">
                <a:latin typeface="Calibri (Body)"/>
              </a:rPr>
              <a:t>bao gồm ít nhất 1 kí số và 1 kí tự alphabetic</a:t>
            </a:r>
          </a:p>
          <a:p>
            <a:pPr lvl="1">
              <a:lnSpc>
                <a:spcPct val="120000"/>
              </a:lnSpc>
            </a:pPr>
            <a:r>
              <a:rPr lang="vi-VN" dirty="0">
                <a:latin typeface="Calibri (Body)"/>
              </a:rPr>
              <a:t>khác mật khẫu cũ ít nhất 3 kí tự</a:t>
            </a:r>
          </a:p>
          <a:p>
            <a:pPr lvl="1">
              <a:lnSpc>
                <a:spcPct val="120000"/>
              </a:lnSpc>
            </a:pPr>
            <a:r>
              <a:rPr lang="vi-VN" dirty="0">
                <a:latin typeface="Calibri (Body)"/>
              </a:rPr>
              <a:t>Không dưới 8 kí tự và không vượt quá 30 kí </a:t>
            </a:r>
            <a:r>
              <a:rPr lang="vi-VN" dirty="0" smtClean="0">
                <a:latin typeface="Calibri (Body)"/>
              </a:rPr>
              <a:t>tự</a:t>
            </a:r>
            <a:endParaRPr lang="en-US" dirty="0" smtClean="0">
              <a:latin typeface="Calibri (Body)"/>
            </a:endParaRPr>
          </a:p>
          <a:p>
            <a:pPr lvl="1">
              <a:lnSpc>
                <a:spcPct val="120000"/>
              </a:lnSpc>
            </a:pPr>
            <a:r>
              <a:rPr lang="en-US" dirty="0" err="1">
                <a:latin typeface="Calibri (Body)"/>
              </a:rPr>
              <a:t>không</a:t>
            </a:r>
            <a:r>
              <a:rPr lang="en-US" dirty="0">
                <a:latin typeface="Calibri (Body)"/>
              </a:rPr>
              <a:t> </a:t>
            </a:r>
            <a:r>
              <a:rPr lang="en-US" dirty="0" err="1">
                <a:latin typeface="Calibri (Body)"/>
              </a:rPr>
              <a:t>chứa</a:t>
            </a:r>
            <a:r>
              <a:rPr lang="en-US" dirty="0">
                <a:latin typeface="Calibri (Body)"/>
              </a:rPr>
              <a:t> </a:t>
            </a:r>
            <a:r>
              <a:rPr lang="en-US" dirty="0" err="1">
                <a:latin typeface="Calibri (Body)"/>
              </a:rPr>
              <a:t>kí</a:t>
            </a:r>
            <a:r>
              <a:rPr lang="en-US" dirty="0">
                <a:latin typeface="Calibri (Body)"/>
              </a:rPr>
              <a:t> </a:t>
            </a:r>
            <a:r>
              <a:rPr lang="en-US" dirty="0" err="1">
                <a:latin typeface="Calibri (Body)"/>
              </a:rPr>
              <a:t>tự</a:t>
            </a:r>
            <a:r>
              <a:rPr lang="en-US" dirty="0">
                <a:latin typeface="Calibri (Body)"/>
              </a:rPr>
              <a:t> </a:t>
            </a:r>
            <a:r>
              <a:rPr lang="en-US" dirty="0" err="1">
                <a:latin typeface="Calibri (Body)"/>
              </a:rPr>
              <a:t>ngoặc</a:t>
            </a:r>
            <a:r>
              <a:rPr lang="en-US" dirty="0">
                <a:latin typeface="Calibri (Body)"/>
              </a:rPr>
              <a:t> </a:t>
            </a:r>
            <a:r>
              <a:rPr lang="en-US" dirty="0" err="1">
                <a:latin typeface="Calibri (Body)"/>
              </a:rPr>
              <a:t>kép</a:t>
            </a:r>
            <a:r>
              <a:rPr lang="en-US" dirty="0">
                <a:latin typeface="Calibri (Body)"/>
              </a:rPr>
              <a:t>(").</a:t>
            </a:r>
            <a:r>
              <a:rPr lang="en-US" dirty="0" err="1">
                <a:latin typeface="Calibri (Body)"/>
              </a:rPr>
              <a:t>Nó</a:t>
            </a:r>
            <a:r>
              <a:rPr lang="en-US" dirty="0">
                <a:latin typeface="Calibri (Body)"/>
              </a:rPr>
              <a:t> </a:t>
            </a:r>
            <a:r>
              <a:rPr lang="en-US" dirty="0" err="1">
                <a:latin typeface="Calibri (Body)"/>
              </a:rPr>
              <a:t>chỉ</a:t>
            </a:r>
            <a:r>
              <a:rPr lang="en-US" dirty="0">
                <a:latin typeface="Calibri (Body)"/>
              </a:rPr>
              <a:t> </a:t>
            </a:r>
            <a:r>
              <a:rPr lang="en-US" dirty="0" err="1">
                <a:latin typeface="Calibri (Body)"/>
              </a:rPr>
              <a:t>có</a:t>
            </a:r>
            <a:r>
              <a:rPr lang="en-US" dirty="0">
                <a:latin typeface="Calibri (Body)"/>
              </a:rPr>
              <a:t> </a:t>
            </a:r>
            <a:r>
              <a:rPr lang="en-US" dirty="0" err="1">
                <a:latin typeface="Calibri (Body)"/>
              </a:rPr>
              <a:t>thể</a:t>
            </a:r>
            <a:r>
              <a:rPr lang="en-US" dirty="0">
                <a:latin typeface="Calibri (Body)"/>
              </a:rPr>
              <a:t> </a:t>
            </a:r>
            <a:r>
              <a:rPr lang="en-US" dirty="0" err="1">
                <a:latin typeface="Calibri (Body)"/>
              </a:rPr>
              <a:t>bao</a:t>
            </a:r>
            <a:r>
              <a:rPr lang="en-US" dirty="0">
                <a:latin typeface="Calibri (Body)"/>
              </a:rPr>
              <a:t> </a:t>
            </a:r>
            <a:r>
              <a:rPr lang="en-US" dirty="0" err="1">
                <a:latin typeface="Calibri (Body)"/>
              </a:rPr>
              <a:t>quanh</a:t>
            </a:r>
            <a:r>
              <a:rPr lang="en-US" dirty="0">
                <a:latin typeface="Calibri (Body)"/>
              </a:rPr>
              <a:t> </a:t>
            </a:r>
            <a:r>
              <a:rPr lang="en-US" dirty="0" err="1">
                <a:latin typeface="Calibri (Body)"/>
              </a:rPr>
              <a:t>bởi</a:t>
            </a:r>
            <a:r>
              <a:rPr lang="en-US" dirty="0">
                <a:latin typeface="Calibri (Body)"/>
              </a:rPr>
              <a:t> </a:t>
            </a:r>
            <a:r>
              <a:rPr lang="en-US" dirty="0" err="1">
                <a:latin typeface="Calibri (Body)"/>
              </a:rPr>
              <a:t>ngoặc</a:t>
            </a:r>
            <a:r>
              <a:rPr lang="en-US" dirty="0">
                <a:latin typeface="Calibri (Body)"/>
              </a:rPr>
              <a:t> </a:t>
            </a:r>
            <a:r>
              <a:rPr lang="en-US" dirty="0" err="1">
                <a:latin typeface="Calibri (Body)"/>
              </a:rPr>
              <a:t>kép</a:t>
            </a:r>
            <a:r>
              <a:rPr lang="en-US" dirty="0">
                <a:latin typeface="Calibri (Body)"/>
              </a:rPr>
              <a:t>.</a:t>
            </a:r>
            <a:br>
              <a:rPr lang="en-US" dirty="0">
                <a:latin typeface="Calibri (Body)"/>
              </a:rPr>
            </a:br>
            <a:endParaRPr lang="en-US" dirty="0" smtClean="0">
              <a:latin typeface="Calibri (Body)"/>
            </a:endParaRPr>
          </a:p>
        </p:txBody>
      </p:sp>
    </p:spTree>
    <p:extLst>
      <p:ext uri="{BB962C8B-B14F-4D97-AF65-F5344CB8AC3E}">
        <p14:creationId xmlns:p14="http://schemas.microsoft.com/office/powerpoint/2010/main" val="141235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fontScale="70000" lnSpcReduction="20000"/>
          </a:bodyPr>
          <a:lstStyle/>
          <a:p>
            <a:pPr>
              <a:lnSpc>
                <a:spcPct val="120000"/>
              </a:lnSpc>
            </a:pPr>
            <a:r>
              <a:rPr lang="en-US" dirty="0">
                <a:latin typeface="Calibri (Body)"/>
              </a:rPr>
              <a:t>ora12c_verify_function Password Requirements</a:t>
            </a:r>
          </a:p>
          <a:p>
            <a:pPr marL="0" indent="0">
              <a:lnSpc>
                <a:spcPct val="120000"/>
              </a:lnSpc>
              <a:buNone/>
            </a:pPr>
            <a:r>
              <a:rPr lang="en-US" dirty="0" err="1">
                <a:latin typeface="Calibri (Body)"/>
              </a:rPr>
              <a:t>Hàm</a:t>
            </a:r>
            <a:r>
              <a:rPr lang="en-US" dirty="0">
                <a:latin typeface="Calibri (Body)"/>
              </a:rPr>
              <a:t> ora12c_verify_function </a:t>
            </a:r>
            <a:r>
              <a:rPr lang="en-US" dirty="0" err="1">
                <a:latin typeface="Calibri (Body)"/>
              </a:rPr>
              <a:t>cung</a:t>
            </a:r>
            <a:r>
              <a:rPr lang="en-US" dirty="0">
                <a:latin typeface="Calibri (Body)"/>
              </a:rPr>
              <a:t> </a:t>
            </a:r>
            <a:r>
              <a:rPr lang="en-US" dirty="0" err="1">
                <a:latin typeface="Calibri (Body)"/>
              </a:rPr>
              <a:t>cấp</a:t>
            </a:r>
            <a:r>
              <a:rPr lang="en-US" dirty="0">
                <a:latin typeface="Calibri (Body)"/>
              </a:rPr>
              <a:t> </a:t>
            </a:r>
            <a:r>
              <a:rPr lang="en-US" dirty="0" err="1">
                <a:latin typeface="Calibri (Body)"/>
              </a:rPr>
              <a:t>các</a:t>
            </a:r>
            <a:r>
              <a:rPr lang="en-US" dirty="0">
                <a:latin typeface="Calibri (Body)"/>
              </a:rPr>
              <a:t> </a:t>
            </a:r>
            <a:r>
              <a:rPr lang="en-US" dirty="0" err="1">
                <a:latin typeface="Calibri (Body)"/>
              </a:rPr>
              <a:t>yêu</a:t>
            </a:r>
            <a:r>
              <a:rPr lang="en-US" dirty="0">
                <a:latin typeface="Calibri (Body)"/>
              </a:rPr>
              <a:t> </a:t>
            </a:r>
            <a:r>
              <a:rPr lang="en-US" dirty="0" err="1">
                <a:latin typeface="Calibri (Body)"/>
              </a:rPr>
              <a:t>cầu</a:t>
            </a:r>
            <a:r>
              <a:rPr lang="en-US" dirty="0">
                <a:latin typeface="Calibri (Body)"/>
              </a:rPr>
              <a:t> </a:t>
            </a:r>
            <a:r>
              <a:rPr lang="en-US" dirty="0" err="1">
                <a:latin typeface="Calibri (Body)"/>
              </a:rPr>
              <a:t>theo</a:t>
            </a:r>
            <a:r>
              <a:rPr lang="en-US" dirty="0">
                <a:latin typeface="Calibri (Body)"/>
              </a:rPr>
              <a:t> </a:t>
            </a:r>
            <a:r>
              <a:rPr lang="en-US" dirty="0" err="1">
                <a:latin typeface="Calibri (Body)"/>
              </a:rPr>
              <a:t>tiêu</a:t>
            </a:r>
            <a:r>
              <a:rPr lang="en-US" dirty="0">
                <a:latin typeface="Calibri (Body)"/>
              </a:rPr>
              <a:t> </a:t>
            </a:r>
            <a:r>
              <a:rPr lang="en-US" dirty="0" err="1">
                <a:latin typeface="Calibri (Body)"/>
              </a:rPr>
              <a:t>chuẩn</a:t>
            </a:r>
            <a:r>
              <a:rPr lang="en-US" dirty="0">
                <a:latin typeface="Calibri (Body)"/>
              </a:rPr>
              <a:t> </a:t>
            </a:r>
            <a:r>
              <a:rPr lang="en-US" dirty="0" err="1">
                <a:latin typeface="Calibri (Body)"/>
              </a:rPr>
              <a:t>của</a:t>
            </a:r>
            <a:r>
              <a:rPr lang="en-US" dirty="0">
                <a:latin typeface="Calibri (Body)"/>
              </a:rPr>
              <a:t> </a:t>
            </a:r>
            <a:r>
              <a:rPr lang="en-US" dirty="0" err="1">
                <a:latin typeface="Calibri (Body)"/>
              </a:rPr>
              <a:t>Cục</a:t>
            </a:r>
            <a:r>
              <a:rPr lang="en-US" dirty="0">
                <a:latin typeface="Calibri (Body)"/>
              </a:rPr>
              <a:t> </a:t>
            </a:r>
            <a:r>
              <a:rPr lang="en-US" dirty="0" err="1">
                <a:latin typeface="Calibri (Body)"/>
              </a:rPr>
              <a:t>anh</a:t>
            </a:r>
            <a:r>
              <a:rPr lang="en-US" dirty="0">
                <a:latin typeface="Calibri (Body)"/>
              </a:rPr>
              <a:t> </a:t>
            </a:r>
            <a:r>
              <a:rPr lang="en-US" dirty="0" err="1">
                <a:latin typeface="Calibri (Body)"/>
              </a:rPr>
              <a:t>ninh</a:t>
            </a:r>
            <a:r>
              <a:rPr lang="en-US" dirty="0">
                <a:latin typeface="Calibri (Body)"/>
              </a:rPr>
              <a:t> CSDL </a:t>
            </a:r>
            <a:r>
              <a:rPr lang="en-US" dirty="0" err="1">
                <a:latin typeface="Calibri (Body)"/>
              </a:rPr>
              <a:t>quốc</a:t>
            </a:r>
            <a:r>
              <a:rPr lang="en-US" dirty="0">
                <a:latin typeface="Calibri (Body)"/>
              </a:rPr>
              <a:t> </a:t>
            </a:r>
            <a:r>
              <a:rPr lang="en-US" dirty="0" err="1">
                <a:latin typeface="Calibri (Body)"/>
              </a:rPr>
              <a:t>phòng</a:t>
            </a:r>
            <a:r>
              <a:rPr lang="en-US" dirty="0">
                <a:latin typeface="Calibri (Body)"/>
              </a:rPr>
              <a:t> </a:t>
            </a:r>
            <a:r>
              <a:rPr lang="en-US" dirty="0" err="1">
                <a:latin typeface="Calibri (Body)"/>
              </a:rPr>
              <a:t>đề</a:t>
            </a:r>
            <a:r>
              <a:rPr lang="en-US" dirty="0">
                <a:latin typeface="Calibri (Body)"/>
              </a:rPr>
              <a:t> </a:t>
            </a:r>
            <a:r>
              <a:rPr lang="en-US" dirty="0" err="1">
                <a:latin typeface="Calibri (Body)"/>
              </a:rPr>
              <a:t>xuất</a:t>
            </a:r>
            <a:r>
              <a:rPr lang="en-US" dirty="0">
                <a:latin typeface="Calibri (Body)"/>
              </a:rPr>
              <a:t>.</a:t>
            </a:r>
          </a:p>
          <a:p>
            <a:pPr marL="0" indent="0">
              <a:lnSpc>
                <a:spcPct val="120000"/>
              </a:lnSpc>
              <a:buNone/>
            </a:pPr>
            <a:r>
              <a:rPr lang="en-US" dirty="0" smtClean="0">
                <a:latin typeface="Calibri (Body)"/>
              </a:rPr>
              <a:t>This </a:t>
            </a:r>
            <a:r>
              <a:rPr lang="en-US" dirty="0">
                <a:latin typeface="Calibri (Body)"/>
              </a:rPr>
              <a:t>function checks for the following requirements when users create or modify passwords</a:t>
            </a:r>
            <a:r>
              <a:rPr lang="en-US" dirty="0" smtClean="0">
                <a:latin typeface="Calibri (Body)"/>
              </a:rPr>
              <a:t>:</a:t>
            </a:r>
            <a:endParaRPr lang="en-US" dirty="0">
              <a:latin typeface="Calibri (Body)"/>
            </a:endParaRPr>
          </a:p>
          <a:p>
            <a:pPr lvl="1">
              <a:lnSpc>
                <a:spcPct val="120000"/>
              </a:lnSpc>
            </a:pPr>
            <a:r>
              <a:rPr lang="vi-VN" dirty="0">
                <a:latin typeface="Calibri (Body)"/>
              </a:rPr>
              <a:t>không ít hơn 8 kí tự và bao gồm ít nhất 1 kí số và 1 kí tự alphabetic</a:t>
            </a:r>
          </a:p>
          <a:p>
            <a:pPr lvl="1">
              <a:lnSpc>
                <a:spcPct val="120000"/>
              </a:lnSpc>
            </a:pPr>
            <a:r>
              <a:rPr lang="vi-VN" dirty="0">
                <a:latin typeface="Calibri (Body)"/>
              </a:rPr>
              <a:t>không được giống tên người dùng [đảo tên người dùng]</a:t>
            </a:r>
          </a:p>
          <a:p>
            <a:pPr lvl="1">
              <a:lnSpc>
                <a:spcPct val="120000"/>
              </a:lnSpc>
            </a:pPr>
            <a:r>
              <a:rPr lang="vi-VN" dirty="0">
                <a:latin typeface="Calibri (Body)"/>
              </a:rPr>
              <a:t>không được giống tên csdl</a:t>
            </a:r>
          </a:p>
          <a:p>
            <a:pPr lvl="1">
              <a:lnSpc>
                <a:spcPct val="120000"/>
              </a:lnSpc>
            </a:pPr>
            <a:r>
              <a:rPr lang="vi-VN" dirty="0">
                <a:latin typeface="Calibri (Body)"/>
              </a:rPr>
              <a:t>không chứa từ oracle (oracle123)</a:t>
            </a:r>
          </a:p>
          <a:p>
            <a:pPr lvl="1">
              <a:lnSpc>
                <a:spcPct val="120000"/>
              </a:lnSpc>
            </a:pPr>
            <a:r>
              <a:rPr lang="vi-VN" dirty="0">
                <a:latin typeface="Calibri (Body)"/>
              </a:rPr>
              <a:t>không quá đơn giản</a:t>
            </a:r>
          </a:p>
          <a:p>
            <a:pPr lvl="1">
              <a:lnSpc>
                <a:spcPct val="120000"/>
              </a:lnSpc>
            </a:pPr>
            <a:r>
              <a:rPr lang="vi-VN" dirty="0">
                <a:latin typeface="Calibri (Body)"/>
              </a:rPr>
              <a:t>khác với mật khẩu cũ ít nhất 3 kí tự</a:t>
            </a:r>
          </a:p>
          <a:p>
            <a:pPr lvl="1">
              <a:lnSpc>
                <a:spcPct val="120000"/>
              </a:lnSpc>
            </a:pPr>
            <a:r>
              <a:rPr lang="vi-VN" dirty="0">
                <a:latin typeface="Calibri (Body)"/>
              </a:rPr>
              <a:t>chứa ít nhất 1 kí tự đặc biệt</a:t>
            </a:r>
          </a:p>
          <a:p>
            <a:pPr lvl="1">
              <a:lnSpc>
                <a:spcPct val="120000"/>
              </a:lnSpc>
            </a:pPr>
            <a:r>
              <a:rPr lang="vi-VN" dirty="0">
                <a:latin typeface="Calibri (Body)"/>
              </a:rPr>
              <a:t>không được vượt quá 30 kí tự</a:t>
            </a:r>
          </a:p>
          <a:p>
            <a:pPr lvl="1">
              <a:lnSpc>
                <a:spcPct val="120000"/>
              </a:lnSpc>
            </a:pPr>
            <a:r>
              <a:rPr lang="vi-VN" dirty="0">
                <a:latin typeface="Calibri (Body)"/>
              </a:rPr>
              <a:t>không chứa kí tự ngoặc kép(").Nó chỉ có thể bao quanh bởi ngoặc kép.</a:t>
            </a:r>
            <a:endParaRPr lang="en-US" dirty="0" smtClean="0">
              <a:latin typeface="Calibri (Body)"/>
            </a:endParaRPr>
          </a:p>
        </p:txBody>
      </p:sp>
    </p:spTree>
    <p:extLst>
      <p:ext uri="{BB962C8B-B14F-4D97-AF65-F5344CB8AC3E}">
        <p14:creationId xmlns:p14="http://schemas.microsoft.com/office/powerpoint/2010/main" val="278713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fontScale="92500"/>
          </a:bodyPr>
          <a:lstStyle/>
          <a:p>
            <a:pPr>
              <a:lnSpc>
                <a:spcPct val="120000"/>
              </a:lnSpc>
            </a:pPr>
            <a:r>
              <a:rPr lang="en-US" dirty="0">
                <a:latin typeface="Calibri (Body)"/>
              </a:rPr>
              <a:t>ora12c_strong_verify_function Function Password Requirements</a:t>
            </a:r>
          </a:p>
          <a:p>
            <a:pPr marL="0" indent="0">
              <a:lnSpc>
                <a:spcPct val="120000"/>
              </a:lnSpc>
              <a:buNone/>
            </a:pPr>
            <a:r>
              <a:rPr lang="vi-VN" dirty="0">
                <a:latin typeface="Calibri (Body)"/>
              </a:rPr>
              <a:t>Hàm ora12c_strong_verify_function đáp ứng các yêu cầu của Hướng dẫn triển khai kỹ thuật bảo mật cơ sở dữ liệu của Bộ Quốc phòng</a:t>
            </a:r>
            <a:r>
              <a:rPr lang="en-US" dirty="0" smtClean="0">
                <a:latin typeface="Calibri (Body)"/>
              </a:rPr>
              <a:t>.</a:t>
            </a:r>
            <a:endParaRPr lang="en-US" dirty="0">
              <a:latin typeface="Calibri (Body)"/>
            </a:endParaRPr>
          </a:p>
          <a:p>
            <a:pPr marL="0" indent="0">
              <a:lnSpc>
                <a:spcPct val="120000"/>
              </a:lnSpc>
              <a:buNone/>
            </a:pPr>
            <a:r>
              <a:rPr lang="vi-VN" dirty="0">
                <a:latin typeface="Calibri (Body)"/>
              </a:rPr>
              <a:t>Hàm này kiểm tra các yêu cầu sau khi người dùng tạo hoặc sửa mật khẩu </a:t>
            </a:r>
            <a:r>
              <a:rPr lang="en-US" dirty="0" smtClean="0">
                <a:latin typeface="Calibri (Body)"/>
              </a:rPr>
              <a:t>:</a:t>
            </a:r>
          </a:p>
          <a:p>
            <a:pPr lvl="1">
              <a:lnSpc>
                <a:spcPct val="120000"/>
              </a:lnSpc>
            </a:pPr>
            <a:r>
              <a:rPr lang="en-US" dirty="0">
                <a:latin typeface="Calibri (Body)"/>
              </a:rPr>
              <a:t>P</a:t>
            </a:r>
            <a:r>
              <a:rPr lang="vi-VN" dirty="0" smtClean="0">
                <a:latin typeface="Calibri (Body)"/>
              </a:rPr>
              <a:t>hải </a:t>
            </a:r>
            <a:r>
              <a:rPr lang="vi-VN" dirty="0">
                <a:latin typeface="Calibri (Body)"/>
              </a:rPr>
              <a:t>chứa ít nhất 2 kí tự viết hoa,2 kí tự viết thường,2 kí só, 2 kí tự đặc biệt.Các kí tự đặc biệt như sau </a:t>
            </a:r>
            <a:r>
              <a:rPr lang="en-US" dirty="0" smtClean="0">
                <a:latin typeface="Calibri (Body)"/>
              </a:rPr>
              <a:t>:‘ </a:t>
            </a:r>
            <a:r>
              <a:rPr lang="en-US" dirty="0">
                <a:latin typeface="Calibri (Body)"/>
              </a:rPr>
              <a:t>~ ! @ # $ % ^ &amp; * ( ) _ - + = { } [ ] \ / &lt; &gt; , . ; ? ' : | (space) </a:t>
            </a:r>
          </a:p>
          <a:p>
            <a:pPr lvl="1">
              <a:lnSpc>
                <a:spcPct val="120000"/>
              </a:lnSpc>
            </a:pPr>
            <a:r>
              <a:rPr lang="en-US" dirty="0" err="1">
                <a:latin typeface="Calibri (Body)"/>
              </a:rPr>
              <a:t>Phải</a:t>
            </a:r>
            <a:r>
              <a:rPr lang="en-US" dirty="0">
                <a:latin typeface="Calibri (Body)"/>
              </a:rPr>
              <a:t> </a:t>
            </a:r>
            <a:r>
              <a:rPr lang="en-US" dirty="0" err="1">
                <a:latin typeface="Calibri (Body)"/>
              </a:rPr>
              <a:t>khác</a:t>
            </a:r>
            <a:r>
              <a:rPr lang="en-US" dirty="0">
                <a:latin typeface="Calibri (Body)"/>
              </a:rPr>
              <a:t> </a:t>
            </a:r>
            <a:r>
              <a:rPr lang="en-US" dirty="0" err="1">
                <a:latin typeface="Calibri (Body)"/>
              </a:rPr>
              <a:t>với</a:t>
            </a:r>
            <a:r>
              <a:rPr lang="en-US" dirty="0">
                <a:latin typeface="Calibri (Body)"/>
              </a:rPr>
              <a:t> </a:t>
            </a:r>
            <a:r>
              <a:rPr lang="en-US" dirty="0" err="1">
                <a:latin typeface="Calibri (Body)"/>
              </a:rPr>
              <a:t>mật</a:t>
            </a:r>
            <a:r>
              <a:rPr lang="en-US" dirty="0">
                <a:latin typeface="Calibri (Body)"/>
              </a:rPr>
              <a:t> </a:t>
            </a:r>
            <a:r>
              <a:rPr lang="en-US" dirty="0" err="1">
                <a:latin typeface="Calibri (Body)"/>
              </a:rPr>
              <a:t>khẩu</a:t>
            </a:r>
            <a:r>
              <a:rPr lang="en-US" dirty="0">
                <a:latin typeface="Calibri (Body)"/>
              </a:rPr>
              <a:t> </a:t>
            </a:r>
            <a:r>
              <a:rPr lang="en-US" dirty="0" err="1">
                <a:latin typeface="Calibri (Body)"/>
              </a:rPr>
              <a:t>cũ</a:t>
            </a:r>
            <a:r>
              <a:rPr lang="en-US" dirty="0">
                <a:latin typeface="Calibri (Body)"/>
              </a:rPr>
              <a:t> </a:t>
            </a:r>
            <a:r>
              <a:rPr lang="en-US" dirty="0" err="1">
                <a:latin typeface="Calibri (Body)"/>
              </a:rPr>
              <a:t>ít</a:t>
            </a:r>
            <a:r>
              <a:rPr lang="en-US" dirty="0">
                <a:latin typeface="Calibri (Body)"/>
              </a:rPr>
              <a:t> </a:t>
            </a:r>
            <a:r>
              <a:rPr lang="en-US" dirty="0" err="1">
                <a:latin typeface="Calibri (Body)"/>
              </a:rPr>
              <a:t>nhất</a:t>
            </a:r>
            <a:r>
              <a:rPr lang="en-US" dirty="0">
                <a:latin typeface="Calibri (Body)"/>
              </a:rPr>
              <a:t> 4 </a:t>
            </a:r>
            <a:r>
              <a:rPr lang="en-US" dirty="0" err="1">
                <a:latin typeface="Calibri (Body)"/>
              </a:rPr>
              <a:t>kí</a:t>
            </a:r>
            <a:r>
              <a:rPr lang="en-US" dirty="0">
                <a:latin typeface="Calibri (Body)"/>
              </a:rPr>
              <a:t> </a:t>
            </a:r>
            <a:r>
              <a:rPr lang="en-US" dirty="0" err="1">
                <a:latin typeface="Calibri (Body)"/>
              </a:rPr>
              <a:t>tự</a:t>
            </a:r>
            <a:r>
              <a:rPr lang="en-US" dirty="0">
                <a:latin typeface="Calibri (Body)"/>
              </a:rPr>
              <a:t>.</a:t>
            </a:r>
            <a:endParaRPr lang="en-US" dirty="0" smtClean="0">
              <a:latin typeface="Calibri (Body)"/>
            </a:endParaRPr>
          </a:p>
          <a:p>
            <a:pPr lvl="1">
              <a:lnSpc>
                <a:spcPct val="120000"/>
              </a:lnSpc>
            </a:pPr>
            <a:r>
              <a:rPr lang="en-US" dirty="0" err="1">
                <a:latin typeface="Calibri (Body)"/>
              </a:rPr>
              <a:t>có</a:t>
            </a:r>
            <a:r>
              <a:rPr lang="en-US" dirty="0">
                <a:latin typeface="Calibri (Body)"/>
              </a:rPr>
              <a:t> </a:t>
            </a:r>
            <a:r>
              <a:rPr lang="en-US" dirty="0" err="1">
                <a:latin typeface="Calibri (Body)"/>
              </a:rPr>
              <a:t>độ</a:t>
            </a:r>
            <a:r>
              <a:rPr lang="en-US" dirty="0">
                <a:latin typeface="Calibri (Body)"/>
              </a:rPr>
              <a:t> </a:t>
            </a:r>
            <a:r>
              <a:rPr lang="en-US" dirty="0" err="1">
                <a:latin typeface="Calibri (Body)"/>
              </a:rPr>
              <a:t>dài</a:t>
            </a:r>
            <a:r>
              <a:rPr lang="en-US" dirty="0">
                <a:latin typeface="Calibri (Body)"/>
              </a:rPr>
              <a:t> </a:t>
            </a:r>
            <a:r>
              <a:rPr lang="en-US" dirty="0" err="1">
                <a:latin typeface="Calibri (Body)"/>
              </a:rPr>
              <a:t>từ</a:t>
            </a:r>
            <a:r>
              <a:rPr lang="en-US" dirty="0">
                <a:latin typeface="Calibri (Body)"/>
              </a:rPr>
              <a:t> [9-30] </a:t>
            </a:r>
            <a:r>
              <a:rPr lang="en-US" dirty="0" err="1">
                <a:latin typeface="Calibri (Body)"/>
              </a:rPr>
              <a:t>kí</a:t>
            </a:r>
            <a:r>
              <a:rPr lang="en-US" dirty="0">
                <a:latin typeface="Calibri (Body)"/>
              </a:rPr>
              <a:t> </a:t>
            </a:r>
            <a:r>
              <a:rPr lang="en-US" dirty="0" err="1">
                <a:latin typeface="Calibri (Body)"/>
              </a:rPr>
              <a:t>tự</a:t>
            </a:r>
            <a:r>
              <a:rPr lang="en-US" dirty="0">
                <a:latin typeface="Calibri (Body)"/>
              </a:rPr>
              <a:t>.</a:t>
            </a:r>
          </a:p>
          <a:p>
            <a:pPr lvl="1">
              <a:lnSpc>
                <a:spcPct val="120000"/>
              </a:lnSpc>
            </a:pPr>
            <a:r>
              <a:rPr lang="vi-VN" dirty="0">
                <a:latin typeface="Calibri (Body)"/>
              </a:rPr>
              <a:t>không chứa kí tự ngoặc kép(").Nó chỉ có thể bao quanh bởi ngoặc kép.</a:t>
            </a:r>
            <a:endParaRPr lang="en-US" dirty="0">
              <a:latin typeface="Calibri (Body)"/>
            </a:endParaRPr>
          </a:p>
          <a:p>
            <a:pPr marL="457200" lvl="1" indent="0">
              <a:lnSpc>
                <a:spcPct val="120000"/>
              </a:lnSpc>
              <a:buNone/>
            </a:pPr>
            <a:endParaRPr lang="en-US" dirty="0">
              <a:latin typeface="Calibri (Body)"/>
            </a:endParaRPr>
          </a:p>
        </p:txBody>
      </p:sp>
    </p:spTree>
    <p:extLst>
      <p:ext uri="{BB962C8B-B14F-4D97-AF65-F5344CB8AC3E}">
        <p14:creationId xmlns:p14="http://schemas.microsoft.com/office/powerpoint/2010/main" val="426724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a:bodyPr>
          <a:lstStyle/>
          <a:p>
            <a:r>
              <a:rPr lang="en-US" dirty="0">
                <a:latin typeface="Calibri (Body)"/>
              </a:rPr>
              <a:t>About Customizing Password Complexity Verification</a:t>
            </a:r>
          </a:p>
          <a:p>
            <a:pPr marL="0" indent="0">
              <a:buNone/>
            </a:pPr>
            <a:r>
              <a:rPr lang="vi-VN" dirty="0">
                <a:latin typeface="Calibri (Body)"/>
              </a:rPr>
              <a:t>Bạn có thể tạo hàm kiểm tra độ phức tạp mật khẩu của riêng bạn bằng cách sao lưu utlpwdmg.sql script và sau đó chỉnh sửa các hàm được tạo bởi script này.Thực tế,Oracle khuyến nghị bạn làm như thế để bảo mật mật khẩu của trang của bạn</a:t>
            </a:r>
          </a:p>
          <a:p>
            <a:pPr marL="0" indent="0">
              <a:buNone/>
            </a:pPr>
            <a:r>
              <a:rPr lang="vi-VN" dirty="0">
                <a:latin typeface="Calibri (Body)"/>
              </a:rPr>
              <a:t>Không được đặt câu lệnh DDL trong việc tùy chỉnh hàm kiểm tra độ phức tạp mật khẩu. DDL không được cho phép trong quá trình thực thi của các hàm kiểm tra độ phức tạp mật khẩu</a:t>
            </a:r>
            <a:endParaRPr lang="en-US" dirty="0">
              <a:latin typeface="Calibri (Body)"/>
            </a:endParaRPr>
          </a:p>
          <a:p>
            <a:pPr marL="0" indent="0">
              <a:buNone/>
            </a:pPr>
            <a:endParaRPr lang="en-US" dirty="0">
              <a:latin typeface="Calibri (Body)"/>
            </a:endParaRPr>
          </a:p>
        </p:txBody>
      </p:sp>
    </p:spTree>
    <p:extLst>
      <p:ext uri="{BB962C8B-B14F-4D97-AF65-F5344CB8AC3E}">
        <p14:creationId xmlns:p14="http://schemas.microsoft.com/office/powerpoint/2010/main" val="337929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a:bodyPr>
          <a:lstStyle/>
          <a:p>
            <a:r>
              <a:rPr lang="en-US" dirty="0">
                <a:latin typeface="Calibri (Body)"/>
              </a:rPr>
              <a:t>Enabling Password Complexity Verification</a:t>
            </a:r>
          </a:p>
          <a:p>
            <a:pPr marL="0" indent="0">
              <a:buNone/>
            </a:pPr>
            <a:r>
              <a:rPr lang="vi-VN" dirty="0">
                <a:latin typeface="Calibri (Body)"/>
              </a:rPr>
              <a:t>Script utlpwdmg.sql có thể được tùy chỉnh để cho phép kích hoạt kiểm tra độ phức tạp mật khẩu</a:t>
            </a:r>
            <a:r>
              <a:rPr lang="en-US" dirty="0" smtClean="0">
                <a:latin typeface="Calibri (Body)"/>
              </a:rPr>
              <a:t>.</a:t>
            </a:r>
            <a:endParaRPr lang="en-US" dirty="0">
              <a:latin typeface="Calibri (Body)"/>
            </a:endParaRPr>
          </a:p>
          <a:p>
            <a:pPr marL="0" indent="0">
              <a:buNone/>
            </a:pPr>
            <a:endParaRPr lang="en-US" dirty="0">
              <a:latin typeface="Calibri (Body)"/>
            </a:endParaRPr>
          </a:p>
        </p:txBody>
      </p:sp>
    </p:spTree>
    <p:extLst>
      <p:ext uri="{BB962C8B-B14F-4D97-AF65-F5344CB8AC3E}">
        <p14:creationId xmlns:p14="http://schemas.microsoft.com/office/powerpoint/2010/main" val="210337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0"/>
            <a:ext cx="7637928" cy="6858000"/>
          </a:xfrm>
          <a:prstGeom prst="rect">
            <a:avLst/>
          </a:prstGeom>
        </p:spPr>
        <p:txBody>
          <a:bodyPr>
            <a:normAutofit lnSpcReduction="10000"/>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914400" lvl="1" indent="-457200">
              <a:buFont typeface="+mj-lt"/>
              <a:buAutoNum type="arabicPeriod"/>
            </a:pPr>
            <a:r>
              <a:rPr lang="en-US" dirty="0" err="1" smtClean="0">
                <a:latin typeface="Calibri (Body)"/>
              </a:rPr>
              <a:t>Đăng</a:t>
            </a:r>
            <a:r>
              <a:rPr lang="en-US" dirty="0" smtClean="0">
                <a:latin typeface="Calibri (Body)"/>
              </a:rPr>
              <a:t> </a:t>
            </a:r>
            <a:r>
              <a:rPr lang="en-US" dirty="0" err="1" smtClean="0">
                <a:latin typeface="Calibri (Body)"/>
              </a:rPr>
              <a:t>nhập</a:t>
            </a:r>
            <a:r>
              <a:rPr lang="en-US" dirty="0" smtClean="0">
                <a:latin typeface="Calibri (Body)"/>
              </a:rPr>
              <a:t> </a:t>
            </a:r>
            <a:r>
              <a:rPr lang="en-US" dirty="0" err="1" smtClean="0">
                <a:latin typeface="Calibri (Body)"/>
              </a:rPr>
              <a:t>vào</a:t>
            </a:r>
            <a:r>
              <a:rPr lang="en-US" dirty="0" smtClean="0">
                <a:latin typeface="Calibri (Body)"/>
              </a:rPr>
              <a:t> SQL*Plus </a:t>
            </a:r>
            <a:r>
              <a:rPr lang="en-US" dirty="0" err="1" smtClean="0">
                <a:latin typeface="Calibri (Body)"/>
              </a:rPr>
              <a:t>với</a:t>
            </a:r>
            <a:r>
              <a:rPr lang="en-US" dirty="0" smtClean="0">
                <a:latin typeface="Calibri (Body)"/>
              </a:rPr>
              <a:t> </a:t>
            </a:r>
            <a:r>
              <a:rPr lang="en-US" dirty="0" err="1" smtClean="0">
                <a:latin typeface="Calibri (Body)"/>
              </a:rPr>
              <a:t>quyền</a:t>
            </a:r>
            <a:r>
              <a:rPr lang="en-US" dirty="0" smtClean="0">
                <a:latin typeface="Calibri (Body)"/>
              </a:rPr>
              <a:t> </a:t>
            </a:r>
            <a:r>
              <a:rPr lang="en-US" dirty="0" err="1" smtClean="0">
                <a:latin typeface="Calibri (Body)"/>
              </a:rPr>
              <a:t>quản</a:t>
            </a:r>
            <a:r>
              <a:rPr lang="en-US" dirty="0" smtClean="0">
                <a:latin typeface="Calibri (Body)"/>
              </a:rPr>
              <a:t> </a:t>
            </a:r>
            <a:r>
              <a:rPr lang="en-US" dirty="0" err="1" smtClean="0">
                <a:latin typeface="Calibri (Body)"/>
              </a:rPr>
              <a:t>trị</a:t>
            </a:r>
            <a:r>
              <a:rPr lang="en-US" dirty="0" smtClean="0">
                <a:latin typeface="Calibri (Body)"/>
              </a:rPr>
              <a:t>.</a:t>
            </a:r>
          </a:p>
          <a:p>
            <a:pPr marL="914400" lvl="1" indent="-457200">
              <a:buFont typeface="+mj-lt"/>
              <a:buAutoNum type="arabicPeriod"/>
            </a:pPr>
            <a:r>
              <a:rPr lang="en-US" dirty="0" err="1" smtClean="0">
                <a:latin typeface="Calibri (Body)"/>
              </a:rPr>
              <a:t>Chạy</a:t>
            </a:r>
            <a:r>
              <a:rPr lang="en-US" dirty="0" smtClean="0">
                <a:latin typeface="Calibri (Body)"/>
              </a:rPr>
              <a:t> script </a:t>
            </a:r>
            <a:r>
              <a:rPr lang="en-US" dirty="0" err="1" smtClean="0">
                <a:latin typeface="Calibri (Body)"/>
              </a:rPr>
              <a:t>utlpwdmg.sql</a:t>
            </a:r>
            <a:r>
              <a:rPr lang="en-US" dirty="0" smtClean="0">
                <a:latin typeface="Calibri (Body)"/>
              </a:rPr>
              <a:t>( </a:t>
            </a:r>
            <a:r>
              <a:rPr lang="en-US" dirty="0" err="1" smtClean="0">
                <a:latin typeface="Calibri (Body)"/>
              </a:rPr>
              <a:t>hoặc</a:t>
            </a:r>
            <a:r>
              <a:rPr lang="en-US" dirty="0" smtClean="0">
                <a:latin typeface="Calibri (Body)"/>
              </a:rPr>
              <a:t> </a:t>
            </a:r>
            <a:r>
              <a:rPr lang="en-US" dirty="0" err="1" smtClean="0">
                <a:latin typeface="Calibri (Body)"/>
              </a:rPr>
              <a:t>phiên</a:t>
            </a:r>
            <a:r>
              <a:rPr lang="en-US" dirty="0" smtClean="0">
                <a:latin typeface="Calibri (Body)"/>
              </a:rPr>
              <a:t> </a:t>
            </a:r>
            <a:r>
              <a:rPr lang="en-US" dirty="0" err="1" smtClean="0">
                <a:latin typeface="Calibri (Body)"/>
              </a:rPr>
              <a:t>bản</a:t>
            </a:r>
            <a:r>
              <a:rPr lang="en-US" dirty="0" smtClean="0">
                <a:latin typeface="Calibri (Body)"/>
              </a:rPr>
              <a:t> </a:t>
            </a:r>
            <a:r>
              <a:rPr lang="en-US" dirty="0" err="1" smtClean="0">
                <a:latin typeface="Calibri (Body)"/>
              </a:rPr>
              <a:t>đã</a:t>
            </a:r>
            <a:r>
              <a:rPr lang="en-US" dirty="0" smtClean="0">
                <a:latin typeface="Calibri (Body)"/>
              </a:rPr>
              <a:t> </a:t>
            </a:r>
            <a:r>
              <a:rPr lang="en-US" dirty="0" err="1" smtClean="0">
                <a:latin typeface="Calibri (Body)"/>
              </a:rPr>
              <a:t>chỉnh</a:t>
            </a:r>
            <a:r>
              <a:rPr lang="en-US" dirty="0" smtClean="0">
                <a:latin typeface="Calibri (Body)"/>
              </a:rPr>
              <a:t> </a:t>
            </a:r>
            <a:r>
              <a:rPr lang="en-US" dirty="0" err="1" smtClean="0">
                <a:latin typeface="Calibri (Body)"/>
              </a:rPr>
              <a:t>sửa</a:t>
            </a:r>
            <a:r>
              <a:rPr lang="en-US" dirty="0" smtClean="0">
                <a:latin typeface="Calibri (Body)"/>
              </a:rPr>
              <a:t> </a:t>
            </a:r>
            <a:r>
              <a:rPr lang="en-US" dirty="0" err="1" smtClean="0">
                <a:latin typeface="Calibri (Body)"/>
              </a:rPr>
              <a:t>của</a:t>
            </a:r>
            <a:r>
              <a:rPr lang="en-US" dirty="0" smtClean="0">
                <a:latin typeface="Calibri (Body)"/>
              </a:rPr>
              <a:t> script </a:t>
            </a:r>
            <a:r>
              <a:rPr lang="en-US" dirty="0" err="1" smtClean="0">
                <a:latin typeface="Calibri (Body)"/>
              </a:rPr>
              <a:t>này</a:t>
            </a:r>
            <a:r>
              <a:rPr lang="en-US" dirty="0" smtClean="0">
                <a:latin typeface="Calibri (Body)"/>
              </a:rPr>
              <a:t>) </a:t>
            </a:r>
            <a:r>
              <a:rPr lang="en-US" dirty="0" err="1" smtClean="0">
                <a:latin typeface="Calibri (Body)"/>
              </a:rPr>
              <a:t>để</a:t>
            </a:r>
            <a:r>
              <a:rPr lang="en-US" dirty="0" smtClean="0">
                <a:latin typeface="Calibri (Body)"/>
              </a:rPr>
              <a:t> </a:t>
            </a:r>
            <a:r>
              <a:rPr lang="en-US" dirty="0" err="1" smtClean="0">
                <a:latin typeface="Calibri (Body)"/>
              </a:rPr>
              <a:t>tạo</a:t>
            </a:r>
            <a:r>
              <a:rPr lang="en-US" dirty="0" smtClean="0">
                <a:latin typeface="Calibri (Body)"/>
              </a:rPr>
              <a:t> </a:t>
            </a:r>
            <a:r>
              <a:rPr lang="en-US" dirty="0" err="1" smtClean="0">
                <a:latin typeface="Calibri (Body)"/>
              </a:rPr>
              <a:t>các</a:t>
            </a:r>
            <a:r>
              <a:rPr lang="en-US" dirty="0" smtClean="0">
                <a:latin typeface="Calibri (Body)"/>
              </a:rPr>
              <a:t> </a:t>
            </a:r>
            <a:r>
              <a:rPr lang="en-US" dirty="0" err="1" smtClean="0">
                <a:latin typeface="Calibri (Body)"/>
              </a:rPr>
              <a:t>hàm</a:t>
            </a:r>
            <a:r>
              <a:rPr lang="en-US" dirty="0" smtClean="0">
                <a:latin typeface="Calibri (Body)"/>
              </a:rPr>
              <a:t> </a:t>
            </a:r>
            <a:r>
              <a:rPr lang="en-US" dirty="0" err="1" smtClean="0">
                <a:latin typeface="Calibri (Body)"/>
              </a:rPr>
              <a:t>độ</a:t>
            </a:r>
            <a:r>
              <a:rPr lang="en-US" dirty="0" smtClean="0">
                <a:latin typeface="Calibri (Body)"/>
              </a:rPr>
              <a:t> </a:t>
            </a:r>
            <a:r>
              <a:rPr lang="en-US" dirty="0" err="1" smtClean="0">
                <a:latin typeface="Calibri (Body)"/>
              </a:rPr>
              <a:t>phức</a:t>
            </a:r>
            <a:r>
              <a:rPr lang="en-US" dirty="0" smtClean="0">
                <a:latin typeface="Calibri (Body)"/>
              </a:rPr>
              <a:t> </a:t>
            </a:r>
            <a:r>
              <a:rPr lang="en-US" dirty="0" err="1" smtClean="0">
                <a:latin typeface="Calibri (Body)"/>
              </a:rPr>
              <a:t>tạm</a:t>
            </a:r>
            <a:r>
              <a:rPr lang="en-US" dirty="0" smtClean="0">
                <a:latin typeface="Calibri (Body)"/>
              </a:rPr>
              <a:t> </a:t>
            </a:r>
            <a:r>
              <a:rPr lang="en-US" dirty="0" err="1" smtClean="0">
                <a:latin typeface="Calibri (Body)"/>
              </a:rPr>
              <a:t>mật</a:t>
            </a:r>
            <a:r>
              <a:rPr lang="en-US" dirty="0" smtClean="0">
                <a:latin typeface="Calibri (Body)"/>
              </a:rPr>
              <a:t> </a:t>
            </a:r>
            <a:r>
              <a:rPr lang="en-US" dirty="0" err="1" smtClean="0">
                <a:latin typeface="Calibri (Body)"/>
              </a:rPr>
              <a:t>khẩu</a:t>
            </a:r>
            <a:r>
              <a:rPr lang="en-US" dirty="0" smtClean="0">
                <a:latin typeface="Calibri (Body)"/>
              </a:rPr>
              <a:t> </a:t>
            </a:r>
            <a:r>
              <a:rPr lang="en-US" dirty="0" err="1" smtClean="0">
                <a:latin typeface="Calibri (Body)"/>
              </a:rPr>
              <a:t>trong</a:t>
            </a:r>
            <a:r>
              <a:rPr lang="en-US" dirty="0" smtClean="0">
                <a:latin typeface="Calibri (Body)"/>
              </a:rPr>
              <a:t> SYS schema.</a:t>
            </a:r>
          </a:p>
          <a:p>
            <a:pPr marL="914400" lvl="1" indent="-457200">
              <a:buFont typeface="+mj-lt"/>
              <a:buAutoNum type="arabicPeriod"/>
            </a:pPr>
            <a:r>
              <a:rPr lang="en-US" dirty="0" err="1" smtClean="0">
                <a:latin typeface="Calibri (Body)"/>
              </a:rPr>
              <a:t>Cấp</a:t>
            </a:r>
            <a:r>
              <a:rPr lang="en-US" dirty="0" smtClean="0">
                <a:latin typeface="Calibri (Body)"/>
              </a:rPr>
              <a:t> </a:t>
            </a:r>
            <a:r>
              <a:rPr lang="en-US" dirty="0" err="1" smtClean="0">
                <a:latin typeface="Calibri (Body)"/>
              </a:rPr>
              <a:t>cho</a:t>
            </a:r>
            <a:r>
              <a:rPr lang="en-US" dirty="0" smtClean="0">
                <a:latin typeface="Calibri (Body)"/>
              </a:rPr>
              <a:t> </a:t>
            </a:r>
            <a:r>
              <a:rPr lang="en-US" dirty="0" err="1" smtClean="0">
                <a:latin typeface="Calibri (Body)"/>
              </a:rPr>
              <a:t>bất</a:t>
            </a:r>
            <a:r>
              <a:rPr lang="en-US" dirty="0" smtClean="0">
                <a:latin typeface="Calibri (Body)"/>
              </a:rPr>
              <a:t> </a:t>
            </a:r>
            <a:r>
              <a:rPr lang="en-US" dirty="0" err="1" smtClean="0">
                <a:latin typeface="Calibri (Body)"/>
              </a:rPr>
              <a:t>kỳ</a:t>
            </a:r>
            <a:r>
              <a:rPr lang="en-US" dirty="0" smtClean="0">
                <a:latin typeface="Calibri (Body)"/>
              </a:rPr>
              <a:t> </a:t>
            </a:r>
            <a:r>
              <a:rPr lang="en-US" dirty="0" err="1" smtClean="0">
                <a:latin typeface="Calibri (Body)"/>
              </a:rPr>
              <a:t>người</a:t>
            </a:r>
            <a:r>
              <a:rPr lang="en-US" dirty="0" smtClean="0">
                <a:latin typeface="Calibri (Body)"/>
              </a:rPr>
              <a:t> </a:t>
            </a:r>
            <a:r>
              <a:rPr lang="en-US" dirty="0" err="1" smtClean="0">
                <a:latin typeface="Calibri (Body)"/>
              </a:rPr>
              <a:t>dùng</a:t>
            </a:r>
            <a:r>
              <a:rPr lang="en-US" dirty="0" smtClean="0">
                <a:latin typeface="Calibri (Body)"/>
              </a:rPr>
              <a:t> </a:t>
            </a:r>
            <a:r>
              <a:rPr lang="en-US" dirty="0" err="1" smtClean="0">
                <a:latin typeface="Calibri (Body)"/>
              </a:rPr>
              <a:t>quyền</a:t>
            </a:r>
            <a:r>
              <a:rPr lang="en-US" dirty="0" smtClean="0">
                <a:latin typeface="Calibri (Body)"/>
              </a:rPr>
              <a:t> EXECUTE </a:t>
            </a:r>
            <a:r>
              <a:rPr lang="en-US" dirty="0" err="1" smtClean="0">
                <a:latin typeface="Calibri (Body)"/>
              </a:rPr>
              <a:t>để</a:t>
            </a:r>
            <a:r>
              <a:rPr lang="en-US" dirty="0" smtClean="0">
                <a:latin typeface="Calibri (Body)"/>
              </a:rPr>
              <a:t> </a:t>
            </a:r>
            <a:r>
              <a:rPr lang="en-US" dirty="0" err="1" smtClean="0">
                <a:latin typeface="Calibri (Body)"/>
              </a:rPr>
              <a:t>thực</a:t>
            </a:r>
            <a:r>
              <a:rPr lang="en-US" dirty="0" smtClean="0">
                <a:latin typeface="Calibri (Body)"/>
              </a:rPr>
              <a:t> </a:t>
            </a:r>
            <a:r>
              <a:rPr lang="en-US" dirty="0" err="1" smtClean="0">
                <a:latin typeface="Calibri (Body)"/>
              </a:rPr>
              <a:t>thi</a:t>
            </a:r>
            <a:r>
              <a:rPr lang="en-US" dirty="0" smtClean="0">
                <a:latin typeface="Calibri (Body)"/>
              </a:rPr>
              <a:t> </a:t>
            </a:r>
            <a:r>
              <a:rPr lang="en-US" dirty="0" err="1" smtClean="0">
                <a:latin typeface="Calibri (Body)"/>
              </a:rPr>
              <a:t>các</a:t>
            </a:r>
            <a:r>
              <a:rPr lang="en-US" dirty="0" smtClean="0">
                <a:latin typeface="Calibri (Body)"/>
              </a:rPr>
              <a:t> </a:t>
            </a:r>
            <a:r>
              <a:rPr lang="en-US" dirty="0" err="1" smtClean="0">
                <a:latin typeface="Calibri (Body)"/>
              </a:rPr>
              <a:t>hàm</a:t>
            </a:r>
            <a:r>
              <a:rPr lang="en-US" dirty="0" smtClean="0">
                <a:latin typeface="Calibri (Body)"/>
              </a:rPr>
              <a:t> </a:t>
            </a:r>
          </a:p>
          <a:p>
            <a:pPr marL="914400" lvl="1" indent="-457200">
              <a:buFont typeface="+mj-lt"/>
              <a:buAutoNum type="arabicPeriod"/>
            </a:pPr>
            <a:r>
              <a:rPr lang="vi-VN" dirty="0">
                <a:latin typeface="Calibri (Body)"/>
              </a:rPr>
              <a:t>Trong default profile hoặc user profile, thiết lập tham số PASSWORD_VERIFY_FUNCTION bằng các function bạn muốn hoặc function đã được tùy biến.Sử dụng một trong các phương thức sau</a:t>
            </a:r>
            <a:r>
              <a:rPr lang="en-US" dirty="0" smtClean="0">
                <a:latin typeface="Calibri (Body)"/>
              </a:rPr>
              <a:t>:</a:t>
            </a:r>
          </a:p>
          <a:p>
            <a:pPr lvl="2"/>
            <a:r>
              <a:rPr lang="en-US" dirty="0" err="1">
                <a:latin typeface="Calibri (Body)"/>
              </a:rPr>
              <a:t>Đăng</a:t>
            </a:r>
            <a:r>
              <a:rPr lang="en-US" dirty="0">
                <a:latin typeface="Calibri (Body)"/>
              </a:rPr>
              <a:t> </a:t>
            </a:r>
            <a:r>
              <a:rPr lang="en-US" dirty="0" err="1">
                <a:latin typeface="Calibri (Body)"/>
              </a:rPr>
              <a:t>nhập</a:t>
            </a:r>
            <a:r>
              <a:rPr lang="en-US" dirty="0">
                <a:latin typeface="Calibri (Body)"/>
              </a:rPr>
              <a:t> </a:t>
            </a:r>
            <a:r>
              <a:rPr lang="en-US" dirty="0" err="1">
                <a:latin typeface="Calibri (Body)"/>
              </a:rPr>
              <a:t>vào</a:t>
            </a:r>
            <a:r>
              <a:rPr lang="en-US" dirty="0">
                <a:latin typeface="Calibri (Body)"/>
              </a:rPr>
              <a:t> SQL*Plus </a:t>
            </a:r>
            <a:r>
              <a:rPr lang="en-US" dirty="0" err="1">
                <a:latin typeface="Calibri (Body)"/>
              </a:rPr>
              <a:t>với</a:t>
            </a:r>
            <a:r>
              <a:rPr lang="en-US" dirty="0">
                <a:latin typeface="Calibri (Body)"/>
              </a:rPr>
              <a:t> </a:t>
            </a:r>
            <a:r>
              <a:rPr lang="en-US" dirty="0" err="1">
                <a:latin typeface="Calibri (Body)"/>
              </a:rPr>
              <a:t>quyền</a:t>
            </a:r>
            <a:r>
              <a:rPr lang="en-US" dirty="0">
                <a:latin typeface="Calibri (Body)"/>
              </a:rPr>
              <a:t> </a:t>
            </a:r>
            <a:r>
              <a:rPr lang="en-US" dirty="0" err="1">
                <a:latin typeface="Calibri (Body)"/>
              </a:rPr>
              <a:t>quản</a:t>
            </a:r>
            <a:r>
              <a:rPr lang="en-US" dirty="0">
                <a:latin typeface="Calibri (Body)"/>
              </a:rPr>
              <a:t> </a:t>
            </a:r>
            <a:r>
              <a:rPr lang="en-US" dirty="0" err="1">
                <a:latin typeface="Calibri (Body)"/>
              </a:rPr>
              <a:t>trị</a:t>
            </a:r>
            <a:r>
              <a:rPr lang="en-US" dirty="0">
                <a:latin typeface="Calibri (Body)"/>
              </a:rPr>
              <a:t> </a:t>
            </a:r>
            <a:r>
              <a:rPr lang="en-US" dirty="0" err="1">
                <a:latin typeface="Calibri (Body)"/>
              </a:rPr>
              <a:t>và</a:t>
            </a:r>
            <a:r>
              <a:rPr lang="en-US" dirty="0">
                <a:latin typeface="Calibri (Body)"/>
              </a:rPr>
              <a:t> </a:t>
            </a:r>
            <a:r>
              <a:rPr lang="en-US" dirty="0" err="1">
                <a:latin typeface="Calibri (Body)"/>
              </a:rPr>
              <a:t>sử</a:t>
            </a:r>
            <a:r>
              <a:rPr lang="en-US" dirty="0">
                <a:latin typeface="Calibri (Body)"/>
              </a:rPr>
              <a:t> </a:t>
            </a:r>
            <a:r>
              <a:rPr lang="en-US" dirty="0" err="1">
                <a:latin typeface="Calibri (Body)"/>
              </a:rPr>
              <a:t>dụng</a:t>
            </a:r>
            <a:r>
              <a:rPr lang="en-US" dirty="0">
                <a:latin typeface="Calibri (Body)"/>
              </a:rPr>
              <a:t> </a:t>
            </a:r>
            <a:r>
              <a:rPr lang="en-US" dirty="0" err="1">
                <a:latin typeface="Calibri (Body)"/>
              </a:rPr>
              <a:t>câu</a:t>
            </a:r>
            <a:r>
              <a:rPr lang="en-US" dirty="0">
                <a:latin typeface="Calibri (Body)"/>
              </a:rPr>
              <a:t> </a:t>
            </a:r>
            <a:r>
              <a:rPr lang="en-US" dirty="0" err="1">
                <a:latin typeface="Calibri (Body)"/>
              </a:rPr>
              <a:t>lệnh</a:t>
            </a:r>
            <a:r>
              <a:rPr lang="en-US" dirty="0">
                <a:latin typeface="Calibri (Body)"/>
              </a:rPr>
              <a:t> CREATE PROFILE </a:t>
            </a:r>
            <a:r>
              <a:rPr lang="en-US" dirty="0" err="1">
                <a:latin typeface="Calibri (Body)"/>
              </a:rPr>
              <a:t>hoặc</a:t>
            </a:r>
            <a:r>
              <a:rPr lang="en-US" dirty="0">
                <a:latin typeface="Calibri (Body)"/>
              </a:rPr>
              <a:t> ALTER PROFILE </a:t>
            </a:r>
            <a:r>
              <a:rPr lang="en-US" dirty="0" err="1">
                <a:latin typeface="Calibri (Body)"/>
              </a:rPr>
              <a:t>để</a:t>
            </a:r>
            <a:r>
              <a:rPr lang="en-US" dirty="0">
                <a:latin typeface="Calibri (Body)"/>
              </a:rPr>
              <a:t> </a:t>
            </a:r>
            <a:r>
              <a:rPr lang="en-US" dirty="0" err="1">
                <a:latin typeface="Calibri (Body)"/>
              </a:rPr>
              <a:t>kích</a:t>
            </a:r>
            <a:r>
              <a:rPr lang="en-US" dirty="0">
                <a:latin typeface="Calibri (Body)"/>
              </a:rPr>
              <a:t> </a:t>
            </a:r>
            <a:r>
              <a:rPr lang="en-US" dirty="0" err="1">
                <a:latin typeface="Calibri (Body)"/>
              </a:rPr>
              <a:t>hoạt</a:t>
            </a:r>
            <a:r>
              <a:rPr lang="en-US" dirty="0">
                <a:latin typeface="Calibri (Body)"/>
              </a:rPr>
              <a:t> </a:t>
            </a:r>
            <a:r>
              <a:rPr lang="en-US" dirty="0" err="1">
                <a:latin typeface="Calibri (Body)"/>
              </a:rPr>
              <a:t>các</a:t>
            </a:r>
            <a:r>
              <a:rPr lang="en-US" dirty="0">
                <a:latin typeface="Calibri (Body)"/>
              </a:rPr>
              <a:t> </a:t>
            </a:r>
            <a:r>
              <a:rPr lang="en-US" dirty="0" err="1">
                <a:latin typeface="Calibri (Body)"/>
              </a:rPr>
              <a:t>hàm.Đảm</a:t>
            </a:r>
            <a:r>
              <a:rPr lang="en-US" dirty="0">
                <a:latin typeface="Calibri (Body)"/>
              </a:rPr>
              <a:t> </a:t>
            </a:r>
            <a:r>
              <a:rPr lang="en-US" dirty="0" err="1">
                <a:latin typeface="Calibri (Body)"/>
              </a:rPr>
              <a:t>bảo</a:t>
            </a:r>
            <a:r>
              <a:rPr lang="en-US" dirty="0">
                <a:latin typeface="Calibri (Body)"/>
              </a:rPr>
              <a:t> </a:t>
            </a:r>
            <a:r>
              <a:rPr lang="en-US" dirty="0" err="1">
                <a:latin typeface="Calibri (Body)"/>
              </a:rPr>
              <a:t>rằng</a:t>
            </a:r>
            <a:r>
              <a:rPr lang="en-US" dirty="0">
                <a:latin typeface="Calibri (Body)"/>
              </a:rPr>
              <a:t> </a:t>
            </a:r>
            <a:r>
              <a:rPr lang="en-US" dirty="0" err="1">
                <a:latin typeface="Calibri (Body)"/>
              </a:rPr>
              <a:t>bạn</a:t>
            </a:r>
            <a:r>
              <a:rPr lang="en-US" dirty="0">
                <a:latin typeface="Calibri (Body)"/>
              </a:rPr>
              <a:t> </a:t>
            </a:r>
            <a:r>
              <a:rPr lang="en-US" dirty="0" err="1">
                <a:latin typeface="Calibri (Body)"/>
              </a:rPr>
              <a:t>có</a:t>
            </a:r>
            <a:r>
              <a:rPr lang="en-US" dirty="0">
                <a:latin typeface="Calibri (Body)"/>
              </a:rPr>
              <a:t> </a:t>
            </a:r>
            <a:r>
              <a:rPr lang="en-US" dirty="0" err="1">
                <a:latin typeface="Calibri (Body)"/>
              </a:rPr>
              <a:t>quyền</a:t>
            </a:r>
            <a:r>
              <a:rPr lang="en-US" dirty="0">
                <a:latin typeface="Calibri (Body)"/>
              </a:rPr>
              <a:t> </a:t>
            </a:r>
            <a:r>
              <a:rPr lang="en-US" dirty="0" err="1">
                <a:latin typeface="Calibri (Body)"/>
              </a:rPr>
              <a:t>thực</a:t>
            </a:r>
            <a:r>
              <a:rPr lang="en-US" dirty="0">
                <a:latin typeface="Calibri (Body)"/>
              </a:rPr>
              <a:t> </a:t>
            </a:r>
            <a:r>
              <a:rPr lang="en-US" dirty="0" err="1">
                <a:latin typeface="Calibri (Body)"/>
              </a:rPr>
              <a:t>thi</a:t>
            </a:r>
            <a:r>
              <a:rPr lang="en-US" dirty="0">
                <a:latin typeface="Calibri (Body)"/>
              </a:rPr>
              <a:t> </a:t>
            </a:r>
            <a:r>
              <a:rPr lang="en-US" dirty="0" err="1">
                <a:latin typeface="Calibri (Body)"/>
              </a:rPr>
              <a:t>trên</a:t>
            </a:r>
            <a:r>
              <a:rPr lang="en-US" dirty="0">
                <a:latin typeface="Calibri (Body)"/>
              </a:rPr>
              <a:t> </a:t>
            </a:r>
            <a:r>
              <a:rPr lang="en-US" dirty="0" err="1">
                <a:latin typeface="Calibri (Body)"/>
              </a:rPr>
              <a:t>các</a:t>
            </a:r>
            <a:r>
              <a:rPr lang="en-US" dirty="0">
                <a:latin typeface="Calibri (Body)"/>
              </a:rPr>
              <a:t> </a:t>
            </a:r>
            <a:r>
              <a:rPr lang="en-US" dirty="0" err="1">
                <a:latin typeface="Calibri (Body)"/>
              </a:rPr>
              <a:t>hàm</a:t>
            </a:r>
            <a:r>
              <a:rPr lang="en-US" dirty="0">
                <a:latin typeface="Calibri (Body)"/>
              </a:rPr>
              <a:t> </a:t>
            </a:r>
            <a:r>
              <a:rPr lang="en-US" dirty="0" err="1">
                <a:latin typeface="Calibri (Body)"/>
              </a:rPr>
              <a:t>này.Ví</a:t>
            </a:r>
            <a:r>
              <a:rPr lang="en-US" dirty="0">
                <a:latin typeface="Calibri (Body)"/>
              </a:rPr>
              <a:t> </a:t>
            </a:r>
            <a:r>
              <a:rPr lang="en-US" dirty="0" err="1">
                <a:latin typeface="Calibri (Body)"/>
              </a:rPr>
              <a:t>dụ</a:t>
            </a:r>
            <a:r>
              <a:rPr lang="en-US" dirty="0">
                <a:latin typeface="Calibri (Body)"/>
              </a:rPr>
              <a:t>, </a:t>
            </a:r>
            <a:r>
              <a:rPr lang="en-US" dirty="0" err="1">
                <a:latin typeface="Calibri (Body)"/>
              </a:rPr>
              <a:t>Để</a:t>
            </a:r>
            <a:r>
              <a:rPr lang="en-US" dirty="0">
                <a:latin typeface="Calibri (Body)"/>
              </a:rPr>
              <a:t> </a:t>
            </a:r>
            <a:r>
              <a:rPr lang="en-US" dirty="0" err="1">
                <a:latin typeface="Calibri (Body)"/>
              </a:rPr>
              <a:t>cập</a:t>
            </a:r>
            <a:r>
              <a:rPr lang="en-US" dirty="0">
                <a:latin typeface="Calibri (Body)"/>
              </a:rPr>
              <a:t> </a:t>
            </a:r>
            <a:r>
              <a:rPr lang="en-US" dirty="0" err="1">
                <a:latin typeface="Calibri (Body)"/>
              </a:rPr>
              <a:t>nhật</a:t>
            </a:r>
            <a:r>
              <a:rPr lang="en-US" dirty="0">
                <a:latin typeface="Calibri (Body)"/>
              </a:rPr>
              <a:t> default profile </a:t>
            </a:r>
            <a:r>
              <a:rPr lang="en-US" dirty="0" err="1">
                <a:latin typeface="Calibri (Body)"/>
              </a:rPr>
              <a:t>sử</a:t>
            </a:r>
            <a:r>
              <a:rPr lang="en-US" dirty="0">
                <a:latin typeface="Calibri (Body)"/>
              </a:rPr>
              <a:t> </a:t>
            </a:r>
            <a:r>
              <a:rPr lang="en-US" dirty="0" err="1">
                <a:latin typeface="Calibri (Body)"/>
              </a:rPr>
              <a:t>dụng</a:t>
            </a:r>
            <a:r>
              <a:rPr lang="en-US" dirty="0">
                <a:latin typeface="Calibri (Body)"/>
              </a:rPr>
              <a:t> </a:t>
            </a:r>
            <a:r>
              <a:rPr lang="en-US" dirty="0" err="1">
                <a:latin typeface="Calibri (Body)"/>
              </a:rPr>
              <a:t>hàm</a:t>
            </a:r>
            <a:r>
              <a:rPr lang="en-US" dirty="0">
                <a:latin typeface="Calibri (Body)"/>
              </a:rPr>
              <a:t> ora12c_strong_verify:</a:t>
            </a:r>
            <a:endParaRPr lang="en-US" dirty="0" smtClean="0">
              <a:latin typeface="Calibri (Body)"/>
            </a:endParaRPr>
          </a:p>
          <a:p>
            <a:pPr lvl="2"/>
            <a:r>
              <a:rPr lang="vi-VN" dirty="0">
                <a:latin typeface="Calibri (Body)"/>
              </a:rPr>
              <a:t>Trong Oracle Enterprise Manager Cloud Control, từ menu Administration, chọn Security, sau đó là Profiles.Chọn Password tab.Dưới phần Complexity,từ danh sách Complexity Function, chọn tên của hàm độ phức tạp bạn muốn.Chọn Apple</a:t>
            </a:r>
            <a:r>
              <a:rPr lang="en-US" dirty="0" smtClean="0">
                <a:latin typeface="Calibri (Body)"/>
              </a:rPr>
              <a:t>.</a:t>
            </a:r>
          </a:p>
          <a:p>
            <a:pPr marL="914400" lvl="2" indent="0">
              <a:buNone/>
            </a:pPr>
            <a:r>
              <a:rPr lang="en-US" dirty="0" err="1">
                <a:latin typeface="Calibri (Body)"/>
              </a:rPr>
              <a:t>Sau</a:t>
            </a:r>
            <a:r>
              <a:rPr lang="en-US" dirty="0">
                <a:latin typeface="Calibri (Body)"/>
              </a:rPr>
              <a:t> </a:t>
            </a:r>
            <a:r>
              <a:rPr lang="en-US" dirty="0" err="1">
                <a:latin typeface="Calibri (Body)"/>
              </a:rPr>
              <a:t>khi</a:t>
            </a:r>
            <a:r>
              <a:rPr lang="en-US" dirty="0">
                <a:latin typeface="Calibri (Body)"/>
              </a:rPr>
              <a:t> </a:t>
            </a:r>
            <a:r>
              <a:rPr lang="en-US" dirty="0" err="1">
                <a:latin typeface="Calibri (Body)"/>
              </a:rPr>
              <a:t>bạn</a:t>
            </a:r>
            <a:r>
              <a:rPr lang="en-US" dirty="0">
                <a:latin typeface="Calibri (Body)"/>
              </a:rPr>
              <a:t> </a:t>
            </a:r>
            <a:r>
              <a:rPr lang="en-US" dirty="0" err="1">
                <a:latin typeface="Calibri (Body)"/>
              </a:rPr>
              <a:t>kích</a:t>
            </a:r>
            <a:r>
              <a:rPr lang="en-US" dirty="0">
                <a:latin typeface="Calibri (Body)"/>
              </a:rPr>
              <a:t> </a:t>
            </a:r>
            <a:r>
              <a:rPr lang="en-US" dirty="0" err="1">
                <a:latin typeface="Calibri (Body)"/>
              </a:rPr>
              <a:t>hoạt</a:t>
            </a:r>
            <a:r>
              <a:rPr lang="en-US" dirty="0">
                <a:latin typeface="Calibri (Body)"/>
              </a:rPr>
              <a:t> </a:t>
            </a:r>
            <a:r>
              <a:rPr lang="en-US" dirty="0" err="1">
                <a:latin typeface="Calibri (Body)"/>
              </a:rPr>
              <a:t>hàm</a:t>
            </a:r>
            <a:r>
              <a:rPr lang="en-US" dirty="0">
                <a:latin typeface="Calibri (Body)"/>
              </a:rPr>
              <a:t> </a:t>
            </a:r>
            <a:r>
              <a:rPr lang="en-US" dirty="0" err="1">
                <a:latin typeface="Calibri (Body)"/>
              </a:rPr>
              <a:t>kiểm</a:t>
            </a:r>
            <a:r>
              <a:rPr lang="en-US" dirty="0">
                <a:latin typeface="Calibri (Body)"/>
              </a:rPr>
              <a:t> </a:t>
            </a:r>
            <a:r>
              <a:rPr lang="en-US" dirty="0" err="1">
                <a:latin typeface="Calibri (Body)"/>
              </a:rPr>
              <a:t>tra</a:t>
            </a:r>
            <a:r>
              <a:rPr lang="en-US" dirty="0">
                <a:latin typeface="Calibri (Body)"/>
              </a:rPr>
              <a:t> </a:t>
            </a:r>
            <a:r>
              <a:rPr lang="en-US" dirty="0" err="1">
                <a:latin typeface="Calibri (Body)"/>
              </a:rPr>
              <a:t>độ</a:t>
            </a:r>
            <a:r>
              <a:rPr lang="en-US" dirty="0">
                <a:latin typeface="Calibri (Body)"/>
              </a:rPr>
              <a:t> </a:t>
            </a:r>
            <a:r>
              <a:rPr lang="en-US" dirty="0" err="1">
                <a:latin typeface="Calibri (Body)"/>
              </a:rPr>
              <a:t>phức</a:t>
            </a:r>
            <a:r>
              <a:rPr lang="en-US" dirty="0">
                <a:latin typeface="Calibri (Body)"/>
              </a:rPr>
              <a:t> </a:t>
            </a:r>
            <a:r>
              <a:rPr lang="en-US" dirty="0" err="1">
                <a:latin typeface="Calibri (Body)"/>
              </a:rPr>
              <a:t>tạp</a:t>
            </a:r>
            <a:r>
              <a:rPr lang="en-US" dirty="0">
                <a:latin typeface="Calibri (Body)"/>
              </a:rPr>
              <a:t> </a:t>
            </a:r>
            <a:r>
              <a:rPr lang="en-US" dirty="0" err="1">
                <a:latin typeface="Calibri (Body)"/>
              </a:rPr>
              <a:t>mật</a:t>
            </a:r>
            <a:r>
              <a:rPr lang="en-US" dirty="0">
                <a:latin typeface="Calibri (Body)"/>
              </a:rPr>
              <a:t> </a:t>
            </a:r>
            <a:r>
              <a:rPr lang="en-US" dirty="0" err="1">
                <a:latin typeface="Calibri (Body)"/>
              </a:rPr>
              <a:t>khẩu,nó</a:t>
            </a:r>
            <a:r>
              <a:rPr lang="en-US" dirty="0">
                <a:latin typeface="Calibri (Body)"/>
              </a:rPr>
              <a:t> </a:t>
            </a:r>
            <a:r>
              <a:rPr lang="en-US" dirty="0" err="1">
                <a:latin typeface="Calibri (Body)"/>
              </a:rPr>
              <a:t>sẽ</a:t>
            </a:r>
            <a:r>
              <a:rPr lang="en-US" dirty="0">
                <a:latin typeface="Calibri (Body)"/>
              </a:rPr>
              <a:t> </a:t>
            </a:r>
            <a:r>
              <a:rPr lang="en-US" dirty="0" err="1">
                <a:latin typeface="Calibri (Body)"/>
              </a:rPr>
              <a:t>có</a:t>
            </a:r>
            <a:r>
              <a:rPr lang="en-US" dirty="0">
                <a:latin typeface="Calibri (Body)"/>
              </a:rPr>
              <a:t> </a:t>
            </a:r>
            <a:r>
              <a:rPr lang="en-US" dirty="0" err="1">
                <a:latin typeface="Calibri (Body)"/>
              </a:rPr>
              <a:t>tác</a:t>
            </a:r>
            <a:r>
              <a:rPr lang="en-US" dirty="0">
                <a:latin typeface="Calibri (Body)"/>
              </a:rPr>
              <a:t> </a:t>
            </a:r>
            <a:r>
              <a:rPr lang="en-US" dirty="0" err="1">
                <a:latin typeface="Calibri (Body)"/>
              </a:rPr>
              <a:t>dụng</a:t>
            </a:r>
            <a:r>
              <a:rPr lang="en-US" dirty="0">
                <a:latin typeface="Calibri (Body)"/>
              </a:rPr>
              <a:t> </a:t>
            </a:r>
            <a:r>
              <a:rPr lang="en-US" dirty="0" err="1">
                <a:latin typeface="Calibri (Body)"/>
              </a:rPr>
              <a:t>ngay</a:t>
            </a:r>
            <a:r>
              <a:rPr lang="en-US" dirty="0">
                <a:latin typeface="Calibri (Body)"/>
              </a:rPr>
              <a:t> </a:t>
            </a:r>
            <a:r>
              <a:rPr lang="en-US" dirty="0" err="1">
                <a:latin typeface="Calibri (Body)"/>
              </a:rPr>
              <a:t>lập</a:t>
            </a:r>
            <a:r>
              <a:rPr lang="en-US" dirty="0">
                <a:latin typeface="Calibri (Body)"/>
              </a:rPr>
              <a:t> </a:t>
            </a:r>
            <a:r>
              <a:rPr lang="en-US" dirty="0" err="1">
                <a:latin typeface="Calibri (Body)"/>
              </a:rPr>
              <a:t>tức</a:t>
            </a:r>
            <a:r>
              <a:rPr lang="en-US" dirty="0">
                <a:latin typeface="Calibri (Body)"/>
              </a:rPr>
              <a:t>. </a:t>
            </a:r>
            <a:r>
              <a:rPr lang="en-US" dirty="0" err="1">
                <a:latin typeface="Calibri (Body)"/>
              </a:rPr>
              <a:t>Nếu</a:t>
            </a:r>
            <a:r>
              <a:rPr lang="en-US" dirty="0">
                <a:latin typeface="Calibri (Body)"/>
              </a:rPr>
              <a:t> </a:t>
            </a:r>
            <a:r>
              <a:rPr lang="en-US" dirty="0" err="1">
                <a:latin typeface="Calibri (Body)"/>
              </a:rPr>
              <a:t>bạn</a:t>
            </a:r>
            <a:r>
              <a:rPr lang="en-US" dirty="0">
                <a:latin typeface="Calibri (Body)"/>
              </a:rPr>
              <a:t> </a:t>
            </a:r>
            <a:r>
              <a:rPr lang="en-US" dirty="0" err="1">
                <a:latin typeface="Calibri (Body)"/>
              </a:rPr>
              <a:t>muốn</a:t>
            </a:r>
            <a:r>
              <a:rPr lang="en-US" dirty="0">
                <a:latin typeface="Calibri (Body)"/>
              </a:rPr>
              <a:t> </a:t>
            </a:r>
            <a:r>
              <a:rPr lang="en-US" dirty="0" err="1">
                <a:latin typeface="Calibri (Body)"/>
              </a:rPr>
              <a:t>tắt</a:t>
            </a:r>
            <a:r>
              <a:rPr lang="en-US" dirty="0">
                <a:latin typeface="Calibri (Body)"/>
              </a:rPr>
              <a:t> </a:t>
            </a:r>
            <a:r>
              <a:rPr lang="en-US" dirty="0" err="1">
                <a:latin typeface="Calibri (Body)"/>
              </a:rPr>
              <a:t>nó</a:t>
            </a:r>
            <a:r>
              <a:rPr lang="en-US" dirty="0">
                <a:latin typeface="Calibri (Body)"/>
              </a:rPr>
              <a:t>, </a:t>
            </a:r>
            <a:r>
              <a:rPr lang="en-US" dirty="0" err="1">
                <a:latin typeface="Calibri (Body)"/>
              </a:rPr>
              <a:t>thì</a:t>
            </a:r>
            <a:r>
              <a:rPr lang="en-US" dirty="0">
                <a:latin typeface="Calibri (Body)"/>
              </a:rPr>
              <a:t> </a:t>
            </a:r>
            <a:r>
              <a:rPr lang="en-US" dirty="0" err="1">
                <a:latin typeface="Calibri (Body)"/>
              </a:rPr>
              <a:t>chạy</a:t>
            </a:r>
            <a:r>
              <a:rPr lang="en-US" dirty="0">
                <a:latin typeface="Calibri (Body)"/>
              </a:rPr>
              <a:t> </a:t>
            </a:r>
            <a:r>
              <a:rPr lang="en-US" dirty="0" err="1">
                <a:latin typeface="Calibri (Body)"/>
              </a:rPr>
              <a:t>câu</a:t>
            </a:r>
            <a:r>
              <a:rPr lang="en-US" dirty="0">
                <a:latin typeface="Calibri (Body)"/>
              </a:rPr>
              <a:t> </a:t>
            </a:r>
            <a:r>
              <a:rPr lang="en-US" dirty="0" err="1">
                <a:latin typeface="Calibri (Body)"/>
              </a:rPr>
              <a:t>lệnh</a:t>
            </a:r>
            <a:r>
              <a:rPr lang="en-US" dirty="0">
                <a:latin typeface="Calibri (Body)"/>
              </a:rPr>
              <a:t> </a:t>
            </a:r>
            <a:r>
              <a:rPr lang="en-US" dirty="0" err="1">
                <a:latin typeface="Calibri (Body)"/>
              </a:rPr>
              <a:t>sau</a:t>
            </a:r>
            <a:r>
              <a:rPr lang="en-US" dirty="0">
                <a:latin typeface="Calibri (Body)"/>
              </a:rPr>
              <a:t>:</a:t>
            </a:r>
            <a:endParaRPr lang="en-US" dirty="0" smtClean="0">
              <a:latin typeface="Calibri (Body)"/>
            </a:endParaRPr>
          </a:p>
          <a:p>
            <a:pPr marL="0" indent="0">
              <a:buFont typeface="Wingdings" panose="05000000000000000000" pitchFamily="2" charset="2"/>
              <a:buNone/>
            </a:pPr>
            <a:endParaRPr lang="en-US" dirty="0">
              <a:latin typeface="Calibri (Body)"/>
            </a:endParaRPr>
          </a:p>
        </p:txBody>
      </p:sp>
      <p:pic>
        <p:nvPicPr>
          <p:cNvPr id="9" name="Picture 8"/>
          <p:cNvPicPr>
            <a:picLocks noChangeAspect="1"/>
          </p:cNvPicPr>
          <p:nvPr/>
        </p:nvPicPr>
        <p:blipFill>
          <a:blip r:embed="rId3"/>
          <a:stretch>
            <a:fillRect/>
          </a:stretch>
        </p:blipFill>
        <p:spPr>
          <a:xfrm>
            <a:off x="8119501" y="0"/>
            <a:ext cx="2498297" cy="927750"/>
          </a:xfrm>
          <a:prstGeom prst="rect">
            <a:avLst/>
          </a:prstGeom>
        </p:spPr>
      </p:pic>
      <p:pic>
        <p:nvPicPr>
          <p:cNvPr id="12" name="Picture 11"/>
          <p:cNvPicPr>
            <a:picLocks noChangeAspect="1"/>
          </p:cNvPicPr>
          <p:nvPr/>
        </p:nvPicPr>
        <p:blipFill>
          <a:blip r:embed="rId4"/>
          <a:stretch>
            <a:fillRect/>
          </a:stretch>
        </p:blipFill>
        <p:spPr>
          <a:xfrm>
            <a:off x="8119502" y="1032734"/>
            <a:ext cx="3488000" cy="451312"/>
          </a:xfrm>
          <a:prstGeom prst="rect">
            <a:avLst/>
          </a:prstGeom>
        </p:spPr>
      </p:pic>
      <p:pic>
        <p:nvPicPr>
          <p:cNvPr id="13" name="Picture 12"/>
          <p:cNvPicPr>
            <a:picLocks noChangeAspect="1"/>
          </p:cNvPicPr>
          <p:nvPr/>
        </p:nvPicPr>
        <p:blipFill>
          <a:blip r:embed="rId5"/>
          <a:stretch>
            <a:fillRect/>
          </a:stretch>
        </p:blipFill>
        <p:spPr>
          <a:xfrm>
            <a:off x="8119501" y="2002043"/>
            <a:ext cx="3789214" cy="379921"/>
          </a:xfrm>
          <a:prstGeom prst="rect">
            <a:avLst/>
          </a:prstGeom>
        </p:spPr>
      </p:pic>
      <p:pic>
        <p:nvPicPr>
          <p:cNvPr id="14" name="Picture 13"/>
          <p:cNvPicPr>
            <a:picLocks noChangeAspect="1"/>
          </p:cNvPicPr>
          <p:nvPr/>
        </p:nvPicPr>
        <p:blipFill>
          <a:blip r:embed="rId6"/>
          <a:stretch>
            <a:fillRect/>
          </a:stretch>
        </p:blipFill>
        <p:spPr>
          <a:xfrm>
            <a:off x="8119501" y="2792709"/>
            <a:ext cx="4238234" cy="584584"/>
          </a:xfrm>
          <a:prstGeom prst="rect">
            <a:avLst/>
          </a:prstGeom>
        </p:spPr>
      </p:pic>
      <p:pic>
        <p:nvPicPr>
          <p:cNvPr id="15" name="Picture 14"/>
          <p:cNvPicPr>
            <a:picLocks noChangeAspect="1"/>
          </p:cNvPicPr>
          <p:nvPr/>
        </p:nvPicPr>
        <p:blipFill>
          <a:blip r:embed="rId7"/>
          <a:stretch>
            <a:fillRect/>
          </a:stretch>
        </p:blipFill>
        <p:spPr>
          <a:xfrm>
            <a:off x="7435607" y="5826835"/>
            <a:ext cx="4756393" cy="396852"/>
          </a:xfrm>
          <a:prstGeom prst="rect">
            <a:avLst/>
          </a:prstGeom>
        </p:spPr>
      </p:pic>
    </p:spTree>
    <p:extLst>
      <p:ext uri="{BB962C8B-B14F-4D97-AF65-F5344CB8AC3E}">
        <p14:creationId xmlns:p14="http://schemas.microsoft.com/office/powerpoint/2010/main" val="3409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fontScale="92500" lnSpcReduction="20000"/>
          </a:bodyPr>
          <a:lstStyle/>
          <a:p>
            <a:pPr>
              <a:lnSpc>
                <a:spcPct val="110000"/>
              </a:lnSpc>
            </a:pPr>
            <a:r>
              <a:rPr lang="en-US" dirty="0"/>
              <a:t>SEC_CASE_SENSITIVE_LOGON Parameter and Password Case Sensitivity</a:t>
            </a:r>
          </a:p>
          <a:p>
            <a:pPr marL="0" indent="0">
              <a:lnSpc>
                <a:spcPct val="110000"/>
              </a:lnSpc>
              <a:buNone/>
            </a:pPr>
            <a:r>
              <a:rPr lang="vi-VN" dirty="0" smtClean="0">
                <a:latin typeface="Calibri (Body)"/>
              </a:rPr>
              <a:t>Tham số khởi tạo SEC_CASE_SENSITIVE_LOGON kiểm soát sử dụng phân biệt hoat thường trong mật khẩu</a:t>
            </a:r>
          </a:p>
          <a:p>
            <a:pPr marL="0" indent="0">
              <a:lnSpc>
                <a:spcPct val="110000"/>
              </a:lnSpc>
              <a:buNone/>
            </a:pPr>
            <a:r>
              <a:rPr lang="vi-VN" dirty="0" smtClean="0">
                <a:latin typeface="Calibri (Body)"/>
              </a:rPr>
              <a:t>Chỉ </a:t>
            </a:r>
            <a:r>
              <a:rPr lang="vi-VN" dirty="0">
                <a:latin typeface="Calibri (Body)"/>
              </a:rPr>
              <a:t>có những người dùng có quyền ALTER SYSTEM có thể thiết lập tham số SEC_CASE_SENSITIVE_LOGON. Bạn nên đảm bảo rằng tham số này được thiết lập thành TRUE vì thế phân biệt hoa thường sẽ bị bắt buộc khi người dùng nhập mật khẩu.Tuy nhiên, Bạn nên cảnh giác rằng tham số này đã lỗi thời (deprecated), nhưng vẫn được giữ lại để thích ứng ngược.</a:t>
            </a:r>
          </a:p>
          <a:p>
            <a:pPr marL="0" indent="0">
              <a:lnSpc>
                <a:spcPct val="110000"/>
              </a:lnSpc>
              <a:buNone/>
            </a:pPr>
            <a:r>
              <a:rPr lang="vi-VN" dirty="0">
                <a:latin typeface="Calibri (Body)"/>
              </a:rPr>
              <a:t>Khi bạn tạo hoặc sửa tài khoản, mặc định, mật khẩu sẽ phân biệt hoa thường. Phân biệt hoa thường không chỉ ảnh hưởng đến mật khẩu đến người dùng nhập thủ công, mà còn ảnh hưởng tới password file</a:t>
            </a:r>
            <a:endParaRPr lang="en-US" dirty="0">
              <a:latin typeface="Calibri (Body)"/>
            </a:endParaRPr>
          </a:p>
          <a:p>
            <a:pPr marL="0" indent="0">
              <a:lnSpc>
                <a:spcPct val="110000"/>
              </a:lnSpc>
              <a:buNone/>
            </a:pPr>
            <a:endParaRPr lang="en-US" dirty="0" smtClean="0"/>
          </a:p>
          <a:p>
            <a:pPr marL="0" indent="0">
              <a:lnSpc>
                <a:spcPct val="110000"/>
              </a:lnSpc>
              <a:buNone/>
            </a:pPr>
            <a:endParaRPr lang="en-US" dirty="0"/>
          </a:p>
        </p:txBody>
      </p:sp>
    </p:spTree>
    <p:extLst>
      <p:ext uri="{BB962C8B-B14F-4D97-AF65-F5344CB8AC3E}">
        <p14:creationId xmlns:p14="http://schemas.microsoft.com/office/powerpoint/2010/main" val="54030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fontScale="92500"/>
          </a:bodyPr>
          <a:lstStyle/>
          <a:p>
            <a:pPr>
              <a:lnSpc>
                <a:spcPct val="110000"/>
              </a:lnSpc>
            </a:pPr>
            <a:r>
              <a:rPr lang="en-US" dirty="0">
                <a:latin typeface="Calibri (Body)"/>
              </a:rPr>
              <a:t>Using the ALTER SYSTEM Statement to Enable Password Case Sensitivity</a:t>
            </a:r>
          </a:p>
          <a:p>
            <a:pPr marL="0" indent="0">
              <a:lnSpc>
                <a:spcPct val="110000"/>
              </a:lnSpc>
              <a:buNone/>
            </a:pPr>
            <a:r>
              <a:rPr lang="vi-VN" dirty="0">
                <a:latin typeface="Calibri (Body)"/>
              </a:rPr>
              <a:t>Nếu phân biệt hoa thường trên mật khẩu đã bị vô hiệu hóa, thì bạn có thể kích hoạt nó bằng cách thiết lập tham số SEC_CASE_SENSITIVE thành </a:t>
            </a:r>
            <a:r>
              <a:rPr lang="vi-VN" dirty="0" smtClean="0">
                <a:latin typeface="Calibri (Body)"/>
              </a:rPr>
              <a:t>TRUE</a:t>
            </a:r>
            <a:endParaRPr lang="en-US" dirty="0" smtClean="0">
              <a:latin typeface="Calibri (Body)"/>
            </a:endParaRPr>
          </a:p>
          <a:p>
            <a:pPr marL="914400" lvl="1" indent="-457200">
              <a:lnSpc>
                <a:spcPct val="110000"/>
              </a:lnSpc>
              <a:buFont typeface="+mj-lt"/>
              <a:buAutoNum type="arabicPeriod"/>
            </a:pPr>
            <a:r>
              <a:rPr lang="vi-VN" dirty="0">
                <a:latin typeface="Calibri (Body)"/>
              </a:rPr>
              <a:t>Nếu bạn sử dụng password file, thì đảm bảo rằng nó được tạo với tiện ích ORAPWD tham số IGNORECASE thiết lập thành N và tham số FORMAT thiết lập thành 12.Tham số IGNORECASE ghi đè tham số SEC_CASE_SENSITIVE.Mặc định, IGNORECASE được thiết lập thành N,có nghĩa là mật khẩu được xử lý phân biệt hoa thường. Lưu ý rằng tham số IGNORECASE và tham số hệ thống </a:t>
            </a:r>
            <a:endParaRPr lang="en-US" dirty="0" smtClean="0">
              <a:latin typeface="Calibri (Body)"/>
            </a:endParaRPr>
          </a:p>
          <a:p>
            <a:pPr marL="914400" lvl="1" indent="-457200">
              <a:lnSpc>
                <a:spcPct val="110000"/>
              </a:lnSpc>
              <a:buFont typeface="+mj-lt"/>
              <a:buAutoNum type="arabicPeriod"/>
            </a:pPr>
            <a:r>
              <a:rPr lang="en-US" dirty="0" err="1">
                <a:latin typeface="Calibri (Body)"/>
              </a:rPr>
              <a:t>Nhập</a:t>
            </a:r>
            <a:r>
              <a:rPr lang="en-US" dirty="0">
                <a:latin typeface="Calibri (Body)"/>
              </a:rPr>
              <a:t> </a:t>
            </a:r>
            <a:r>
              <a:rPr lang="en-US" dirty="0" err="1">
                <a:latin typeface="Calibri (Body)"/>
              </a:rPr>
              <a:t>câu</a:t>
            </a:r>
            <a:r>
              <a:rPr lang="en-US" dirty="0">
                <a:latin typeface="Calibri (Body)"/>
              </a:rPr>
              <a:t> </a:t>
            </a:r>
            <a:r>
              <a:rPr lang="en-US" dirty="0" err="1">
                <a:latin typeface="Calibri (Body)"/>
              </a:rPr>
              <a:t>lệnh</a:t>
            </a:r>
            <a:r>
              <a:rPr lang="en-US" dirty="0">
                <a:latin typeface="Calibri (Body)"/>
              </a:rPr>
              <a:t> </a:t>
            </a:r>
            <a:r>
              <a:rPr lang="en-US" dirty="0" err="1">
                <a:latin typeface="Calibri (Body)"/>
              </a:rPr>
              <a:t>sau</a:t>
            </a:r>
            <a:endParaRPr lang="en-US" dirty="0" smtClean="0">
              <a:latin typeface="Calibri (Body)"/>
            </a:endParaRPr>
          </a:p>
          <a:p>
            <a:pPr marL="0" indent="0">
              <a:lnSpc>
                <a:spcPct val="110000"/>
              </a:lnSpc>
              <a:buNone/>
            </a:pPr>
            <a:endParaRPr lang="en-US" dirty="0">
              <a:latin typeface="Calibri (Body)"/>
            </a:endParaRPr>
          </a:p>
        </p:txBody>
      </p:sp>
      <p:pic>
        <p:nvPicPr>
          <p:cNvPr id="2" name="Picture 1"/>
          <p:cNvPicPr>
            <a:picLocks noChangeAspect="1"/>
          </p:cNvPicPr>
          <p:nvPr/>
        </p:nvPicPr>
        <p:blipFill>
          <a:blip r:embed="rId3"/>
          <a:stretch>
            <a:fillRect/>
          </a:stretch>
        </p:blipFill>
        <p:spPr>
          <a:xfrm>
            <a:off x="2303526" y="5867399"/>
            <a:ext cx="3790950" cy="285750"/>
          </a:xfrm>
          <a:prstGeom prst="rect">
            <a:avLst/>
          </a:prstGeom>
        </p:spPr>
      </p:pic>
    </p:spTree>
    <p:extLst>
      <p:ext uri="{BB962C8B-B14F-4D97-AF65-F5344CB8AC3E}">
        <p14:creationId xmlns:p14="http://schemas.microsoft.com/office/powerpoint/2010/main" val="421530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lstStyle/>
          <a:p>
            <a:r>
              <a:rPr lang="en-GB" dirty="0" err="1" smtClean="0"/>
              <a:t>Các</a:t>
            </a:r>
            <a:r>
              <a:rPr lang="en-GB" dirty="0" smtClean="0"/>
              <a:t> </a:t>
            </a:r>
            <a:r>
              <a:rPr lang="en-GB" dirty="0" err="1" smtClean="0"/>
              <a:t>hạn</a:t>
            </a:r>
            <a:r>
              <a:rPr lang="en-GB" dirty="0" smtClean="0"/>
              <a:t> </a:t>
            </a:r>
            <a:r>
              <a:rPr lang="en-GB" dirty="0" err="1" smtClean="0"/>
              <a:t>chế</a:t>
            </a:r>
            <a:r>
              <a:rPr lang="en-GB" dirty="0" smtClean="0"/>
              <a:t> </a:t>
            </a:r>
            <a:r>
              <a:rPr lang="en-GB" dirty="0" err="1" smtClean="0"/>
              <a:t>về</a:t>
            </a:r>
            <a:r>
              <a:rPr lang="en-GB" dirty="0" smtClean="0"/>
              <a:t> </a:t>
            </a:r>
            <a:r>
              <a:rPr lang="en-GB" dirty="0" err="1" smtClean="0"/>
              <a:t>việc</a:t>
            </a:r>
            <a:r>
              <a:rPr lang="en-GB" dirty="0" smtClean="0"/>
              <a:t> </a:t>
            </a:r>
            <a:r>
              <a:rPr lang="en-GB" dirty="0" err="1" smtClean="0"/>
              <a:t>tạo</a:t>
            </a:r>
            <a:r>
              <a:rPr lang="en-GB" dirty="0" smtClean="0"/>
              <a:t> </a:t>
            </a:r>
            <a:r>
              <a:rPr lang="en-GB" dirty="0" err="1" smtClean="0"/>
              <a:t>tên</a:t>
            </a:r>
            <a:r>
              <a:rPr lang="en-GB" dirty="0" smtClean="0"/>
              <a:t> </a:t>
            </a:r>
            <a:r>
              <a:rPr lang="en-GB" dirty="0" err="1" smtClean="0"/>
              <a:t>người</a:t>
            </a:r>
            <a:r>
              <a:rPr lang="en-GB" dirty="0" smtClean="0"/>
              <a:t> </a:t>
            </a:r>
            <a:r>
              <a:rPr lang="en-GB" dirty="0" err="1" smtClean="0"/>
              <a:t>dùng</a:t>
            </a:r>
            <a:r>
              <a:rPr lang="en-GB" dirty="0" smtClean="0"/>
              <a:t> </a:t>
            </a:r>
            <a:r>
              <a:rPr lang="en-GB" dirty="0" err="1" smtClean="0"/>
              <a:t>cho</a:t>
            </a:r>
            <a:r>
              <a:rPr lang="en-GB" dirty="0" smtClean="0"/>
              <a:t> </a:t>
            </a:r>
            <a:r>
              <a:rPr lang="en-GB" dirty="0" err="1" smtClean="0"/>
              <a:t>một</a:t>
            </a:r>
            <a:r>
              <a:rPr lang="en-GB" dirty="0" smtClean="0"/>
              <a:t> </a:t>
            </a:r>
            <a:r>
              <a:rPr lang="en-GB" dirty="0" err="1" smtClean="0"/>
              <a:t>người</a:t>
            </a:r>
            <a:r>
              <a:rPr lang="en-GB" dirty="0" smtClean="0"/>
              <a:t> dung </a:t>
            </a:r>
            <a:r>
              <a:rPr lang="en-GB" dirty="0" err="1" smtClean="0"/>
              <a:t>mới</a:t>
            </a:r>
            <a:endParaRPr lang="en-GB" dirty="0" smtClean="0"/>
          </a:p>
          <a:p>
            <a:pPr lvl="1"/>
            <a:r>
              <a:rPr lang="en-US" dirty="0"/>
              <a:t>Uniqueness of User Names</a:t>
            </a:r>
          </a:p>
          <a:p>
            <a:pPr lvl="1"/>
            <a:r>
              <a:rPr lang="fr-FR" dirty="0"/>
              <a:t>User </a:t>
            </a:r>
            <a:r>
              <a:rPr lang="fr-FR" dirty="0" err="1"/>
              <a:t>Names</a:t>
            </a:r>
            <a:r>
              <a:rPr lang="fr-FR" dirty="0"/>
              <a:t> in a </a:t>
            </a:r>
            <a:r>
              <a:rPr lang="fr-FR" dirty="0" err="1"/>
              <a:t>Multitenant</a:t>
            </a:r>
            <a:r>
              <a:rPr lang="fr-FR" dirty="0"/>
              <a:t> </a:t>
            </a:r>
            <a:r>
              <a:rPr lang="fr-FR" dirty="0" err="1"/>
              <a:t>Environment</a:t>
            </a:r>
            <a:endParaRPr lang="fr-FR" dirty="0"/>
          </a:p>
          <a:p>
            <a:pPr lvl="1"/>
            <a:r>
              <a:rPr lang="en-US" dirty="0"/>
              <a:t>Case Sensitivity for User Names</a:t>
            </a:r>
          </a:p>
          <a:p>
            <a:pPr marL="0" indent="0">
              <a:buNone/>
            </a:pPr>
            <a:r>
              <a:rPr lang="en-US" dirty="0"/>
              <a:t/>
            </a:r>
            <a:br>
              <a:rPr lang="en-US" dirty="0"/>
            </a:br>
            <a:r>
              <a:rPr lang="fr-FR" dirty="0"/>
              <a:t/>
            </a:r>
            <a:br>
              <a:rPr lang="fr-FR" dirty="0"/>
            </a:br>
            <a:r>
              <a:rPr lang="en-US" dirty="0"/>
              <a:t/>
            </a:r>
            <a:br>
              <a:rPr lang="en-US" dirty="0"/>
            </a:br>
            <a:endParaRPr lang="en-GB" dirty="0" smtClean="0"/>
          </a:p>
        </p:txBody>
      </p:sp>
    </p:spTree>
    <p:extLst>
      <p:ext uri="{BB962C8B-B14F-4D97-AF65-F5344CB8AC3E}">
        <p14:creationId xmlns:p14="http://schemas.microsoft.com/office/powerpoint/2010/main" val="406552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fontScale="70000" lnSpcReduction="20000"/>
          </a:bodyPr>
          <a:lstStyle/>
          <a:p>
            <a:pPr>
              <a:lnSpc>
                <a:spcPct val="120000"/>
              </a:lnSpc>
            </a:pPr>
            <a:r>
              <a:rPr lang="en-US" dirty="0"/>
              <a:t>Management of Case Sensitivity for Secure Role Passwords</a:t>
            </a:r>
          </a:p>
          <a:p>
            <a:pPr marL="0" indent="0">
              <a:lnSpc>
                <a:spcPct val="120000"/>
              </a:lnSpc>
              <a:buNone/>
            </a:pPr>
            <a:r>
              <a:rPr lang="vi-VN" dirty="0">
                <a:latin typeface="Calibri (Body)"/>
              </a:rPr>
              <a:t>Để bảo mật tốt hơn, Bạn nên đảm bảo rằng mật khẩu cho các role bảo mật là phân biệt ho thường</a:t>
            </a:r>
          </a:p>
          <a:p>
            <a:pPr marL="0" indent="0">
              <a:lnSpc>
                <a:spcPct val="120000"/>
              </a:lnSpc>
              <a:buNone/>
            </a:pPr>
            <a:r>
              <a:rPr lang="vi-VN" dirty="0">
                <a:latin typeface="Calibri (Body)"/>
              </a:rPr>
              <a:t>Nếu trước khi cập nhật CSDL Oracle 12c Release 1 (12.1), Bạn tạo các role bảo mật bằng cách sử dụng mệnh đề IDENTIFIED BY trong câu lệnh CREATE ROLE,và khi update lên phiên bản 12c, tham số SQLNET.ALLOWED_VERSION_SERVER được thiết lập thành 12 hoặc 12a, thì bạn phải thay đổi mật khẩu cho các role bảo mật để cho các role này vẫn sử dụng được</a:t>
            </a:r>
          </a:p>
          <a:p>
            <a:pPr marL="0" indent="0">
              <a:lnSpc>
                <a:spcPct val="120000"/>
              </a:lnSpc>
              <a:buNone/>
            </a:pPr>
            <a:r>
              <a:rPr lang="vi-VN" dirty="0">
                <a:latin typeface="Calibri (Body)"/>
              </a:rPr>
              <a:t>Bạn có thể truy vấn đến cột PASSWORD_REQUIRED và AUTHENTICATION_TYPE của khung nhìn DBA_ROLES để tìm bất kỳ role bảo mật mà cần phải đổi mật khẩu trước khi nâng cấp lên 12c, để nó có thể sử dụng lại</a:t>
            </a:r>
          </a:p>
          <a:p>
            <a:pPr marL="0" indent="0">
              <a:lnSpc>
                <a:spcPct val="120000"/>
              </a:lnSpc>
              <a:buNone/>
            </a:pPr>
            <a:r>
              <a:rPr lang="vi-VN" dirty="0">
                <a:latin typeface="Calibri (Body)"/>
              </a:rPr>
              <a:t>Ngược lại, phiên bản mật khẩu cho các role bảo mật không thể sử dụng, trừ khi bạn thiết lập tham số SQLNET.ALLOWED_LOGON_VERSION_SERVER thành 8.Nếu tham số này là 12 hay 12a, thì bạn nên chạy câu lệnh SQL để đảm bằng rằng phân biệt hoa thường được bật,nếu không các role bảo mật sẽ không sử dụng được ngay cả khi mật khẩu được thay đổi</a:t>
            </a:r>
            <a:endParaRPr lang="en-US" dirty="0">
              <a:latin typeface="Calibri (Body)"/>
            </a:endParaRPr>
          </a:p>
        </p:txBody>
      </p:sp>
      <p:pic>
        <p:nvPicPr>
          <p:cNvPr id="3" name="Picture 2"/>
          <p:cNvPicPr>
            <a:picLocks noChangeAspect="1"/>
          </p:cNvPicPr>
          <p:nvPr/>
        </p:nvPicPr>
        <p:blipFill>
          <a:blip r:embed="rId3"/>
          <a:stretch>
            <a:fillRect/>
          </a:stretch>
        </p:blipFill>
        <p:spPr>
          <a:xfrm>
            <a:off x="5288922" y="5690150"/>
            <a:ext cx="4076700" cy="638175"/>
          </a:xfrm>
          <a:prstGeom prst="rect">
            <a:avLst/>
          </a:prstGeom>
        </p:spPr>
      </p:pic>
    </p:spTree>
    <p:extLst>
      <p:ext uri="{BB962C8B-B14F-4D97-AF65-F5344CB8AC3E}">
        <p14:creationId xmlns:p14="http://schemas.microsoft.com/office/powerpoint/2010/main" val="215162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fontScale="70000" lnSpcReduction="20000"/>
          </a:bodyPr>
          <a:lstStyle/>
          <a:p>
            <a:pPr>
              <a:lnSpc>
                <a:spcPct val="120000"/>
              </a:lnSpc>
            </a:pPr>
            <a:r>
              <a:rPr lang="en-US" dirty="0">
                <a:latin typeface="Calibri (Body)"/>
              </a:rPr>
              <a:t>Management of Password Versions of Users</a:t>
            </a:r>
          </a:p>
          <a:p>
            <a:pPr marL="0" indent="0">
              <a:lnSpc>
                <a:spcPct val="120000"/>
              </a:lnSpc>
              <a:buNone/>
            </a:pPr>
            <a:r>
              <a:rPr lang="vi-VN" dirty="0">
                <a:latin typeface="Calibri (Body)"/>
              </a:rPr>
              <a:t>Trong các phiên bản trước của CSDL Oracle, mật khẩu không phải là phân biệt hoa thường</a:t>
            </a:r>
          </a:p>
          <a:p>
            <a:pPr marL="0" indent="0">
              <a:lnSpc>
                <a:spcPct val="120000"/>
              </a:lnSpc>
              <a:buNone/>
            </a:pPr>
            <a:r>
              <a:rPr lang="vi-VN" dirty="0">
                <a:latin typeface="Calibri (Body)"/>
              </a:rPr>
              <a:t>Nếu bạn import các tài khoản người dùng từ các phiên bản trước(vd, phiên bản 10g), vào phiên bản csdl hiện tại, thì mặc định các người dùng này vẫn có thể đăng nhập vào csdl sử dụng bất kỳ hoa hay thường đối với mật khẩu của họ. nhưng khi mật khẩu của tài khoản người dùng được thay đổi, nó trở thành phân biệt hoa </a:t>
            </a:r>
            <a:r>
              <a:rPr lang="vi-VN" dirty="0" smtClean="0">
                <a:latin typeface="Calibri (Body)"/>
              </a:rPr>
              <a:t>thường</a:t>
            </a:r>
            <a:endParaRPr lang="en-US" dirty="0" smtClean="0">
              <a:latin typeface="Calibri (Body)"/>
            </a:endParaRPr>
          </a:p>
          <a:p>
            <a:pPr marL="0" indent="0">
              <a:lnSpc>
                <a:spcPct val="120000"/>
              </a:lnSpc>
              <a:buNone/>
            </a:pPr>
            <a:r>
              <a:rPr lang="vi-VN" dirty="0" smtClean="0">
                <a:latin typeface="Calibri (Body)"/>
              </a:rPr>
              <a:t>Bạn </a:t>
            </a:r>
            <a:r>
              <a:rPr lang="vi-VN" dirty="0">
                <a:latin typeface="Calibri (Body)"/>
              </a:rPr>
              <a:t>nên tìm các tài khoản người dùng sử dụng phiên bản mật khẩu 10G, và sau đó cập nhật mật khẩu cho những tài khoản này.Điều này tạo ra phiên bản mật khẩu thích hợp dựa trên thiết lập của tham số SQLNET.ALLOWED_LOGON_VERSION_SERVER như </a:t>
            </a:r>
            <a:r>
              <a:rPr lang="vi-VN" dirty="0" smtClean="0">
                <a:latin typeface="Calibri (Body)"/>
              </a:rPr>
              <a:t>sau</a:t>
            </a:r>
            <a:endParaRPr lang="en-US" dirty="0" smtClean="0">
              <a:latin typeface="Calibri (Body)"/>
            </a:endParaRPr>
          </a:p>
          <a:p>
            <a:pPr lvl="1">
              <a:lnSpc>
                <a:spcPct val="120000"/>
              </a:lnSpc>
            </a:pPr>
            <a:r>
              <a:rPr lang="en-US" dirty="0">
                <a:latin typeface="Calibri (Body)"/>
              </a:rPr>
              <a:t>SQLNET.ALLOWED_LOGON_VERSION_SERVER=8 </a:t>
            </a:r>
            <a:r>
              <a:rPr lang="en-US" dirty="0" smtClean="0">
                <a:latin typeface="Calibri (Body)"/>
              </a:rPr>
              <a:t>generates </a:t>
            </a:r>
            <a:r>
              <a:rPr lang="en-US" dirty="0">
                <a:latin typeface="Calibri (Body)"/>
              </a:rPr>
              <a:t>all three password versions10G, 11G, and 12C</a:t>
            </a:r>
            <a:r>
              <a:rPr lang="en-US" dirty="0" smtClean="0">
                <a:latin typeface="Calibri (Body)"/>
              </a:rPr>
              <a:t>.</a:t>
            </a:r>
          </a:p>
          <a:p>
            <a:pPr lvl="1">
              <a:lnSpc>
                <a:spcPct val="120000"/>
              </a:lnSpc>
            </a:pPr>
            <a:r>
              <a:rPr lang="en-US" dirty="0">
                <a:latin typeface="Calibri (Body)"/>
              </a:rPr>
              <a:t>SQLNET.ALLOWED_LOGON_VERSION_SERVER=12 generates both 11G and 12C password versions, and removes the 10G password version</a:t>
            </a:r>
            <a:r>
              <a:rPr lang="en-US" dirty="0" smtClean="0">
                <a:latin typeface="Calibri (Body)"/>
              </a:rPr>
              <a:t>.</a:t>
            </a:r>
            <a:endParaRPr lang="en-US" dirty="0">
              <a:latin typeface="Calibri (Body)"/>
            </a:endParaRPr>
          </a:p>
          <a:p>
            <a:pPr lvl="1">
              <a:lnSpc>
                <a:spcPct val="120000"/>
              </a:lnSpc>
            </a:pPr>
            <a:r>
              <a:rPr lang="en-US" dirty="0">
                <a:latin typeface="Calibri (Body)"/>
              </a:rPr>
              <a:t>SQLNET.ALLOWED_LOGON_VERSION_SERVER=12a </a:t>
            </a:r>
            <a:r>
              <a:rPr lang="en-US" dirty="0" smtClean="0">
                <a:latin typeface="Calibri (Body)"/>
              </a:rPr>
              <a:t>generates only the 12C password version</a:t>
            </a:r>
            <a:r>
              <a:rPr lang="en-US" dirty="0">
                <a:latin typeface="Calibri (Body)"/>
              </a:rPr>
              <a:t>.</a:t>
            </a:r>
          </a:p>
          <a:p>
            <a:pPr lvl="1">
              <a:lnSpc>
                <a:spcPct val="120000"/>
              </a:lnSpc>
            </a:pPr>
            <a:endParaRPr lang="en-US" dirty="0">
              <a:latin typeface="Calibri (Body)"/>
            </a:endParaRPr>
          </a:p>
          <a:p>
            <a:pPr lvl="1">
              <a:lnSpc>
                <a:spcPct val="120000"/>
              </a:lnSpc>
            </a:pPr>
            <a:endParaRPr lang="en-US" dirty="0">
              <a:latin typeface="Calibri (Body)"/>
            </a:endParaRPr>
          </a:p>
        </p:txBody>
      </p:sp>
    </p:spTree>
    <p:extLst>
      <p:ext uri="{BB962C8B-B14F-4D97-AF65-F5344CB8AC3E}">
        <p14:creationId xmlns:p14="http://schemas.microsoft.com/office/powerpoint/2010/main" val="314697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a:xfrm>
            <a:off x="1280160" y="2190749"/>
            <a:ext cx="6375862" cy="3986213"/>
          </a:xfrm>
        </p:spPr>
        <p:txBody>
          <a:bodyPr>
            <a:normAutofit fontScale="92500" lnSpcReduction="20000"/>
          </a:bodyPr>
          <a:lstStyle/>
          <a:p>
            <a:pPr>
              <a:lnSpc>
                <a:spcPct val="120000"/>
              </a:lnSpc>
            </a:pPr>
            <a:r>
              <a:rPr lang="en-US" dirty="0"/>
              <a:t>Finding and Resetting User Passwords That Use the 10G Password Version</a:t>
            </a:r>
          </a:p>
          <a:p>
            <a:pPr marL="0" indent="0">
              <a:lnSpc>
                <a:spcPct val="120000"/>
              </a:lnSpc>
              <a:buNone/>
            </a:pPr>
            <a:r>
              <a:rPr lang="vi-VN" dirty="0">
                <a:latin typeface="Calibri (Body)"/>
              </a:rPr>
              <a:t>Bạn có thể tìm và reset mật khẩu cho tài khoản người dùng sử dụng phiên bản mật khẩu 10G</a:t>
            </a:r>
            <a:endParaRPr lang="en-US" dirty="0">
              <a:latin typeface="Calibri (Body)"/>
            </a:endParaRPr>
          </a:p>
          <a:p>
            <a:pPr marL="914400" lvl="1" indent="-457200">
              <a:lnSpc>
                <a:spcPct val="120000"/>
              </a:lnSpc>
              <a:buFont typeface="+mj-lt"/>
              <a:buAutoNum type="arabicPeriod"/>
            </a:pPr>
            <a:r>
              <a:rPr lang="vi-VN" dirty="0">
                <a:latin typeface="Calibri (Body)"/>
              </a:rPr>
              <a:t>Truy vấn khung nhìn DBA_USERS để tìm danh sách các phiên bản mật khẩu được tạo ra từ mật khẩu khi tài khoản được tạo hoặc khi mật khẩu của tài khoản được thay </a:t>
            </a:r>
            <a:r>
              <a:rPr lang="vi-VN" dirty="0" smtClean="0">
                <a:latin typeface="Calibri (Body)"/>
              </a:rPr>
              <a:t>đổi</a:t>
            </a:r>
            <a:endParaRPr lang="en-US" dirty="0" smtClean="0">
              <a:latin typeface="Calibri (Body)"/>
            </a:endParaRPr>
          </a:p>
          <a:p>
            <a:pPr marL="914400" lvl="1" indent="-457200">
              <a:lnSpc>
                <a:spcPct val="120000"/>
              </a:lnSpc>
              <a:buFont typeface="+mj-lt"/>
              <a:buAutoNum type="arabicPeriod"/>
            </a:pPr>
            <a:r>
              <a:rPr lang="en-US" dirty="0" err="1"/>
              <a:t>Làm</a:t>
            </a:r>
            <a:r>
              <a:rPr lang="en-US" dirty="0"/>
              <a:t> </a:t>
            </a:r>
            <a:r>
              <a:rPr lang="en-US" dirty="0" err="1"/>
              <a:t>hết</a:t>
            </a:r>
            <a:r>
              <a:rPr lang="en-US" dirty="0"/>
              <a:t> </a:t>
            </a:r>
            <a:r>
              <a:rPr lang="en-US" dirty="0" err="1"/>
              <a:t>hạn</a:t>
            </a:r>
            <a:r>
              <a:rPr lang="en-US" dirty="0"/>
              <a:t> </a:t>
            </a:r>
            <a:r>
              <a:rPr lang="en-US" dirty="0" err="1"/>
              <a:t>mật</a:t>
            </a:r>
            <a:r>
              <a:rPr lang="en-US" dirty="0"/>
              <a:t> </a:t>
            </a:r>
            <a:r>
              <a:rPr lang="en-US" dirty="0" err="1"/>
              <a:t>khẩu</a:t>
            </a:r>
            <a:r>
              <a:rPr lang="en-US" dirty="0"/>
              <a:t> </a:t>
            </a:r>
            <a:r>
              <a:rPr lang="en-US" dirty="0" err="1"/>
              <a:t>đối</a:t>
            </a:r>
            <a:r>
              <a:rPr lang="en-US" dirty="0"/>
              <a:t> </a:t>
            </a:r>
            <a:r>
              <a:rPr lang="en-US" dirty="0" err="1"/>
              <a:t>với</a:t>
            </a:r>
            <a:r>
              <a:rPr lang="en-US" dirty="0"/>
              <a:t> </a:t>
            </a:r>
            <a:r>
              <a:rPr lang="en-US" dirty="0" err="1"/>
              <a:t>những</a:t>
            </a:r>
            <a:r>
              <a:rPr lang="en-US" dirty="0"/>
              <a:t> </a:t>
            </a:r>
            <a:r>
              <a:rPr lang="en-US" dirty="0" err="1"/>
              <a:t>tài</a:t>
            </a:r>
            <a:r>
              <a:rPr lang="en-US" dirty="0"/>
              <a:t> </a:t>
            </a:r>
            <a:r>
              <a:rPr lang="en-US" dirty="0" err="1"/>
              <a:t>khoản</a:t>
            </a:r>
            <a:r>
              <a:rPr lang="en-US" dirty="0"/>
              <a:t> </a:t>
            </a:r>
            <a:r>
              <a:rPr lang="en-US" dirty="0" err="1"/>
              <a:t>không</a:t>
            </a:r>
            <a:r>
              <a:rPr lang="en-US" dirty="0"/>
              <a:t> </a:t>
            </a:r>
            <a:r>
              <a:rPr lang="en-US" dirty="0" err="1"/>
              <a:t>có</a:t>
            </a:r>
            <a:r>
              <a:rPr lang="en-US" dirty="0"/>
              <a:t> </a:t>
            </a:r>
            <a:r>
              <a:rPr lang="en-US" dirty="0" err="1"/>
              <a:t>phiên</a:t>
            </a:r>
            <a:r>
              <a:rPr lang="en-US" dirty="0"/>
              <a:t> </a:t>
            </a:r>
            <a:r>
              <a:rPr lang="en-US" dirty="0" err="1"/>
              <a:t>bản</a:t>
            </a:r>
            <a:r>
              <a:rPr lang="en-US" dirty="0"/>
              <a:t> </a:t>
            </a:r>
            <a:r>
              <a:rPr lang="en-US" dirty="0" err="1"/>
              <a:t>mật</a:t>
            </a:r>
            <a:r>
              <a:rPr lang="en-US" dirty="0"/>
              <a:t> </a:t>
            </a:r>
            <a:r>
              <a:rPr lang="en-US" dirty="0" err="1"/>
              <a:t>khẩu</a:t>
            </a:r>
            <a:r>
              <a:rPr lang="en-US" dirty="0"/>
              <a:t> </a:t>
            </a:r>
            <a:r>
              <a:rPr lang="en-US" dirty="0" err="1"/>
              <a:t>là</a:t>
            </a:r>
            <a:r>
              <a:rPr lang="en-US" dirty="0"/>
              <a:t> 11G </a:t>
            </a:r>
            <a:r>
              <a:rPr lang="en-US" dirty="0" err="1"/>
              <a:t>hoặc</a:t>
            </a:r>
            <a:r>
              <a:rPr lang="en-US" dirty="0"/>
              <a:t> 12C</a:t>
            </a:r>
          </a:p>
          <a:p>
            <a:pPr marL="914400" lvl="1" indent="-457200">
              <a:lnSpc>
                <a:spcPct val="120000"/>
              </a:lnSpc>
              <a:buFont typeface="+mj-lt"/>
              <a:buAutoNum type="arabicPeriod"/>
            </a:pPr>
            <a:r>
              <a:rPr lang="en-US" dirty="0" smtClean="0"/>
              <a:t>Y</a:t>
            </a:r>
            <a:r>
              <a:rPr lang="vi-VN" dirty="0" smtClean="0">
                <a:latin typeface="Calibri (Body)"/>
              </a:rPr>
              <a:t>êu </a:t>
            </a:r>
            <a:r>
              <a:rPr lang="vi-VN" dirty="0">
                <a:latin typeface="Calibri (Body)"/>
              </a:rPr>
              <a:t>cầu người dùng blake đăng nhập và sẽ hiện thông báo phải đổi mật khẩu</a:t>
            </a:r>
            <a:endParaRPr lang="en-US" dirty="0">
              <a:latin typeface="Calibri (Body)"/>
            </a:endParaRPr>
          </a:p>
        </p:txBody>
      </p:sp>
      <p:pic>
        <p:nvPicPr>
          <p:cNvPr id="2" name="Picture 1"/>
          <p:cNvPicPr>
            <a:picLocks noChangeAspect="1"/>
          </p:cNvPicPr>
          <p:nvPr/>
        </p:nvPicPr>
        <p:blipFill>
          <a:blip r:embed="rId3"/>
          <a:stretch>
            <a:fillRect/>
          </a:stretch>
        </p:blipFill>
        <p:spPr>
          <a:xfrm>
            <a:off x="7799502" y="2294660"/>
            <a:ext cx="4124325" cy="2019300"/>
          </a:xfrm>
          <a:prstGeom prst="rect">
            <a:avLst/>
          </a:prstGeom>
        </p:spPr>
      </p:pic>
      <p:pic>
        <p:nvPicPr>
          <p:cNvPr id="3" name="Picture 2"/>
          <p:cNvPicPr>
            <a:picLocks noChangeAspect="1"/>
          </p:cNvPicPr>
          <p:nvPr/>
        </p:nvPicPr>
        <p:blipFill>
          <a:blip r:embed="rId4"/>
          <a:stretch>
            <a:fillRect/>
          </a:stretch>
        </p:blipFill>
        <p:spPr>
          <a:xfrm>
            <a:off x="7920037" y="4780164"/>
            <a:ext cx="2752725" cy="466725"/>
          </a:xfrm>
          <a:prstGeom prst="rect">
            <a:avLst/>
          </a:prstGeom>
        </p:spPr>
      </p:pic>
    </p:spTree>
    <p:extLst>
      <p:ext uri="{BB962C8B-B14F-4D97-AF65-F5344CB8AC3E}">
        <p14:creationId xmlns:p14="http://schemas.microsoft.com/office/powerpoint/2010/main" val="5464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a:bodyPr>
          <a:lstStyle/>
          <a:p>
            <a:r>
              <a:rPr lang="en-US" dirty="0"/>
              <a:t>How Case Sensitivity Affects Password Files</a:t>
            </a:r>
          </a:p>
          <a:p>
            <a:pPr marL="0" indent="0">
              <a:buNone/>
            </a:pPr>
            <a:r>
              <a:rPr lang="vi-VN" dirty="0">
                <a:latin typeface="Calibri (Body)"/>
              </a:rPr>
              <a:t>Mặc định,các file mật khẩu là phân biệt hoa thường.Đối số IGNORECASE trong tiện ích command-line ORAPWD kiểm soát phân biệt hoa thường của password files.</a:t>
            </a:r>
          </a:p>
          <a:p>
            <a:pPr marL="0" indent="0">
              <a:buNone/>
            </a:pPr>
            <a:r>
              <a:rPr lang="vi-VN" dirty="0">
                <a:latin typeface="Calibri (Body)"/>
              </a:rPr>
              <a:t>Giá trị mặc định cho IGNORECASE là N(NO), cái mà bắt buộc phải phân biệt hoa thường. Để bảo mật tốt hơn,thiết lập IGNORECASE thành N hoặc bỏ qua đối số này.Lưu ý rằng tham số này đã lỗi thời.</a:t>
            </a:r>
          </a:p>
          <a:p>
            <a:pPr marL="0" indent="0">
              <a:buNone/>
            </a:pPr>
            <a:r>
              <a:rPr lang="vi-VN" dirty="0">
                <a:latin typeface="Calibri (Body)"/>
              </a:rPr>
              <a:t>Ví dụ sau cho thấy cách để kích hoạt phân biệt hoa thường trong password files.</a:t>
            </a:r>
            <a:endParaRPr lang="en-US" dirty="0">
              <a:latin typeface="Calibri (Body)"/>
            </a:endParaRPr>
          </a:p>
        </p:txBody>
      </p:sp>
      <p:pic>
        <p:nvPicPr>
          <p:cNvPr id="2" name="Picture 1"/>
          <p:cNvPicPr>
            <a:picLocks noChangeAspect="1"/>
          </p:cNvPicPr>
          <p:nvPr/>
        </p:nvPicPr>
        <p:blipFill>
          <a:blip r:embed="rId3"/>
          <a:stretch>
            <a:fillRect/>
          </a:stretch>
        </p:blipFill>
        <p:spPr>
          <a:xfrm>
            <a:off x="2393632" y="5595937"/>
            <a:ext cx="2695575" cy="581025"/>
          </a:xfrm>
          <a:prstGeom prst="rect">
            <a:avLst/>
          </a:prstGeom>
        </p:spPr>
      </p:pic>
    </p:spTree>
    <p:extLst>
      <p:ext uri="{BB962C8B-B14F-4D97-AF65-F5344CB8AC3E}">
        <p14:creationId xmlns:p14="http://schemas.microsoft.com/office/powerpoint/2010/main" val="200377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fontScale="85000" lnSpcReduction="20000"/>
          </a:bodyPr>
          <a:lstStyle/>
          <a:p>
            <a:pPr>
              <a:lnSpc>
                <a:spcPct val="120000"/>
              </a:lnSpc>
            </a:pPr>
            <a:r>
              <a:rPr lang="en-US" dirty="0"/>
              <a:t>How Case Sensitivity Affects Passwords Used in Database Link Connections</a:t>
            </a:r>
          </a:p>
          <a:p>
            <a:pPr marL="0" indent="0">
              <a:lnSpc>
                <a:spcPct val="120000"/>
              </a:lnSpc>
              <a:buNone/>
            </a:pPr>
            <a:r>
              <a:rPr lang="vi-VN" dirty="0">
                <a:latin typeface="Calibri (Body)"/>
              </a:rPr>
              <a:t>Khi bạn tạo một link connection đến csdl, bạn phải đưa ra tên người dùng và mật khẩu cho kết nối </a:t>
            </a:r>
            <a:r>
              <a:rPr lang="vi-VN" dirty="0" smtClean="0">
                <a:latin typeface="Calibri (Body)"/>
              </a:rPr>
              <a:t>đó</a:t>
            </a:r>
            <a:endParaRPr lang="en-US" dirty="0" smtClean="0">
              <a:latin typeface="Calibri (Body)"/>
            </a:endParaRPr>
          </a:p>
          <a:p>
            <a:pPr marL="0" indent="0">
              <a:lnSpc>
                <a:spcPct val="120000"/>
              </a:lnSpc>
              <a:buNone/>
            </a:pPr>
            <a:r>
              <a:rPr lang="vi-VN" dirty="0">
                <a:latin typeface="Calibri (Body)"/>
              </a:rPr>
              <a:t>Khi bạn tạo một link kết nối, mật khẩu là phân biệt hoa thường. Làm cách nào để người dùng nhập mật khẩu của họ phụ thuộc vào phiên bản mà link kết nối đến csdl đó được </a:t>
            </a:r>
            <a:r>
              <a:rPr lang="vi-VN" dirty="0" smtClean="0">
                <a:latin typeface="Calibri (Body)"/>
              </a:rPr>
              <a:t>tạo:</a:t>
            </a:r>
            <a:endParaRPr lang="en-US" dirty="0" smtClean="0">
              <a:latin typeface="Calibri (Body)"/>
            </a:endParaRPr>
          </a:p>
          <a:p>
            <a:pPr lvl="1">
              <a:lnSpc>
                <a:spcPct val="120000"/>
              </a:lnSpc>
            </a:pPr>
            <a:r>
              <a:rPr lang="vi-VN" dirty="0">
                <a:latin typeface="Calibri (Body)"/>
              </a:rPr>
              <a:t>Người dùng có thể kết nối từ những phiên bản trước đó đến phiên bản 12c. Bởi vì phân biệt hoa thường được kích hoạt, người dùng phải nhập mật khẩu bằng cách sử dụng chính xác kí tự được sử dụng khi tài khoản được </a:t>
            </a:r>
            <a:r>
              <a:rPr lang="vi-VN" dirty="0" smtClean="0">
                <a:latin typeface="Calibri (Body)"/>
              </a:rPr>
              <a:t>tạo</a:t>
            </a:r>
            <a:endParaRPr lang="en-US" dirty="0" smtClean="0">
              <a:latin typeface="Calibri (Body)"/>
            </a:endParaRPr>
          </a:p>
          <a:p>
            <a:pPr lvl="1">
              <a:lnSpc>
                <a:spcPct val="120000"/>
              </a:lnSpc>
            </a:pPr>
            <a:r>
              <a:rPr lang="vi-VN" dirty="0">
                <a:latin typeface="Calibri (Body)"/>
              </a:rPr>
              <a:t>Nếu người dùng kết nối từ CSDL Oracle 12c đến các phiên bản cũ hơn, và nếu tham số SEC_CASE_SENSITIVE_LOGON trong các phiên bản cũ hơn đã thiết lập là FALSE, thì mật khẩu cho csdl link có thể sử dụng không phân biệt hoa thường </a:t>
            </a:r>
            <a:endParaRPr lang="en-US" dirty="0">
              <a:latin typeface="Calibri (Body)"/>
            </a:endParaRPr>
          </a:p>
        </p:txBody>
      </p:sp>
      <p:pic>
        <p:nvPicPr>
          <p:cNvPr id="3" name="Picture 2"/>
          <p:cNvPicPr>
            <a:picLocks noChangeAspect="1"/>
          </p:cNvPicPr>
          <p:nvPr/>
        </p:nvPicPr>
        <p:blipFill>
          <a:blip r:embed="rId3"/>
          <a:stretch>
            <a:fillRect/>
          </a:stretch>
        </p:blipFill>
        <p:spPr>
          <a:xfrm>
            <a:off x="1783080" y="6063005"/>
            <a:ext cx="3238500" cy="476250"/>
          </a:xfrm>
          <a:prstGeom prst="rect">
            <a:avLst/>
          </a:prstGeom>
        </p:spPr>
      </p:pic>
    </p:spTree>
    <p:extLst>
      <p:ext uri="{BB962C8B-B14F-4D97-AF65-F5344CB8AC3E}">
        <p14:creationId xmlns:p14="http://schemas.microsoft.com/office/powerpoint/2010/main" val="427493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fontScale="70000" lnSpcReduction="20000"/>
          </a:bodyPr>
          <a:lstStyle/>
          <a:p>
            <a:pPr>
              <a:lnSpc>
                <a:spcPct val="120000"/>
              </a:lnSpc>
            </a:pPr>
            <a:r>
              <a:rPr lang="en-US" dirty="0" err="1" smtClean="0"/>
              <a:t>Xác</a:t>
            </a:r>
            <a:r>
              <a:rPr lang="en-US" dirty="0" smtClean="0"/>
              <a:t> </a:t>
            </a:r>
            <a:r>
              <a:rPr lang="en-US" dirty="0" err="1" smtClean="0"/>
              <a:t>thực</a:t>
            </a:r>
            <a:r>
              <a:rPr lang="en-US" dirty="0" smtClean="0"/>
              <a:t> </a:t>
            </a:r>
            <a:r>
              <a:rPr lang="en-US" dirty="0" err="1" smtClean="0"/>
              <a:t>người</a:t>
            </a:r>
            <a:r>
              <a:rPr lang="en-US" dirty="0" smtClean="0"/>
              <a:t> </a:t>
            </a:r>
            <a:r>
              <a:rPr lang="en-US" dirty="0" err="1" smtClean="0"/>
              <a:t>dùng</a:t>
            </a:r>
            <a:endParaRPr lang="en-US" dirty="0" smtClean="0"/>
          </a:p>
          <a:p>
            <a:pPr marL="0" indent="0">
              <a:lnSpc>
                <a:spcPct val="120000"/>
              </a:lnSpc>
              <a:buNone/>
            </a:pPr>
            <a:r>
              <a:rPr lang="en-US" dirty="0" err="1" smtClean="0"/>
              <a:t>Để</a:t>
            </a:r>
            <a:r>
              <a:rPr lang="en-US" dirty="0" smtClean="0"/>
              <a:t> </a:t>
            </a:r>
            <a:r>
              <a:rPr lang="en-US" dirty="0" err="1" smtClean="0"/>
              <a:t>tránh</a:t>
            </a:r>
            <a:r>
              <a:rPr lang="en-US" dirty="0" smtClean="0"/>
              <a:t> </a:t>
            </a:r>
            <a:r>
              <a:rPr lang="en-US" dirty="0" err="1" smtClean="0"/>
              <a:t>việc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không</a:t>
            </a:r>
            <a:r>
              <a:rPr lang="en-US" dirty="0" smtClean="0"/>
              <a:t> </a:t>
            </a:r>
            <a:r>
              <a:rPr lang="en-US" dirty="0" err="1" smtClean="0"/>
              <a:t>hợp</a:t>
            </a:r>
            <a:r>
              <a:rPr lang="en-US" dirty="0" smtClean="0"/>
              <a:t> </a:t>
            </a:r>
            <a:r>
              <a:rPr lang="en-US" dirty="0" err="1" smtClean="0"/>
              <a:t>lệ</a:t>
            </a:r>
            <a:r>
              <a:rPr lang="en-US" dirty="0" smtClean="0"/>
              <a:t> </a:t>
            </a:r>
            <a:r>
              <a:rPr lang="en-US" dirty="0" err="1" smtClean="0"/>
              <a:t>csdl,Oracle</a:t>
            </a:r>
            <a:r>
              <a:rPr lang="en-US" dirty="0" smtClean="0"/>
              <a:t> </a:t>
            </a:r>
            <a:r>
              <a:rPr lang="en-US" dirty="0" err="1" smtClean="0"/>
              <a:t>cung</a:t>
            </a:r>
            <a:r>
              <a:rPr lang="en-US" dirty="0" smtClean="0"/>
              <a:t> </a:t>
            </a:r>
            <a:r>
              <a:rPr lang="en-US" dirty="0" err="1" smtClean="0"/>
              <a:t>cấp</a:t>
            </a:r>
            <a:r>
              <a:rPr lang="en-US" dirty="0" smtClean="0"/>
              <a:t> </a:t>
            </a:r>
            <a:r>
              <a:rPr lang="en-US" dirty="0" err="1" smtClean="0"/>
              <a:t>các</a:t>
            </a:r>
            <a:r>
              <a:rPr lang="en-US" dirty="0" smtClean="0"/>
              <a:t> </a:t>
            </a:r>
            <a:r>
              <a:rPr lang="en-US" dirty="0" err="1" smtClean="0"/>
              <a:t>phương</a:t>
            </a:r>
            <a:r>
              <a:rPr lang="en-US" dirty="0" smtClean="0"/>
              <a:t> </a:t>
            </a:r>
            <a:r>
              <a:rPr lang="en-US" dirty="0" err="1" smtClean="0"/>
              <a:t>thức</a:t>
            </a:r>
            <a:r>
              <a:rPr lang="en-US" dirty="0" smtClean="0"/>
              <a:t> </a:t>
            </a:r>
            <a:r>
              <a:rPr lang="en-US" dirty="0" err="1" smtClean="0"/>
              <a:t>để</a:t>
            </a:r>
            <a:r>
              <a:rPr lang="en-US" dirty="0" smtClean="0"/>
              <a:t> </a:t>
            </a:r>
            <a:r>
              <a:rPr lang="en-US" dirty="0" err="1" smtClean="0"/>
              <a:t>xác</a:t>
            </a:r>
            <a:r>
              <a:rPr lang="en-US" dirty="0" smtClean="0"/>
              <a:t> </a:t>
            </a:r>
            <a:r>
              <a:rPr lang="en-US" dirty="0" err="1" smtClean="0"/>
              <a:t>thực</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Bạn</a:t>
            </a:r>
            <a:r>
              <a:rPr lang="en-US" dirty="0" smtClean="0"/>
              <a:t> </a:t>
            </a:r>
            <a:r>
              <a:rPr lang="en-US" dirty="0" err="1" smtClean="0"/>
              <a:t>có</a:t>
            </a:r>
            <a:r>
              <a:rPr lang="en-US" dirty="0" smtClean="0"/>
              <a:t> </a:t>
            </a:r>
            <a:r>
              <a:rPr lang="en-US" dirty="0" err="1" smtClean="0"/>
              <a:t>tể</a:t>
            </a:r>
            <a:r>
              <a:rPr lang="en-US" dirty="0" smtClean="0"/>
              <a:t> </a:t>
            </a:r>
            <a:r>
              <a:rPr lang="en-US" dirty="0" err="1" smtClean="0"/>
              <a:t>xác</a:t>
            </a:r>
            <a:r>
              <a:rPr lang="en-US" dirty="0" smtClean="0"/>
              <a:t> </a:t>
            </a:r>
            <a:r>
              <a:rPr lang="en-US" dirty="0" err="1" smtClean="0"/>
              <a:t>thực</a:t>
            </a:r>
            <a:r>
              <a:rPr lang="en-US" dirty="0" smtClean="0"/>
              <a:t> </a:t>
            </a:r>
            <a:r>
              <a:rPr lang="en-US" dirty="0" err="1" smtClean="0"/>
              <a:t>bằng</a:t>
            </a:r>
            <a:r>
              <a:rPr lang="en-US" dirty="0" smtClean="0"/>
              <a:t> </a:t>
            </a:r>
            <a:r>
              <a:rPr lang="en-US" dirty="0" err="1" smtClean="0"/>
              <a:t>cách</a:t>
            </a:r>
            <a:endParaRPr lang="en-US" dirty="0"/>
          </a:p>
          <a:p>
            <a:pPr lvl="1">
              <a:lnSpc>
                <a:spcPct val="120000"/>
              </a:lnSpc>
            </a:pPr>
            <a:r>
              <a:rPr lang="en-US" dirty="0" err="1"/>
              <a:t>Hệ</a:t>
            </a:r>
            <a:r>
              <a:rPr lang="en-US" dirty="0"/>
              <a:t> </a:t>
            </a:r>
            <a:r>
              <a:rPr lang="en-US" dirty="0" err="1"/>
              <a:t>điều</a:t>
            </a:r>
            <a:r>
              <a:rPr lang="en-US" dirty="0"/>
              <a:t> </a:t>
            </a:r>
            <a:r>
              <a:rPr lang="en-US" dirty="0" err="1"/>
              <a:t>hành</a:t>
            </a:r>
            <a:endParaRPr lang="en-US" dirty="0"/>
          </a:p>
          <a:p>
            <a:pPr lvl="1">
              <a:lnSpc>
                <a:spcPct val="120000"/>
              </a:lnSpc>
            </a:pPr>
            <a:r>
              <a:rPr lang="en-US" dirty="0" err="1"/>
              <a:t>Dịch</a:t>
            </a:r>
            <a:r>
              <a:rPr lang="en-US" dirty="0"/>
              <a:t> </a:t>
            </a:r>
            <a:r>
              <a:rPr lang="en-US" dirty="0" err="1"/>
              <a:t>vụ</a:t>
            </a:r>
            <a:r>
              <a:rPr lang="en-US" dirty="0"/>
              <a:t> </a:t>
            </a:r>
            <a:r>
              <a:rPr lang="en-US" dirty="0" err="1"/>
              <a:t>mạng</a:t>
            </a:r>
            <a:endParaRPr lang="en-US" dirty="0"/>
          </a:p>
          <a:p>
            <a:pPr lvl="1">
              <a:lnSpc>
                <a:spcPct val="120000"/>
              </a:lnSpc>
            </a:pPr>
            <a:r>
              <a:rPr lang="en-US" dirty="0"/>
              <a:t>CSDL Oracle </a:t>
            </a:r>
            <a:r>
              <a:rPr lang="en-US" dirty="0" err="1"/>
              <a:t>liên</a:t>
            </a:r>
            <a:r>
              <a:rPr lang="en-US" dirty="0"/>
              <a:t> </a:t>
            </a:r>
            <a:r>
              <a:rPr lang="en-US" dirty="0" err="1"/>
              <a:t>kết</a:t>
            </a:r>
            <a:endParaRPr lang="en-US" dirty="0"/>
          </a:p>
          <a:p>
            <a:pPr lvl="1">
              <a:lnSpc>
                <a:spcPct val="120000"/>
              </a:lnSpc>
            </a:pPr>
            <a:r>
              <a:rPr lang="en-US" dirty="0" err="1"/>
              <a:t>Ứng</a:t>
            </a:r>
            <a:r>
              <a:rPr lang="en-US" dirty="0"/>
              <a:t> </a:t>
            </a:r>
            <a:r>
              <a:rPr lang="en-US" dirty="0" err="1"/>
              <a:t>dụng</a:t>
            </a:r>
            <a:r>
              <a:rPr lang="en-US" dirty="0"/>
              <a:t> </a:t>
            </a:r>
            <a:r>
              <a:rPr lang="en-US" dirty="0" err="1"/>
              <a:t>trung</a:t>
            </a:r>
            <a:r>
              <a:rPr lang="en-US" dirty="0"/>
              <a:t> </a:t>
            </a:r>
            <a:r>
              <a:rPr lang="en-US" dirty="0" err="1"/>
              <a:t>gian</a:t>
            </a:r>
            <a:r>
              <a:rPr lang="en-US" dirty="0"/>
              <a:t> </a:t>
            </a:r>
            <a:r>
              <a:rPr lang="en-US" dirty="0" err="1"/>
              <a:t>đại</a:t>
            </a:r>
            <a:r>
              <a:rPr lang="en-US" dirty="0"/>
              <a:t> </a:t>
            </a:r>
            <a:r>
              <a:rPr lang="en-US" dirty="0" err="1"/>
              <a:t>diện</a:t>
            </a:r>
            <a:r>
              <a:rPr lang="en-US" dirty="0"/>
              <a:t> </a:t>
            </a:r>
            <a:r>
              <a:rPr lang="en-US" dirty="0" err="1"/>
              <a:t>cho</a:t>
            </a:r>
            <a:r>
              <a:rPr lang="en-US" dirty="0"/>
              <a:t> </a:t>
            </a:r>
            <a:r>
              <a:rPr lang="en-US" dirty="0" err="1"/>
              <a:t>người</a:t>
            </a:r>
            <a:r>
              <a:rPr lang="en-US" dirty="0"/>
              <a:t> </a:t>
            </a:r>
            <a:r>
              <a:rPr lang="en-US" dirty="0" err="1"/>
              <a:t>dùng</a:t>
            </a:r>
            <a:endParaRPr lang="en-US" dirty="0"/>
          </a:p>
          <a:p>
            <a:pPr lvl="1">
              <a:lnSpc>
                <a:spcPct val="120000"/>
              </a:lnSpc>
            </a:pPr>
            <a:r>
              <a:rPr lang="en-US" dirty="0" err="1"/>
              <a:t>Giao</a:t>
            </a:r>
            <a:r>
              <a:rPr lang="en-US" dirty="0"/>
              <a:t> </a:t>
            </a:r>
            <a:r>
              <a:rPr lang="en-US" dirty="0" err="1"/>
              <a:t>thức</a:t>
            </a:r>
            <a:r>
              <a:rPr lang="en-US" dirty="0"/>
              <a:t> SSL</a:t>
            </a:r>
          </a:p>
          <a:p>
            <a:pPr marL="0" indent="0">
              <a:lnSpc>
                <a:spcPct val="120000"/>
              </a:lnSpc>
              <a:buNone/>
            </a:pPr>
            <a:r>
              <a:rPr lang="en-US" dirty="0" err="1" smtClean="0"/>
              <a:t>Để</a:t>
            </a:r>
            <a:r>
              <a:rPr lang="en-US" dirty="0" smtClean="0"/>
              <a:t> </a:t>
            </a:r>
            <a:r>
              <a:rPr lang="en-US" dirty="0" err="1" smtClean="0"/>
              <a:t>đơn</a:t>
            </a:r>
            <a:r>
              <a:rPr lang="en-US" dirty="0" smtClean="0"/>
              <a:t> </a:t>
            </a:r>
            <a:r>
              <a:rPr lang="en-US" dirty="0" err="1" smtClean="0"/>
              <a:t>giản</a:t>
            </a:r>
            <a:r>
              <a:rPr lang="en-US" dirty="0" smtClean="0"/>
              <a:t>, </a:t>
            </a:r>
            <a:r>
              <a:rPr lang="en-US" dirty="0" err="1" smtClean="0"/>
              <a:t>một</a:t>
            </a:r>
            <a:r>
              <a:rPr lang="en-US" dirty="0" smtClean="0"/>
              <a:t> </a:t>
            </a:r>
            <a:r>
              <a:rPr lang="en-US" dirty="0" err="1" smtClean="0"/>
              <a:t>phương</a:t>
            </a:r>
            <a:r>
              <a:rPr lang="en-US" dirty="0" smtClean="0"/>
              <a:t> </a:t>
            </a:r>
            <a:r>
              <a:rPr lang="en-US" dirty="0" err="1" smtClean="0"/>
              <a:t>thức</a:t>
            </a:r>
            <a:r>
              <a:rPr lang="en-US" dirty="0" smtClean="0"/>
              <a:t> </a:t>
            </a:r>
            <a:r>
              <a:rPr lang="en-US" dirty="0" err="1" smtClean="0"/>
              <a:t>thường</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để</a:t>
            </a:r>
            <a:r>
              <a:rPr lang="en-US" dirty="0" smtClean="0"/>
              <a:t> </a:t>
            </a:r>
            <a:r>
              <a:rPr lang="en-US" dirty="0" err="1" smtClean="0"/>
              <a:t>xác</a:t>
            </a:r>
            <a:r>
              <a:rPr lang="en-US" dirty="0" smtClean="0"/>
              <a:t> </a:t>
            </a:r>
            <a:r>
              <a:rPr lang="en-US" dirty="0" err="1" smtClean="0"/>
              <a:t>thực</a:t>
            </a:r>
            <a:r>
              <a:rPr lang="en-US" dirty="0" smtClean="0"/>
              <a:t> </a:t>
            </a:r>
            <a:r>
              <a:rPr lang="en-US" dirty="0" err="1" smtClean="0"/>
              <a:t>mọi</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của</a:t>
            </a:r>
            <a:r>
              <a:rPr lang="en-US" dirty="0" smtClean="0"/>
              <a:t> </a:t>
            </a:r>
            <a:r>
              <a:rPr lang="en-US" dirty="0" err="1" smtClean="0"/>
              <a:t>csdl</a:t>
            </a:r>
            <a:r>
              <a:rPr lang="en-US" dirty="0" smtClean="0"/>
              <a:t>. </a:t>
            </a:r>
            <a:r>
              <a:rPr lang="en-US" dirty="0" err="1" smtClean="0"/>
              <a:t>Tuy</a:t>
            </a:r>
            <a:r>
              <a:rPr lang="en-US" dirty="0"/>
              <a:t> </a:t>
            </a:r>
            <a:r>
              <a:rPr lang="en-US" dirty="0" err="1" smtClean="0"/>
              <a:t>nhiên</a:t>
            </a:r>
            <a:r>
              <a:rPr lang="en-US" dirty="0" smtClean="0"/>
              <a:t>, Oracle </a:t>
            </a:r>
            <a:r>
              <a:rPr lang="en-US" dirty="0" err="1" smtClean="0"/>
              <a:t>cho</a:t>
            </a:r>
            <a:r>
              <a:rPr lang="en-US" dirty="0" smtClean="0"/>
              <a:t> </a:t>
            </a:r>
            <a:r>
              <a:rPr lang="en-US" dirty="0" err="1" smtClean="0"/>
              <a:t>phép</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tất</a:t>
            </a:r>
            <a:r>
              <a:rPr lang="en-US" dirty="0" smtClean="0"/>
              <a:t> </a:t>
            </a:r>
            <a:r>
              <a:rPr lang="en-US" dirty="0" err="1" smtClean="0"/>
              <a:t>cả</a:t>
            </a:r>
            <a:r>
              <a:rPr lang="en-US" dirty="0" smtClean="0"/>
              <a:t> </a:t>
            </a:r>
            <a:r>
              <a:rPr lang="en-US" dirty="0" err="1" smtClean="0"/>
              <a:t>các</a:t>
            </a:r>
            <a:r>
              <a:rPr lang="en-US" dirty="0" smtClean="0"/>
              <a:t> </a:t>
            </a:r>
            <a:r>
              <a:rPr lang="en-US" dirty="0" err="1" smtClean="0"/>
              <a:t>phương</a:t>
            </a:r>
            <a:r>
              <a:rPr lang="en-US" dirty="0" smtClean="0"/>
              <a:t> </a:t>
            </a:r>
            <a:r>
              <a:rPr lang="en-US" dirty="0" err="1" smtClean="0"/>
              <a:t>thức</a:t>
            </a:r>
            <a:r>
              <a:rPr lang="en-US" dirty="0" smtClean="0"/>
              <a:t> </a:t>
            </a:r>
            <a:r>
              <a:rPr lang="en-US" dirty="0" err="1" smtClean="0"/>
              <a:t>trên</a:t>
            </a:r>
            <a:r>
              <a:rPr lang="en-US" dirty="0" smtClean="0"/>
              <a:t> </a:t>
            </a:r>
            <a:r>
              <a:rPr lang="en-US" dirty="0" err="1" smtClean="0"/>
              <a:t>cùng</a:t>
            </a:r>
            <a:r>
              <a:rPr lang="en-US" dirty="0" smtClean="0"/>
              <a:t> </a:t>
            </a:r>
            <a:r>
              <a:rPr lang="en-US" dirty="0" err="1" smtClean="0"/>
              <a:t>một</a:t>
            </a:r>
            <a:r>
              <a:rPr lang="en-US" dirty="0" smtClean="0"/>
              <a:t> </a:t>
            </a:r>
            <a:r>
              <a:rPr lang="en-US" dirty="0" err="1" smtClean="0"/>
              <a:t>máy</a:t>
            </a:r>
            <a:endParaRPr lang="en-US" dirty="0" smtClean="0"/>
          </a:p>
          <a:p>
            <a:pPr marL="0" indent="0">
              <a:lnSpc>
                <a:spcPct val="120000"/>
              </a:lnSpc>
              <a:buNone/>
            </a:pPr>
            <a:r>
              <a:rPr lang="en-US" dirty="0" smtClean="0"/>
              <a:t>Oracle </a:t>
            </a:r>
            <a:r>
              <a:rPr lang="en-US" dirty="0" err="1" smtClean="0"/>
              <a:t>cũng</a:t>
            </a:r>
            <a:r>
              <a:rPr lang="en-US" dirty="0" smtClean="0"/>
              <a:t> </a:t>
            </a:r>
            <a:r>
              <a:rPr lang="en-US" dirty="0" err="1" smtClean="0"/>
              <a:t>mã</a:t>
            </a:r>
            <a:r>
              <a:rPr lang="en-US" dirty="0" smtClean="0"/>
              <a:t> </a:t>
            </a:r>
            <a:r>
              <a:rPr lang="en-US" dirty="0" err="1" smtClean="0"/>
              <a:t>hóa</a:t>
            </a:r>
            <a:r>
              <a:rPr lang="en-US" dirty="0" smtClean="0"/>
              <a:t> </a:t>
            </a:r>
            <a:r>
              <a:rPr lang="en-US" dirty="0" err="1" smtClean="0"/>
              <a:t>mật</a:t>
            </a:r>
            <a:r>
              <a:rPr lang="en-US" dirty="0" smtClean="0"/>
              <a:t> </a:t>
            </a:r>
            <a:r>
              <a:rPr lang="en-US" dirty="0" err="1" smtClean="0"/>
              <a:t>khẩu</a:t>
            </a:r>
            <a:r>
              <a:rPr lang="en-US" dirty="0" smtClean="0"/>
              <a:t> </a:t>
            </a:r>
            <a:r>
              <a:rPr lang="en-US" dirty="0" err="1" smtClean="0"/>
              <a:t>trong</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trao</a:t>
            </a:r>
            <a:r>
              <a:rPr lang="en-US" dirty="0" smtClean="0"/>
              <a:t> </a:t>
            </a:r>
            <a:r>
              <a:rPr lang="en-US" dirty="0" err="1" smtClean="0"/>
              <a:t>đổi</a:t>
            </a:r>
            <a:r>
              <a:rPr lang="en-US" dirty="0" smtClean="0"/>
              <a:t> </a:t>
            </a:r>
            <a:r>
              <a:rPr lang="en-US" dirty="0" err="1" smtClean="0"/>
              <a:t>để</a:t>
            </a:r>
            <a:r>
              <a:rPr lang="en-US" dirty="0" smtClean="0"/>
              <a:t> </a:t>
            </a:r>
            <a:r>
              <a:rPr lang="en-US" dirty="0" err="1" smtClean="0"/>
              <a:t>đảm</a:t>
            </a:r>
            <a:r>
              <a:rPr lang="en-US" dirty="0" smtClean="0"/>
              <a:t> </a:t>
            </a:r>
            <a:r>
              <a:rPr lang="en-US" dirty="0" err="1" smtClean="0"/>
              <a:t>bảo</a:t>
            </a:r>
            <a:r>
              <a:rPr lang="en-US" dirty="0" smtClean="0"/>
              <a:t> </a:t>
            </a:r>
            <a:r>
              <a:rPr lang="en-US" dirty="0" err="1" smtClean="0"/>
              <a:t>bảo</a:t>
            </a:r>
            <a:r>
              <a:rPr lang="en-US" dirty="0" smtClean="0"/>
              <a:t> </a:t>
            </a:r>
            <a:r>
              <a:rPr lang="en-US" dirty="0" err="1" smtClean="0"/>
              <a:t>mật</a:t>
            </a:r>
            <a:r>
              <a:rPr lang="en-US" dirty="0" smtClean="0"/>
              <a:t> </a:t>
            </a:r>
            <a:r>
              <a:rPr lang="en-US" dirty="0" err="1" smtClean="0"/>
              <a:t>thông</a:t>
            </a:r>
            <a:r>
              <a:rPr lang="en-US" dirty="0" smtClean="0"/>
              <a:t> qua </a:t>
            </a:r>
            <a:r>
              <a:rPr lang="en-US" dirty="0" err="1" smtClean="0"/>
              <a:t>xác</a:t>
            </a:r>
            <a:r>
              <a:rPr lang="en-US" dirty="0" smtClean="0"/>
              <a:t> </a:t>
            </a:r>
            <a:r>
              <a:rPr lang="en-US" dirty="0" err="1" smtClean="0"/>
              <a:t>thực</a:t>
            </a:r>
            <a:r>
              <a:rPr lang="en-US" dirty="0" smtClean="0"/>
              <a:t> qua </a:t>
            </a:r>
            <a:r>
              <a:rPr lang="en-US" dirty="0" err="1" smtClean="0"/>
              <a:t>mạng</a:t>
            </a:r>
            <a:endParaRPr lang="en-US" dirty="0" smtClean="0"/>
          </a:p>
          <a:p>
            <a:pPr marL="0" indent="0">
              <a:lnSpc>
                <a:spcPct val="120000"/>
              </a:lnSpc>
              <a:buNone/>
            </a:pPr>
            <a:r>
              <a:rPr lang="en-US" dirty="0" smtClean="0"/>
              <a:t>Oracle </a:t>
            </a:r>
            <a:r>
              <a:rPr lang="en-US" dirty="0" err="1" smtClean="0"/>
              <a:t>yêu</a:t>
            </a:r>
            <a:r>
              <a:rPr lang="en-US" dirty="0" smtClean="0"/>
              <a:t> </a:t>
            </a:r>
            <a:r>
              <a:rPr lang="en-US" dirty="0" err="1" smtClean="0"/>
              <a:t>cầu</a:t>
            </a:r>
            <a:r>
              <a:rPr lang="en-US" dirty="0" smtClean="0"/>
              <a:t> </a:t>
            </a:r>
            <a:r>
              <a:rPr lang="en-US" dirty="0" err="1" smtClean="0"/>
              <a:t>các</a:t>
            </a:r>
            <a:r>
              <a:rPr lang="en-US" dirty="0" smtClean="0"/>
              <a:t> </a:t>
            </a:r>
            <a:r>
              <a:rPr lang="en-US" dirty="0" err="1" smtClean="0"/>
              <a:t>thủ</a:t>
            </a:r>
            <a:r>
              <a:rPr lang="en-US" dirty="0" smtClean="0"/>
              <a:t> </a:t>
            </a:r>
            <a:r>
              <a:rPr lang="en-US" dirty="0" err="1" smtClean="0"/>
              <a:t>tục</a:t>
            </a:r>
            <a:r>
              <a:rPr lang="en-US" dirty="0" smtClean="0"/>
              <a:t> </a:t>
            </a:r>
            <a:r>
              <a:rPr lang="en-US" dirty="0" err="1" smtClean="0"/>
              <a:t>xác</a:t>
            </a:r>
            <a:r>
              <a:rPr lang="en-US" dirty="0" smtClean="0"/>
              <a:t> </a:t>
            </a:r>
            <a:r>
              <a:rPr lang="en-US" dirty="0" err="1" smtClean="0"/>
              <a:t>thực</a:t>
            </a:r>
            <a:r>
              <a:rPr lang="en-US" dirty="0" smtClean="0"/>
              <a:t> </a:t>
            </a:r>
            <a:r>
              <a:rPr lang="en-US" dirty="0" err="1" smtClean="0"/>
              <a:t>đặc</a:t>
            </a:r>
            <a:r>
              <a:rPr lang="en-US" dirty="0" smtClean="0"/>
              <a:t> </a:t>
            </a:r>
            <a:r>
              <a:rPr lang="en-US" dirty="0" err="1" smtClean="0"/>
              <a:t>biệt</a:t>
            </a:r>
            <a:r>
              <a:rPr lang="en-US" dirty="0" smtClean="0"/>
              <a:t> </a:t>
            </a:r>
            <a:r>
              <a:rPr lang="en-US" dirty="0" err="1" smtClean="0"/>
              <a:t>đối</a:t>
            </a:r>
            <a:r>
              <a:rPr lang="en-US" dirty="0" smtClean="0"/>
              <a:t> </a:t>
            </a:r>
            <a:r>
              <a:rPr lang="en-US" dirty="0" err="1" smtClean="0"/>
              <a:t>với</a:t>
            </a:r>
            <a:r>
              <a:rPr lang="en-US" dirty="0" smtClean="0"/>
              <a:t> </a:t>
            </a:r>
            <a:r>
              <a:rPr lang="en-US" dirty="0" err="1" smtClean="0"/>
              <a:t>người</a:t>
            </a:r>
            <a:r>
              <a:rPr lang="en-US" dirty="0" smtClean="0"/>
              <a:t> </a:t>
            </a:r>
            <a:r>
              <a:rPr lang="en-US" dirty="0" err="1" smtClean="0"/>
              <a:t>quản</a:t>
            </a:r>
            <a:r>
              <a:rPr lang="en-US" dirty="0" smtClean="0"/>
              <a:t> </a:t>
            </a:r>
            <a:r>
              <a:rPr lang="en-US" dirty="0" err="1" smtClean="0"/>
              <a:t>trị</a:t>
            </a:r>
            <a:r>
              <a:rPr lang="en-US" dirty="0" smtClean="0"/>
              <a:t>, </a:t>
            </a:r>
            <a:r>
              <a:rPr lang="en-US" dirty="0" err="1" smtClean="0"/>
              <a:t>bởi</a:t>
            </a:r>
            <a:r>
              <a:rPr lang="en-US" dirty="0" smtClean="0"/>
              <a:t> </a:t>
            </a:r>
            <a:r>
              <a:rPr lang="en-US" dirty="0" err="1" smtClean="0"/>
              <a:t>vì</a:t>
            </a:r>
            <a:r>
              <a:rPr lang="en-US" dirty="0" smtClean="0"/>
              <a:t> </a:t>
            </a:r>
            <a:r>
              <a:rPr lang="en-US" dirty="0" err="1" smtClean="0"/>
              <a:t>họ</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các</a:t>
            </a:r>
            <a:r>
              <a:rPr lang="en-US" dirty="0" smtClean="0"/>
              <a:t> </a:t>
            </a:r>
            <a:r>
              <a:rPr lang="en-US" dirty="0" err="1" smtClean="0"/>
              <a:t>hành</a:t>
            </a:r>
            <a:r>
              <a:rPr lang="en-US" dirty="0" smtClean="0"/>
              <a:t> </a:t>
            </a:r>
            <a:r>
              <a:rPr lang="en-US" dirty="0" err="1" smtClean="0"/>
              <a:t>động</a:t>
            </a:r>
            <a:r>
              <a:rPr lang="en-US" dirty="0" smtClean="0"/>
              <a:t> </a:t>
            </a:r>
            <a:r>
              <a:rPr lang="en-US" dirty="0" err="1" smtClean="0"/>
              <a:t>đặc</a:t>
            </a:r>
            <a:r>
              <a:rPr lang="en-US" dirty="0" smtClean="0"/>
              <a:t> </a:t>
            </a:r>
            <a:r>
              <a:rPr lang="en-US" dirty="0" err="1" smtClean="0"/>
              <a:t>biệt</a:t>
            </a:r>
            <a:endParaRPr lang="en-US" dirty="0"/>
          </a:p>
          <a:p>
            <a:pPr marL="0" indent="0">
              <a:lnSpc>
                <a:spcPct val="120000"/>
              </a:lnSpc>
              <a:buNone/>
            </a:pPr>
            <a:endParaRPr lang="en-US" dirty="0" smtClean="0"/>
          </a:p>
        </p:txBody>
      </p:sp>
    </p:spTree>
    <p:extLst>
      <p:ext uri="{BB962C8B-B14F-4D97-AF65-F5344CB8AC3E}">
        <p14:creationId xmlns:p14="http://schemas.microsoft.com/office/powerpoint/2010/main" val="90133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fontScale="92500" lnSpcReduction="20000"/>
          </a:bodyPr>
          <a:lstStyle/>
          <a:p>
            <a:pPr>
              <a:lnSpc>
                <a:spcPct val="120000"/>
              </a:lnSpc>
            </a:pPr>
            <a:r>
              <a:rPr lang="en-US" dirty="0" err="1" smtClean="0"/>
              <a:t>Xác</a:t>
            </a:r>
            <a:r>
              <a:rPr lang="en-US" dirty="0" smtClean="0"/>
              <a:t> </a:t>
            </a:r>
            <a:r>
              <a:rPr lang="en-US" dirty="0" err="1" smtClean="0"/>
              <a:t>thực</a:t>
            </a:r>
            <a:r>
              <a:rPr lang="en-US" dirty="0" smtClean="0"/>
              <a:t> </a:t>
            </a:r>
            <a:r>
              <a:rPr lang="en-US" dirty="0" err="1" smtClean="0"/>
              <a:t>bởi</a:t>
            </a:r>
            <a:r>
              <a:rPr lang="en-US" dirty="0" smtClean="0"/>
              <a:t> </a:t>
            </a:r>
            <a:r>
              <a:rPr lang="en-US" dirty="0" err="1" smtClean="0"/>
              <a:t>hệ</a:t>
            </a:r>
            <a:r>
              <a:rPr lang="en-US" dirty="0" smtClean="0"/>
              <a:t> </a:t>
            </a:r>
            <a:r>
              <a:rPr lang="en-US" dirty="0" err="1" smtClean="0"/>
              <a:t>điều</a:t>
            </a:r>
            <a:r>
              <a:rPr lang="en-US" dirty="0" smtClean="0"/>
              <a:t> </a:t>
            </a:r>
            <a:r>
              <a:rPr lang="en-US" dirty="0" err="1" smtClean="0"/>
              <a:t>hành</a:t>
            </a:r>
            <a:endParaRPr lang="en-US" dirty="0" smtClean="0"/>
          </a:p>
          <a:p>
            <a:pPr marL="0" indent="0">
              <a:lnSpc>
                <a:spcPct val="120000"/>
              </a:lnSpc>
              <a:buNone/>
            </a:pPr>
            <a:r>
              <a:rPr lang="en-US" dirty="0" err="1" smtClean="0"/>
              <a:t>Một</a:t>
            </a:r>
            <a:r>
              <a:rPr lang="en-US" dirty="0" smtClean="0"/>
              <a:t> </a:t>
            </a:r>
            <a:r>
              <a:rPr lang="en-US" dirty="0" err="1" smtClean="0"/>
              <a:t>số</a:t>
            </a:r>
            <a:r>
              <a:rPr lang="en-US" dirty="0" smtClean="0"/>
              <a:t> </a:t>
            </a:r>
            <a:r>
              <a:rPr lang="en-US" dirty="0" err="1" smtClean="0"/>
              <a:t>hệ</a:t>
            </a:r>
            <a:r>
              <a:rPr lang="en-US" dirty="0" smtClean="0"/>
              <a:t> </a:t>
            </a:r>
            <a:r>
              <a:rPr lang="en-US" dirty="0" err="1" smtClean="0"/>
              <a:t>điều</a:t>
            </a:r>
            <a:r>
              <a:rPr lang="en-US" dirty="0" smtClean="0"/>
              <a:t> </a:t>
            </a:r>
            <a:r>
              <a:rPr lang="en-US" dirty="0" err="1" smtClean="0"/>
              <a:t>hành</a:t>
            </a:r>
            <a:r>
              <a:rPr lang="en-US" dirty="0" smtClean="0"/>
              <a:t> </a:t>
            </a:r>
            <a:r>
              <a:rPr lang="en-US" dirty="0" err="1" smtClean="0"/>
              <a:t>cho</a:t>
            </a:r>
            <a:r>
              <a:rPr lang="en-US" dirty="0" smtClean="0"/>
              <a:t> </a:t>
            </a:r>
            <a:r>
              <a:rPr lang="en-US" dirty="0" err="1" smtClean="0"/>
              <a:t>phép</a:t>
            </a:r>
            <a:r>
              <a:rPr lang="en-US" dirty="0" smtClean="0"/>
              <a:t> Oracle </a:t>
            </a:r>
            <a:r>
              <a:rPr lang="en-US" dirty="0" err="1" smtClean="0"/>
              <a:t>sử</a:t>
            </a:r>
            <a:r>
              <a:rPr lang="en-US" dirty="0" smtClean="0"/>
              <a:t> </a:t>
            </a:r>
            <a:r>
              <a:rPr lang="en-US" dirty="0" err="1" smtClean="0"/>
              <a:t>dụng</a:t>
            </a:r>
            <a:r>
              <a:rPr lang="en-US" dirty="0" smtClean="0"/>
              <a:t> </a:t>
            </a:r>
            <a:r>
              <a:rPr lang="en-US" dirty="0" err="1" smtClean="0"/>
              <a:t>thông</a:t>
            </a:r>
            <a:r>
              <a:rPr lang="en-US" dirty="0" smtClean="0"/>
              <a:t> tin </a:t>
            </a:r>
            <a:r>
              <a:rPr lang="en-US" dirty="0" err="1" smtClean="0"/>
              <a:t>quản</a:t>
            </a:r>
            <a:r>
              <a:rPr lang="en-US" dirty="0" smtClean="0"/>
              <a:t> </a:t>
            </a:r>
            <a:r>
              <a:rPr lang="en-US" dirty="0" err="1" smtClean="0"/>
              <a:t>lý</a:t>
            </a:r>
            <a:r>
              <a:rPr lang="en-US" dirty="0" smtClean="0"/>
              <a:t> </a:t>
            </a:r>
            <a:r>
              <a:rPr lang="en-US" dirty="0" err="1" smtClean="0"/>
              <a:t>bởi</a:t>
            </a:r>
            <a:r>
              <a:rPr lang="en-US" dirty="0" smtClean="0"/>
              <a:t> OS </a:t>
            </a:r>
            <a:r>
              <a:rPr lang="en-US" dirty="0" err="1" smtClean="0"/>
              <a:t>để</a:t>
            </a:r>
            <a:r>
              <a:rPr lang="en-US" dirty="0" smtClean="0"/>
              <a:t> </a:t>
            </a:r>
            <a:r>
              <a:rPr lang="en-US" dirty="0" err="1" smtClean="0"/>
              <a:t>xác</a:t>
            </a:r>
            <a:r>
              <a:rPr lang="en-US" dirty="0" smtClean="0"/>
              <a:t> </a:t>
            </a:r>
            <a:r>
              <a:rPr lang="en-US" dirty="0" err="1" smtClean="0"/>
              <a:t>thực</a:t>
            </a:r>
            <a:r>
              <a:rPr lang="en-US" dirty="0" smtClean="0"/>
              <a:t> </a:t>
            </a:r>
            <a:r>
              <a:rPr lang="en-US" dirty="0" err="1" smtClean="0"/>
              <a:t>người</a:t>
            </a:r>
            <a:r>
              <a:rPr lang="en-US" dirty="0" smtClean="0"/>
              <a:t> </a:t>
            </a:r>
            <a:r>
              <a:rPr lang="en-US" dirty="0" err="1" smtClean="0"/>
              <a:t>dùng.Các</a:t>
            </a:r>
            <a:r>
              <a:rPr lang="en-US" dirty="0" smtClean="0"/>
              <a:t> </a:t>
            </a:r>
            <a:r>
              <a:rPr lang="en-US" dirty="0" err="1" smtClean="0"/>
              <a:t>lợi</a:t>
            </a:r>
            <a:r>
              <a:rPr lang="en-US" dirty="0" smtClean="0"/>
              <a:t> </a:t>
            </a:r>
            <a:r>
              <a:rPr lang="en-US" dirty="0" err="1" smtClean="0"/>
              <a:t>ích</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này</a:t>
            </a:r>
            <a:r>
              <a:rPr lang="en-US" dirty="0" smtClean="0"/>
              <a:t> </a:t>
            </a:r>
            <a:r>
              <a:rPr lang="en-US" dirty="0" err="1" smtClean="0"/>
              <a:t>là</a:t>
            </a:r>
            <a:r>
              <a:rPr lang="en-US" dirty="0" smtClean="0"/>
              <a:t>:</a:t>
            </a:r>
          </a:p>
          <a:p>
            <a:pPr lvl="1">
              <a:lnSpc>
                <a:spcPct val="120000"/>
              </a:lnSpc>
            </a:pPr>
            <a:r>
              <a:rPr lang="en-US" dirty="0" err="1" smtClean="0"/>
              <a:t>Người</a:t>
            </a:r>
            <a:r>
              <a:rPr lang="en-US" dirty="0" smtClean="0"/>
              <a:t> </a:t>
            </a:r>
            <a:r>
              <a:rPr lang="en-US" dirty="0" err="1" smtClean="0"/>
              <a:t>dùng</a:t>
            </a:r>
            <a:r>
              <a:rPr lang="en-US" dirty="0" smtClean="0"/>
              <a:t> </a:t>
            </a:r>
            <a:r>
              <a:rPr lang="en-US" dirty="0" err="1" smtClean="0"/>
              <a:t>có</a:t>
            </a:r>
            <a:r>
              <a:rPr lang="en-US" dirty="0" smtClean="0"/>
              <a:t> </a:t>
            </a:r>
            <a:r>
              <a:rPr lang="en-US" dirty="0" err="1" smtClean="0"/>
              <a:t>thế</a:t>
            </a:r>
            <a:r>
              <a:rPr lang="en-US" dirty="0" smtClean="0"/>
              <a:t> </a:t>
            </a:r>
            <a:r>
              <a:rPr lang="en-US" dirty="0" err="1" smtClean="0"/>
              <a:t>kết</a:t>
            </a:r>
            <a:r>
              <a:rPr lang="en-US" dirty="0" smtClean="0"/>
              <a:t> </a:t>
            </a:r>
            <a:r>
              <a:rPr lang="en-US" dirty="0" err="1" smtClean="0"/>
              <a:t>nối</a:t>
            </a:r>
            <a:r>
              <a:rPr lang="en-US" dirty="0" smtClean="0"/>
              <a:t> </a:t>
            </a:r>
            <a:r>
              <a:rPr lang="en-US" dirty="0" err="1" smtClean="0"/>
              <a:t>thuận</a:t>
            </a:r>
            <a:r>
              <a:rPr lang="en-US" dirty="0" smtClean="0"/>
              <a:t> </a:t>
            </a:r>
            <a:r>
              <a:rPr lang="en-US" dirty="0" err="1" smtClean="0"/>
              <a:t>tiện</a:t>
            </a:r>
            <a:r>
              <a:rPr lang="en-US" dirty="0" smtClean="0"/>
              <a:t> </a:t>
            </a:r>
            <a:r>
              <a:rPr lang="en-US" dirty="0" err="1" smtClean="0"/>
              <a:t>hơn</a:t>
            </a:r>
            <a:r>
              <a:rPr lang="en-US" dirty="0" smtClean="0"/>
              <a:t>, </a:t>
            </a:r>
            <a:r>
              <a:rPr lang="en-US" dirty="0" err="1" smtClean="0"/>
              <a:t>không</a:t>
            </a:r>
            <a:r>
              <a:rPr lang="en-US" dirty="0" smtClean="0"/>
              <a:t> </a:t>
            </a:r>
            <a:r>
              <a:rPr lang="en-US" dirty="0" err="1" smtClean="0"/>
              <a:t>cần</a:t>
            </a:r>
            <a:r>
              <a:rPr lang="en-US" dirty="0" smtClean="0"/>
              <a:t> </a:t>
            </a:r>
            <a:r>
              <a:rPr lang="en-US" dirty="0" err="1" smtClean="0"/>
              <a:t>phải</a:t>
            </a:r>
            <a:r>
              <a:rPr lang="en-US" dirty="0" smtClean="0"/>
              <a:t> </a:t>
            </a:r>
            <a:r>
              <a:rPr lang="en-US" dirty="0" err="1" smtClean="0"/>
              <a:t>cung</a:t>
            </a:r>
            <a:r>
              <a:rPr lang="en-US" dirty="0" smtClean="0"/>
              <a:t> </a:t>
            </a:r>
            <a:r>
              <a:rPr lang="en-US" dirty="0" err="1" smtClean="0"/>
              <a:t>cấp</a:t>
            </a:r>
            <a:r>
              <a:rPr lang="en-US" dirty="0" smtClean="0"/>
              <a:t> </a:t>
            </a:r>
            <a:r>
              <a:rPr lang="en-US" dirty="0" err="1" smtClean="0"/>
              <a:t>tài</a:t>
            </a:r>
            <a:r>
              <a:rPr lang="en-US" dirty="0" smtClean="0"/>
              <a:t> </a:t>
            </a:r>
            <a:r>
              <a:rPr lang="en-US" dirty="0" err="1" smtClean="0"/>
              <a:t>khoản</a:t>
            </a:r>
            <a:r>
              <a:rPr lang="en-US" dirty="0" smtClean="0"/>
              <a:t>, </a:t>
            </a:r>
            <a:r>
              <a:rPr lang="en-US" dirty="0" err="1" smtClean="0"/>
              <a:t>mật</a:t>
            </a:r>
            <a:r>
              <a:rPr lang="en-US" dirty="0" smtClean="0"/>
              <a:t> </a:t>
            </a:r>
            <a:r>
              <a:rPr lang="en-US" dirty="0" err="1" smtClean="0"/>
              <a:t>khẩu.Ví</a:t>
            </a:r>
            <a:r>
              <a:rPr lang="en-US" dirty="0" smtClean="0"/>
              <a:t> </a:t>
            </a:r>
            <a:r>
              <a:rPr lang="en-US" dirty="0" err="1" smtClean="0"/>
              <a:t>dụ</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có</a:t>
            </a:r>
            <a:r>
              <a:rPr lang="en-US" dirty="0" smtClean="0"/>
              <a:t> </a:t>
            </a:r>
            <a:r>
              <a:rPr lang="en-US" dirty="0" err="1" smtClean="0"/>
              <a:t>thể</a:t>
            </a:r>
            <a:r>
              <a:rPr lang="en-US" dirty="0" smtClean="0"/>
              <a:t> </a:t>
            </a:r>
            <a:r>
              <a:rPr lang="en-US" dirty="0" err="1" smtClean="0"/>
              <a:t>gọi</a:t>
            </a:r>
            <a:r>
              <a:rPr lang="en-US" dirty="0" smtClean="0"/>
              <a:t> SQL*Plus </a:t>
            </a:r>
            <a:r>
              <a:rPr lang="en-US" dirty="0" err="1" smtClean="0"/>
              <a:t>và</a:t>
            </a:r>
            <a:r>
              <a:rPr lang="en-US" dirty="0"/>
              <a:t> </a:t>
            </a:r>
            <a:r>
              <a:rPr lang="en-US" dirty="0" err="1" smtClean="0"/>
              <a:t>chỉ</a:t>
            </a:r>
            <a:r>
              <a:rPr lang="en-US" dirty="0" smtClean="0"/>
              <a:t> </a:t>
            </a:r>
            <a:r>
              <a:rPr lang="en-US" dirty="0" err="1" smtClean="0"/>
              <a:t>cần</a:t>
            </a:r>
            <a:r>
              <a:rPr lang="en-US" dirty="0" smtClean="0"/>
              <a:t> </a:t>
            </a:r>
            <a:r>
              <a:rPr lang="en-US" dirty="0" err="1" smtClean="0"/>
              <a:t>nhập</a:t>
            </a:r>
            <a:r>
              <a:rPr lang="en-US" dirty="0" smtClean="0"/>
              <a:t> SQLPLUS /</a:t>
            </a:r>
          </a:p>
          <a:p>
            <a:pPr lvl="1">
              <a:lnSpc>
                <a:spcPct val="120000"/>
              </a:lnSpc>
            </a:pPr>
            <a:r>
              <a:rPr lang="vi-VN" dirty="0">
                <a:latin typeface="Calibri (Body)"/>
              </a:rPr>
              <a:t>Kiểm soát ủy quyền người dùng được tập trung trong hệ điều hành. Oracle không cần lưu trữ hoặc quản lý mật khẩu người dùng. Tuy nhiên, Oracle vẫn duy trì tên người dùng trong cơ sở dữ liệu</a:t>
            </a:r>
            <a:r>
              <a:rPr lang="vi-VN" dirty="0" smtClean="0">
                <a:latin typeface="Calibri (Body)"/>
              </a:rPr>
              <a:t>.</a:t>
            </a:r>
            <a:endParaRPr lang="en-US" dirty="0">
              <a:latin typeface="Calibri (Body)"/>
            </a:endParaRPr>
          </a:p>
          <a:p>
            <a:pPr lvl="1"/>
            <a:r>
              <a:rPr lang="en-US" dirty="0"/>
              <a:t>Username entries in the database and operating system audit trails correspond.</a:t>
            </a:r>
          </a:p>
          <a:p>
            <a:pPr marL="0" indent="0">
              <a:buNone/>
            </a:pPr>
            <a:r>
              <a:rPr lang="en-US" dirty="0" err="1" smtClean="0"/>
              <a:t>Nếu</a:t>
            </a:r>
            <a:r>
              <a:rPr lang="en-US" dirty="0" smtClean="0"/>
              <a:t> OS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để</a:t>
            </a:r>
            <a:r>
              <a:rPr lang="en-US" dirty="0" smtClean="0"/>
              <a:t> </a:t>
            </a:r>
            <a:r>
              <a:rPr lang="en-US" dirty="0" err="1" smtClean="0"/>
              <a:t>xác</a:t>
            </a:r>
            <a:r>
              <a:rPr lang="en-US" dirty="0" smtClean="0"/>
              <a:t> </a:t>
            </a:r>
            <a:r>
              <a:rPr lang="en-US" dirty="0" err="1" smtClean="0"/>
              <a:t>thực</a:t>
            </a:r>
            <a:r>
              <a:rPr lang="en-US" dirty="0" smtClean="0"/>
              <a:t> </a:t>
            </a:r>
            <a:r>
              <a:rPr lang="en-US" dirty="0" err="1" smtClean="0"/>
              <a:t>tài</a:t>
            </a:r>
            <a:r>
              <a:rPr lang="en-US" dirty="0" smtClean="0"/>
              <a:t> </a:t>
            </a:r>
            <a:r>
              <a:rPr lang="en-US" dirty="0" err="1" smtClean="0"/>
              <a:t>khoản</a:t>
            </a:r>
            <a:r>
              <a:rPr lang="en-US" dirty="0"/>
              <a:t> </a:t>
            </a:r>
            <a:r>
              <a:rPr lang="en-US" dirty="0" err="1" smtClean="0"/>
              <a:t>csdl</a:t>
            </a:r>
            <a:r>
              <a:rPr lang="en-US" dirty="0" smtClean="0"/>
              <a:t>, </a:t>
            </a:r>
            <a:r>
              <a:rPr lang="vi-VN" dirty="0">
                <a:latin typeface="Calibri (Body)"/>
              </a:rPr>
              <a:t>một số cân nhắc đặc biệt phát sinh liên quan đến môi trường cơ sở dữ liệu phân tán và liên kết cơ sở dữ liệu.</a:t>
            </a:r>
            <a:r>
              <a:rPr lang="en-US" dirty="0">
                <a:latin typeface="Calibri (Body)"/>
              </a:rPr>
              <a:t/>
            </a:r>
            <a:br>
              <a:rPr lang="en-US" dirty="0">
                <a:latin typeface="Calibri (Body)"/>
              </a:rPr>
            </a:br>
            <a:endParaRPr lang="en-US" dirty="0" smtClean="0">
              <a:latin typeface="Calibri (Body)"/>
            </a:endParaRPr>
          </a:p>
        </p:txBody>
      </p:sp>
    </p:spTree>
    <p:extLst>
      <p:ext uri="{BB962C8B-B14F-4D97-AF65-F5344CB8AC3E}">
        <p14:creationId xmlns:p14="http://schemas.microsoft.com/office/powerpoint/2010/main" val="2883332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a:bodyPr>
          <a:lstStyle/>
          <a:p>
            <a:pPr>
              <a:lnSpc>
                <a:spcPct val="120000"/>
              </a:lnSpc>
            </a:pPr>
            <a:r>
              <a:rPr lang="en-US" dirty="0" err="1" smtClean="0"/>
              <a:t>Xác</a:t>
            </a:r>
            <a:r>
              <a:rPr lang="en-US" dirty="0" smtClean="0"/>
              <a:t> </a:t>
            </a:r>
            <a:r>
              <a:rPr lang="en-US" dirty="0" err="1" smtClean="0"/>
              <a:t>thực</a:t>
            </a:r>
            <a:r>
              <a:rPr lang="en-US" dirty="0" smtClean="0"/>
              <a:t> qua </a:t>
            </a:r>
            <a:r>
              <a:rPr lang="en-US" dirty="0" err="1" smtClean="0"/>
              <a:t>mạng</a:t>
            </a:r>
            <a:endParaRPr lang="en-US" dirty="0" smtClean="0"/>
          </a:p>
          <a:p>
            <a:pPr marL="0" indent="0">
              <a:lnSpc>
                <a:spcPct val="120000"/>
              </a:lnSpc>
              <a:buNone/>
            </a:pPr>
            <a:r>
              <a:rPr lang="en-US" dirty="0" smtClean="0">
                <a:latin typeface="Calibri (Body)"/>
              </a:rPr>
              <a:t>Oracle </a:t>
            </a:r>
            <a:r>
              <a:rPr lang="en-US" dirty="0" err="1" smtClean="0">
                <a:latin typeface="Calibri (Body)"/>
              </a:rPr>
              <a:t>Cung</a:t>
            </a:r>
            <a:r>
              <a:rPr lang="en-US" dirty="0" smtClean="0">
                <a:latin typeface="Calibri (Body)"/>
              </a:rPr>
              <a:t> </a:t>
            </a:r>
            <a:r>
              <a:rPr lang="en-US" dirty="0" err="1" smtClean="0">
                <a:latin typeface="Calibri (Body)"/>
              </a:rPr>
              <a:t>cấp</a:t>
            </a:r>
            <a:r>
              <a:rPr lang="en-US" dirty="0" smtClean="0">
                <a:latin typeface="Calibri (Body)"/>
              </a:rPr>
              <a:t> </a:t>
            </a:r>
            <a:r>
              <a:rPr lang="en-US" dirty="0" err="1" smtClean="0">
                <a:latin typeface="Calibri (Body)"/>
              </a:rPr>
              <a:t>các</a:t>
            </a:r>
            <a:r>
              <a:rPr lang="en-US" dirty="0" smtClean="0">
                <a:latin typeface="Calibri (Body)"/>
              </a:rPr>
              <a:t> </a:t>
            </a:r>
            <a:r>
              <a:rPr lang="en-US" dirty="0" err="1" smtClean="0">
                <a:latin typeface="Calibri (Body)"/>
              </a:rPr>
              <a:t>phương</a:t>
            </a:r>
            <a:r>
              <a:rPr lang="en-US" dirty="0">
                <a:latin typeface="Calibri (Body)"/>
              </a:rPr>
              <a:t> </a:t>
            </a:r>
            <a:r>
              <a:rPr lang="en-US" dirty="0" err="1" smtClean="0">
                <a:latin typeface="Calibri (Body)"/>
              </a:rPr>
              <a:t>thức</a:t>
            </a:r>
            <a:r>
              <a:rPr lang="en-US" dirty="0" smtClean="0">
                <a:latin typeface="Calibri (Body)"/>
              </a:rPr>
              <a:t> </a:t>
            </a:r>
            <a:r>
              <a:rPr lang="en-US" dirty="0" err="1" smtClean="0">
                <a:latin typeface="Calibri (Body)"/>
              </a:rPr>
              <a:t>xác</a:t>
            </a:r>
            <a:r>
              <a:rPr lang="en-US" dirty="0" smtClean="0">
                <a:latin typeface="Calibri (Body)"/>
              </a:rPr>
              <a:t> </a:t>
            </a:r>
            <a:r>
              <a:rPr lang="en-US" dirty="0" err="1" smtClean="0">
                <a:latin typeface="Calibri (Body)"/>
              </a:rPr>
              <a:t>thực</a:t>
            </a:r>
            <a:r>
              <a:rPr lang="en-US" dirty="0" smtClean="0">
                <a:latin typeface="Calibri (Body)"/>
              </a:rPr>
              <a:t> qua </a:t>
            </a:r>
            <a:r>
              <a:rPr lang="en-US" dirty="0" err="1" smtClean="0">
                <a:latin typeface="Calibri (Body)"/>
              </a:rPr>
              <a:t>mạng</a:t>
            </a:r>
            <a:r>
              <a:rPr lang="en-US" dirty="0" smtClean="0">
                <a:latin typeface="Calibri (Body)"/>
              </a:rPr>
              <a:t> </a:t>
            </a:r>
            <a:r>
              <a:rPr lang="en-US" dirty="0" err="1" smtClean="0">
                <a:latin typeface="Calibri (Body)"/>
              </a:rPr>
              <a:t>như</a:t>
            </a:r>
            <a:r>
              <a:rPr lang="en-US" dirty="0" smtClean="0">
                <a:latin typeface="Calibri (Body)"/>
              </a:rPr>
              <a:t> </a:t>
            </a:r>
            <a:r>
              <a:rPr lang="en-US" dirty="0" err="1" smtClean="0">
                <a:latin typeface="Calibri (Body)"/>
              </a:rPr>
              <a:t>sau</a:t>
            </a:r>
            <a:r>
              <a:rPr lang="en-US" dirty="0" smtClean="0">
                <a:latin typeface="Calibri (Body)"/>
              </a:rPr>
              <a:t>:</a:t>
            </a:r>
          </a:p>
          <a:p>
            <a:pPr lvl="1">
              <a:lnSpc>
                <a:spcPct val="120000"/>
              </a:lnSpc>
            </a:pPr>
            <a:r>
              <a:rPr lang="en-US" dirty="0" err="1" smtClean="0">
                <a:latin typeface="Calibri (Body)"/>
              </a:rPr>
              <a:t>Các</a:t>
            </a:r>
            <a:r>
              <a:rPr lang="en-US" dirty="0" smtClean="0">
                <a:latin typeface="Calibri (Body)"/>
              </a:rPr>
              <a:t> </a:t>
            </a:r>
            <a:r>
              <a:rPr lang="en-US" dirty="0" err="1" smtClean="0">
                <a:latin typeface="Calibri (Body)"/>
              </a:rPr>
              <a:t>kỹ</a:t>
            </a:r>
            <a:r>
              <a:rPr lang="en-US" dirty="0" smtClean="0">
                <a:latin typeface="Calibri (Body)"/>
              </a:rPr>
              <a:t> </a:t>
            </a:r>
            <a:r>
              <a:rPr lang="en-US" dirty="0" err="1" smtClean="0">
                <a:latin typeface="Calibri (Body)"/>
              </a:rPr>
              <a:t>thuật</a:t>
            </a:r>
            <a:r>
              <a:rPr lang="en-US" dirty="0" smtClean="0">
                <a:latin typeface="Calibri (Body)"/>
              </a:rPr>
              <a:t> </a:t>
            </a:r>
            <a:r>
              <a:rPr lang="en-US" dirty="0" err="1" smtClean="0">
                <a:latin typeface="Calibri (Body)"/>
              </a:rPr>
              <a:t>xác</a:t>
            </a:r>
            <a:r>
              <a:rPr lang="en-US" dirty="0" smtClean="0">
                <a:latin typeface="Calibri (Body)"/>
              </a:rPr>
              <a:t> </a:t>
            </a:r>
            <a:r>
              <a:rPr lang="en-US" dirty="0" err="1" smtClean="0">
                <a:latin typeface="Calibri (Body)"/>
              </a:rPr>
              <a:t>thực</a:t>
            </a:r>
            <a:r>
              <a:rPr lang="en-US" dirty="0" smtClean="0">
                <a:latin typeface="Calibri (Body)"/>
              </a:rPr>
              <a:t> </a:t>
            </a:r>
            <a:r>
              <a:rPr lang="en-US" dirty="0" err="1" smtClean="0">
                <a:latin typeface="Calibri (Body)"/>
              </a:rPr>
              <a:t>của</a:t>
            </a:r>
            <a:r>
              <a:rPr lang="en-US" dirty="0" smtClean="0">
                <a:latin typeface="Calibri (Body)"/>
              </a:rPr>
              <a:t> </a:t>
            </a:r>
            <a:r>
              <a:rPr lang="en-US" dirty="0" err="1" smtClean="0">
                <a:latin typeface="Calibri (Body)"/>
              </a:rPr>
              <a:t>bên</a:t>
            </a:r>
            <a:r>
              <a:rPr lang="en-US" dirty="0" smtClean="0">
                <a:latin typeface="Calibri (Body)"/>
              </a:rPr>
              <a:t> </a:t>
            </a:r>
            <a:r>
              <a:rPr lang="en-US" dirty="0" err="1" smtClean="0">
                <a:latin typeface="Calibri (Body)"/>
              </a:rPr>
              <a:t>thứ</a:t>
            </a:r>
            <a:r>
              <a:rPr lang="en-US" dirty="0" smtClean="0">
                <a:latin typeface="Calibri (Body)"/>
              </a:rPr>
              <a:t> 3( </a:t>
            </a:r>
            <a:r>
              <a:rPr lang="en-US" dirty="0" err="1" smtClean="0">
                <a:latin typeface="Calibri (Body)"/>
              </a:rPr>
              <a:t>như</a:t>
            </a:r>
            <a:r>
              <a:rPr lang="en-US" dirty="0" smtClean="0">
                <a:latin typeface="Calibri (Body)"/>
              </a:rPr>
              <a:t> </a:t>
            </a:r>
            <a:r>
              <a:rPr lang="en-US" dirty="0" err="1" smtClean="0">
                <a:latin typeface="Calibri (Body)"/>
              </a:rPr>
              <a:t>DCE,Kerberos,SESAME</a:t>
            </a:r>
            <a:r>
              <a:rPr lang="en-US" dirty="0" smtClean="0">
                <a:latin typeface="Calibri (Body)"/>
              </a:rPr>
              <a:t>)</a:t>
            </a:r>
          </a:p>
          <a:p>
            <a:pPr lvl="1">
              <a:lnSpc>
                <a:spcPct val="120000"/>
              </a:lnSpc>
            </a:pPr>
            <a:r>
              <a:rPr lang="en-US" dirty="0" err="1" smtClean="0">
                <a:latin typeface="Calibri (Body)"/>
              </a:rPr>
              <a:t>Xác</a:t>
            </a:r>
            <a:r>
              <a:rPr lang="en-US" dirty="0" smtClean="0">
                <a:latin typeface="Calibri (Body)"/>
              </a:rPr>
              <a:t> </a:t>
            </a:r>
            <a:r>
              <a:rPr lang="en-US" dirty="0" err="1" smtClean="0">
                <a:latin typeface="Calibri (Body)"/>
              </a:rPr>
              <a:t>thực</a:t>
            </a:r>
            <a:r>
              <a:rPr lang="en-US" dirty="0" smtClean="0">
                <a:latin typeface="Calibri (Body)"/>
              </a:rPr>
              <a:t> qua </a:t>
            </a:r>
            <a:r>
              <a:rPr lang="en-US" dirty="0" err="1" smtClean="0">
                <a:latin typeface="Calibri (Body)"/>
              </a:rPr>
              <a:t>cơ</a:t>
            </a:r>
            <a:r>
              <a:rPr lang="en-US" dirty="0" smtClean="0">
                <a:latin typeface="Calibri (Body)"/>
              </a:rPr>
              <a:t> </a:t>
            </a:r>
            <a:r>
              <a:rPr lang="en-US" dirty="0" err="1" smtClean="0">
                <a:latin typeface="Calibri (Body)"/>
              </a:rPr>
              <a:t>chế</a:t>
            </a:r>
            <a:r>
              <a:rPr lang="en-US" dirty="0" smtClean="0">
                <a:latin typeface="Calibri (Body)"/>
              </a:rPr>
              <a:t> Public Key</a:t>
            </a:r>
          </a:p>
          <a:p>
            <a:pPr lvl="1">
              <a:lnSpc>
                <a:spcPct val="120000"/>
              </a:lnSpc>
            </a:pPr>
            <a:r>
              <a:rPr lang="en-US" dirty="0" err="1" smtClean="0">
                <a:latin typeface="Calibri (Body)"/>
              </a:rPr>
              <a:t>Xác</a:t>
            </a:r>
            <a:r>
              <a:rPr lang="en-US" dirty="0" smtClean="0">
                <a:latin typeface="Calibri (Body)"/>
              </a:rPr>
              <a:t> </a:t>
            </a:r>
            <a:r>
              <a:rPr lang="en-US" dirty="0" err="1" smtClean="0">
                <a:latin typeface="Calibri (Body)"/>
              </a:rPr>
              <a:t>thực</a:t>
            </a:r>
            <a:r>
              <a:rPr lang="en-US" dirty="0" smtClean="0">
                <a:latin typeface="Calibri (Body)"/>
              </a:rPr>
              <a:t> </a:t>
            </a:r>
            <a:r>
              <a:rPr lang="en-US" dirty="0" err="1" smtClean="0">
                <a:latin typeface="Calibri (Body)"/>
              </a:rPr>
              <a:t>bằng</a:t>
            </a:r>
            <a:r>
              <a:rPr lang="en-US" dirty="0" smtClean="0">
                <a:latin typeface="Calibri (Body)"/>
              </a:rPr>
              <a:t> Remote (RADIUS) </a:t>
            </a:r>
            <a:r>
              <a:rPr lang="en-US" dirty="0">
                <a:latin typeface="Calibri (Body)"/>
              </a:rPr>
              <a:t/>
            </a:r>
            <a:br>
              <a:rPr lang="en-US" dirty="0">
                <a:latin typeface="Calibri (Body)"/>
              </a:rPr>
            </a:br>
            <a:endParaRPr lang="en-US" dirty="0" smtClean="0">
              <a:latin typeface="Calibri (Body)"/>
            </a:endParaRPr>
          </a:p>
        </p:txBody>
      </p:sp>
      <p:pic>
        <p:nvPicPr>
          <p:cNvPr id="3074" name="Picture 2" descr="Text description of cncpt136.gif foll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5076" y="4156409"/>
            <a:ext cx="3697968" cy="2382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63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smtClean="0"/>
              <a:t> </a:t>
            </a:r>
            <a:r>
              <a:rPr lang="en-GB" dirty="0" err="1" smtClean="0"/>
              <a:t>xác</a:t>
            </a:r>
            <a:r>
              <a:rPr lang="en-GB" dirty="0" smtClean="0"/>
              <a:t> </a:t>
            </a:r>
            <a:r>
              <a:rPr lang="en-GB" dirty="0" err="1" smtClean="0"/>
              <a:t>thực</a:t>
            </a:r>
            <a:endParaRPr lang="en-US" dirty="0"/>
          </a:p>
        </p:txBody>
      </p:sp>
      <p:sp>
        <p:nvSpPr>
          <p:cNvPr id="14" name="Content Placeholder 2"/>
          <p:cNvSpPr>
            <a:spLocks noGrp="1"/>
          </p:cNvSpPr>
          <p:nvPr>
            <p:ph idx="1"/>
          </p:nvPr>
        </p:nvSpPr>
        <p:spPr/>
        <p:txBody>
          <a:bodyPr>
            <a:normAutofit/>
          </a:bodyPr>
          <a:lstStyle/>
          <a:p>
            <a:pPr>
              <a:lnSpc>
                <a:spcPct val="120000"/>
              </a:lnSpc>
            </a:pPr>
            <a:r>
              <a:rPr lang="en-US" dirty="0" err="1" smtClean="0"/>
              <a:t>Xác</a:t>
            </a:r>
            <a:r>
              <a:rPr lang="en-US" dirty="0" smtClean="0"/>
              <a:t> </a:t>
            </a:r>
            <a:r>
              <a:rPr lang="en-US" dirty="0" err="1" smtClean="0"/>
              <a:t>thực</a:t>
            </a:r>
            <a:r>
              <a:rPr lang="en-US" dirty="0" smtClean="0"/>
              <a:t> </a:t>
            </a:r>
            <a:r>
              <a:rPr lang="en-US" dirty="0" err="1" smtClean="0"/>
              <a:t>bởi</a:t>
            </a:r>
            <a:r>
              <a:rPr lang="en-US" dirty="0" smtClean="0"/>
              <a:t> CSDL Oracle</a:t>
            </a:r>
          </a:p>
          <a:p>
            <a:pPr marL="0" indent="0">
              <a:lnSpc>
                <a:spcPct val="120000"/>
              </a:lnSpc>
              <a:buNone/>
            </a:pPr>
            <a:r>
              <a:rPr lang="en-US" dirty="0" err="1" smtClean="0">
                <a:latin typeface="Calibri (Body)"/>
              </a:rPr>
              <a:t>Xác</a:t>
            </a:r>
            <a:r>
              <a:rPr lang="en-US" dirty="0" smtClean="0">
                <a:latin typeface="Calibri (Body)"/>
              </a:rPr>
              <a:t> </a:t>
            </a:r>
            <a:r>
              <a:rPr lang="en-US" dirty="0" err="1" smtClean="0">
                <a:latin typeface="Calibri (Body)"/>
              </a:rPr>
              <a:t>thực</a:t>
            </a:r>
            <a:r>
              <a:rPr lang="en-US" dirty="0" smtClean="0">
                <a:latin typeface="Calibri (Body)"/>
              </a:rPr>
              <a:t> </a:t>
            </a:r>
            <a:r>
              <a:rPr lang="en-US" dirty="0" err="1" smtClean="0">
                <a:latin typeface="Calibri (Body)"/>
              </a:rPr>
              <a:t>người</a:t>
            </a:r>
            <a:r>
              <a:rPr lang="en-US" dirty="0" smtClean="0">
                <a:latin typeface="Calibri (Body)"/>
              </a:rPr>
              <a:t> </a:t>
            </a:r>
            <a:r>
              <a:rPr lang="en-US" dirty="0" err="1" smtClean="0">
                <a:latin typeface="Calibri (Body)"/>
              </a:rPr>
              <a:t>dùng</a:t>
            </a:r>
            <a:r>
              <a:rPr lang="en-US" dirty="0" smtClean="0">
                <a:latin typeface="Calibri (Body)"/>
              </a:rPr>
              <a:t> </a:t>
            </a:r>
            <a:r>
              <a:rPr lang="en-US" dirty="0" err="1" smtClean="0">
                <a:latin typeface="Calibri (Body)"/>
              </a:rPr>
              <a:t>kết</a:t>
            </a:r>
            <a:r>
              <a:rPr lang="en-US" dirty="0" smtClean="0">
                <a:latin typeface="Calibri (Body)"/>
              </a:rPr>
              <a:t> </a:t>
            </a:r>
            <a:r>
              <a:rPr lang="en-US" dirty="0" err="1" smtClean="0">
                <a:latin typeface="Calibri (Body)"/>
              </a:rPr>
              <a:t>nối</a:t>
            </a:r>
            <a:r>
              <a:rPr lang="en-US" dirty="0" smtClean="0">
                <a:latin typeface="Calibri (Body)"/>
              </a:rPr>
              <a:t> </a:t>
            </a:r>
            <a:r>
              <a:rPr lang="en-US" dirty="0" err="1" smtClean="0">
                <a:latin typeface="Calibri (Body)"/>
              </a:rPr>
              <a:t>đến</a:t>
            </a:r>
            <a:r>
              <a:rPr lang="en-US" dirty="0" smtClean="0">
                <a:latin typeface="Calibri (Body)"/>
              </a:rPr>
              <a:t> </a:t>
            </a:r>
            <a:r>
              <a:rPr lang="en-US" dirty="0" err="1" smtClean="0">
                <a:latin typeface="Calibri (Body)"/>
              </a:rPr>
              <a:t>csdl</a:t>
            </a:r>
            <a:r>
              <a:rPr lang="en-US" dirty="0" smtClean="0">
                <a:latin typeface="Calibri (Body)"/>
              </a:rPr>
              <a:t> </a:t>
            </a:r>
            <a:r>
              <a:rPr lang="en-US" dirty="0" err="1" smtClean="0">
                <a:latin typeface="Calibri (Body)"/>
              </a:rPr>
              <a:t>bằng</a:t>
            </a:r>
            <a:r>
              <a:rPr lang="en-US" dirty="0" smtClean="0">
                <a:latin typeface="Calibri (Body)"/>
              </a:rPr>
              <a:t> </a:t>
            </a:r>
            <a:r>
              <a:rPr lang="en-US" dirty="0" err="1" smtClean="0">
                <a:latin typeface="Calibri (Body)"/>
              </a:rPr>
              <a:t>các</a:t>
            </a:r>
            <a:r>
              <a:rPr lang="en-US" dirty="0" smtClean="0">
                <a:latin typeface="Calibri (Body)"/>
              </a:rPr>
              <a:t> </a:t>
            </a:r>
            <a:r>
              <a:rPr lang="en-US" dirty="0" err="1" smtClean="0">
                <a:latin typeface="Calibri (Body)"/>
              </a:rPr>
              <a:t>thông</a:t>
            </a:r>
            <a:r>
              <a:rPr lang="en-US" dirty="0" smtClean="0">
                <a:latin typeface="Calibri (Body)"/>
              </a:rPr>
              <a:t> tin </a:t>
            </a:r>
            <a:r>
              <a:rPr lang="en-US" dirty="0" err="1" smtClean="0">
                <a:latin typeface="Calibri (Body)"/>
              </a:rPr>
              <a:t>được</a:t>
            </a:r>
            <a:r>
              <a:rPr lang="en-US" dirty="0" smtClean="0">
                <a:latin typeface="Calibri (Body)"/>
              </a:rPr>
              <a:t> </a:t>
            </a:r>
            <a:r>
              <a:rPr lang="en-US" dirty="0" err="1" smtClean="0">
                <a:latin typeface="Calibri (Body)"/>
              </a:rPr>
              <a:t>lưu</a:t>
            </a:r>
            <a:r>
              <a:rPr lang="en-US" dirty="0" smtClean="0">
                <a:latin typeface="Calibri (Body)"/>
              </a:rPr>
              <a:t> </a:t>
            </a:r>
            <a:r>
              <a:rPr lang="en-US" dirty="0" err="1" smtClean="0">
                <a:latin typeface="Calibri (Body)"/>
              </a:rPr>
              <a:t>trữ</a:t>
            </a:r>
            <a:r>
              <a:rPr lang="en-US" dirty="0" smtClean="0">
                <a:latin typeface="Calibri (Body)"/>
              </a:rPr>
              <a:t> </a:t>
            </a:r>
            <a:r>
              <a:rPr lang="en-US" dirty="0" err="1" smtClean="0">
                <a:latin typeface="Calibri (Body)"/>
              </a:rPr>
              <a:t>trong</a:t>
            </a:r>
            <a:r>
              <a:rPr lang="en-US" dirty="0" smtClean="0">
                <a:latin typeface="Calibri (Body)"/>
              </a:rPr>
              <a:t> </a:t>
            </a:r>
            <a:r>
              <a:rPr lang="en-US" dirty="0" err="1" smtClean="0">
                <a:latin typeface="Calibri (Body)"/>
              </a:rPr>
              <a:t>csdl</a:t>
            </a:r>
            <a:endParaRPr lang="en-US" dirty="0" smtClean="0">
              <a:latin typeface="Calibri (Body)"/>
            </a:endParaRPr>
          </a:p>
          <a:p>
            <a:pPr lvl="1">
              <a:lnSpc>
                <a:spcPct val="120000"/>
              </a:lnSpc>
            </a:pPr>
            <a:r>
              <a:rPr lang="en-US" dirty="0" err="1" smtClean="0">
                <a:latin typeface="Calibri (Body)"/>
              </a:rPr>
              <a:t>Mã</a:t>
            </a:r>
            <a:r>
              <a:rPr lang="en-US" dirty="0" smtClean="0">
                <a:latin typeface="Calibri (Body)"/>
              </a:rPr>
              <a:t> </a:t>
            </a:r>
            <a:r>
              <a:rPr lang="en-US" dirty="0" err="1" smtClean="0">
                <a:latin typeface="Calibri (Body)"/>
              </a:rPr>
              <a:t>hóa</a:t>
            </a:r>
            <a:r>
              <a:rPr lang="en-US" dirty="0" smtClean="0">
                <a:latin typeface="Calibri (Body)"/>
              </a:rPr>
              <a:t> </a:t>
            </a:r>
            <a:r>
              <a:rPr lang="en-US" dirty="0" err="1" smtClean="0">
                <a:latin typeface="Calibri (Body)"/>
              </a:rPr>
              <a:t>mật</a:t>
            </a:r>
            <a:r>
              <a:rPr lang="en-US" dirty="0" smtClean="0">
                <a:latin typeface="Calibri (Body)"/>
              </a:rPr>
              <a:t> </a:t>
            </a:r>
            <a:r>
              <a:rPr lang="en-US" dirty="0" err="1" smtClean="0">
                <a:latin typeface="Calibri (Body)"/>
              </a:rPr>
              <a:t>khẩu</a:t>
            </a:r>
            <a:r>
              <a:rPr lang="en-US" dirty="0" smtClean="0">
                <a:latin typeface="Calibri (Body)"/>
              </a:rPr>
              <a:t> </a:t>
            </a:r>
            <a:r>
              <a:rPr lang="en-US" dirty="0" err="1" smtClean="0">
                <a:latin typeface="Calibri (Body)"/>
              </a:rPr>
              <a:t>trong</a:t>
            </a:r>
            <a:r>
              <a:rPr lang="en-US" dirty="0" smtClean="0">
                <a:latin typeface="Calibri (Body)"/>
              </a:rPr>
              <a:t> </a:t>
            </a:r>
            <a:r>
              <a:rPr lang="en-US" dirty="0" err="1" smtClean="0">
                <a:latin typeface="Calibri (Body)"/>
              </a:rPr>
              <a:t>khi</a:t>
            </a:r>
            <a:r>
              <a:rPr lang="en-US" dirty="0" smtClean="0">
                <a:latin typeface="Calibri (Body)"/>
              </a:rPr>
              <a:t> </a:t>
            </a:r>
            <a:r>
              <a:rPr lang="en-US" dirty="0" err="1" smtClean="0">
                <a:latin typeface="Calibri (Body)"/>
              </a:rPr>
              <a:t>kết</a:t>
            </a:r>
            <a:r>
              <a:rPr lang="en-US" dirty="0" smtClean="0">
                <a:latin typeface="Calibri (Body)"/>
              </a:rPr>
              <a:t> </a:t>
            </a:r>
            <a:r>
              <a:rPr lang="en-US" dirty="0" err="1" smtClean="0">
                <a:latin typeface="Calibri (Body)"/>
              </a:rPr>
              <a:t>nối</a:t>
            </a:r>
            <a:endParaRPr lang="en-US" dirty="0" smtClean="0">
              <a:latin typeface="Calibri (Body)"/>
            </a:endParaRPr>
          </a:p>
          <a:p>
            <a:pPr lvl="1">
              <a:lnSpc>
                <a:spcPct val="120000"/>
              </a:lnSpc>
            </a:pPr>
            <a:r>
              <a:rPr lang="en-US" dirty="0" smtClean="0">
                <a:latin typeface="Calibri (Body)"/>
              </a:rPr>
              <a:t>Account Locking</a:t>
            </a:r>
          </a:p>
          <a:p>
            <a:pPr lvl="1">
              <a:lnSpc>
                <a:spcPct val="120000"/>
              </a:lnSpc>
            </a:pPr>
            <a:r>
              <a:rPr lang="en-US" dirty="0" smtClean="0">
                <a:latin typeface="Calibri (Body)"/>
              </a:rPr>
              <a:t>Password Lifetime </a:t>
            </a:r>
            <a:r>
              <a:rPr lang="en-US" dirty="0" err="1" smtClean="0">
                <a:latin typeface="Calibri (Body)"/>
              </a:rPr>
              <a:t>và</a:t>
            </a:r>
            <a:r>
              <a:rPr lang="en-US" dirty="0" smtClean="0">
                <a:latin typeface="Calibri (Body)"/>
              </a:rPr>
              <a:t> </a:t>
            </a:r>
            <a:r>
              <a:rPr lang="en-US" dirty="0" err="1" smtClean="0">
                <a:latin typeface="Calibri (Body)"/>
              </a:rPr>
              <a:t>Experation</a:t>
            </a:r>
            <a:endParaRPr lang="en-US" dirty="0" smtClean="0">
              <a:latin typeface="Calibri (Body)"/>
            </a:endParaRPr>
          </a:p>
          <a:p>
            <a:pPr lvl="1">
              <a:lnSpc>
                <a:spcPct val="120000"/>
              </a:lnSpc>
            </a:pPr>
            <a:r>
              <a:rPr lang="en-US" dirty="0" smtClean="0">
                <a:latin typeface="Calibri (Body)"/>
              </a:rPr>
              <a:t>Password History</a:t>
            </a:r>
            <a:br>
              <a:rPr lang="en-US" dirty="0" smtClean="0">
                <a:latin typeface="Calibri (Body)"/>
              </a:rPr>
            </a:br>
            <a:endParaRPr lang="en-US" dirty="0" smtClean="0">
              <a:latin typeface="Calibri (Body)"/>
            </a:endParaRPr>
          </a:p>
        </p:txBody>
      </p:sp>
    </p:spTree>
    <p:extLst>
      <p:ext uri="{BB962C8B-B14F-4D97-AF65-F5344CB8AC3E}">
        <p14:creationId xmlns:p14="http://schemas.microsoft.com/office/powerpoint/2010/main" val="55190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92500" lnSpcReduction="20000"/>
          </a:bodyPr>
          <a:lstStyle/>
          <a:p>
            <a:pPr>
              <a:lnSpc>
                <a:spcPct val="120000"/>
              </a:lnSpc>
            </a:pPr>
            <a:r>
              <a:rPr lang="en-US" dirty="0" err="1" smtClean="0"/>
              <a:t>Giới</a:t>
            </a:r>
            <a:r>
              <a:rPr lang="en-US" dirty="0" smtClean="0"/>
              <a:t> </a:t>
            </a:r>
            <a:r>
              <a:rPr lang="en-US" dirty="0" err="1" smtClean="0"/>
              <a:t>thiệu</a:t>
            </a:r>
            <a:r>
              <a:rPr lang="en-US" dirty="0" smtClean="0"/>
              <a:t> </a:t>
            </a:r>
            <a:r>
              <a:rPr lang="en-US" dirty="0" err="1" smtClean="0"/>
              <a:t>về</a:t>
            </a:r>
            <a:r>
              <a:rPr lang="en-US" dirty="0" smtClean="0"/>
              <a:t> Privilege </a:t>
            </a:r>
            <a:r>
              <a:rPr lang="en-US" dirty="0" err="1" smtClean="0"/>
              <a:t>và</a:t>
            </a:r>
            <a:r>
              <a:rPr lang="en-US" dirty="0" smtClean="0"/>
              <a:t> Role</a:t>
            </a:r>
          </a:p>
          <a:p>
            <a:pPr marL="0" indent="0">
              <a:lnSpc>
                <a:spcPct val="120000"/>
              </a:lnSpc>
              <a:buNone/>
            </a:pPr>
            <a:r>
              <a:rPr lang="en-US" dirty="0" err="1" smtClean="0"/>
              <a:t>Phân</a:t>
            </a:r>
            <a:r>
              <a:rPr lang="en-US" dirty="0" smtClean="0"/>
              <a:t> </a:t>
            </a:r>
            <a:r>
              <a:rPr lang="en-US" dirty="0" err="1" smtClean="0"/>
              <a:t>quyền</a:t>
            </a:r>
            <a:r>
              <a:rPr lang="en-US" dirty="0" smtClean="0"/>
              <a:t> </a:t>
            </a:r>
            <a:r>
              <a:rPr lang="en-US" dirty="0" err="1" smtClean="0"/>
              <a:t>cho</a:t>
            </a:r>
            <a:r>
              <a:rPr lang="en-US" dirty="0" smtClean="0"/>
              <a:t> </a:t>
            </a:r>
            <a:r>
              <a:rPr lang="en-US" dirty="0" err="1" smtClean="0"/>
              <a:t>phép</a:t>
            </a:r>
            <a:r>
              <a:rPr lang="en-US" dirty="0" smtClean="0"/>
              <a:t> </a:t>
            </a:r>
            <a:r>
              <a:rPr lang="en-US" dirty="0" err="1" smtClean="0"/>
              <a:t>các</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nhất</a:t>
            </a:r>
            <a:r>
              <a:rPr lang="en-US" dirty="0" smtClean="0"/>
              <a:t> </a:t>
            </a:r>
            <a:r>
              <a:rPr lang="en-US" dirty="0" err="1" smtClean="0"/>
              <a:t>định</a:t>
            </a:r>
            <a:r>
              <a:rPr lang="en-US" dirty="0" smtClean="0"/>
              <a:t> </a:t>
            </a:r>
            <a:r>
              <a:rPr lang="en-US" dirty="0" err="1" smtClean="0"/>
              <a:t>có</a:t>
            </a:r>
            <a:r>
              <a:rPr lang="en-US" dirty="0" smtClean="0"/>
              <a:t> </a:t>
            </a:r>
            <a:r>
              <a:rPr lang="en-US" dirty="0" err="1" smtClean="0"/>
              <a:t>thể</a:t>
            </a:r>
            <a:r>
              <a:rPr lang="en-US" dirty="0" smtClean="0"/>
              <a:t> </a:t>
            </a:r>
            <a:r>
              <a:rPr lang="en-US" dirty="0" err="1" smtClean="0"/>
              <a:t>truy</a:t>
            </a:r>
            <a:r>
              <a:rPr lang="en-US" dirty="0" smtClean="0"/>
              <a:t> </a:t>
            </a:r>
            <a:r>
              <a:rPr lang="en-US" dirty="0" err="1" smtClean="0"/>
              <a:t>xuất</a:t>
            </a:r>
            <a:r>
              <a:rPr lang="en-US" dirty="0" smtClean="0"/>
              <a:t>, </a:t>
            </a:r>
            <a:r>
              <a:rPr lang="en-US" dirty="0" err="1" smtClean="0"/>
              <a:t>xử</a:t>
            </a:r>
            <a:r>
              <a:rPr lang="en-US" dirty="0" smtClean="0"/>
              <a:t> </a:t>
            </a:r>
            <a:r>
              <a:rPr lang="en-US" dirty="0" err="1" smtClean="0"/>
              <a:t>lý</a:t>
            </a:r>
            <a:r>
              <a:rPr lang="en-US" dirty="0" smtClean="0"/>
              <a:t>, </a:t>
            </a:r>
            <a:r>
              <a:rPr lang="en-US" dirty="0" err="1" smtClean="0"/>
              <a:t>thay</a:t>
            </a:r>
            <a:r>
              <a:rPr lang="en-US" dirty="0" smtClean="0"/>
              <a:t> </a:t>
            </a:r>
            <a:r>
              <a:rPr lang="en-US" dirty="0" err="1" smtClean="0"/>
              <a:t>đổi</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nó</a:t>
            </a:r>
            <a:r>
              <a:rPr lang="en-US" dirty="0" smtClean="0"/>
              <a:t> </a:t>
            </a:r>
            <a:r>
              <a:rPr lang="en-US" dirty="0" err="1" smtClean="0"/>
              <a:t>cũng</a:t>
            </a:r>
            <a:r>
              <a:rPr lang="en-US" dirty="0" smtClean="0"/>
              <a:t> </a:t>
            </a:r>
            <a:r>
              <a:rPr lang="en-US" dirty="0" err="1" smtClean="0"/>
              <a:t>tạo</a:t>
            </a:r>
            <a:r>
              <a:rPr lang="en-US" dirty="0" smtClean="0"/>
              <a:t> </a:t>
            </a:r>
            <a:r>
              <a:rPr lang="en-US" dirty="0" err="1" smtClean="0"/>
              <a:t>ra</a:t>
            </a:r>
            <a:r>
              <a:rPr lang="en-US" dirty="0" smtClean="0"/>
              <a:t> </a:t>
            </a:r>
            <a:r>
              <a:rPr lang="en-US" dirty="0" err="1" smtClean="0"/>
              <a:t>giới</a:t>
            </a:r>
            <a:r>
              <a:rPr lang="en-US" dirty="0" smtClean="0"/>
              <a:t> </a:t>
            </a:r>
            <a:r>
              <a:rPr lang="en-US" dirty="0" err="1" smtClean="0"/>
              <a:t>hạn</a:t>
            </a:r>
            <a:r>
              <a:rPr lang="en-US" dirty="0" smtClean="0"/>
              <a:t> </a:t>
            </a:r>
            <a:r>
              <a:rPr lang="en-US" dirty="0" err="1" smtClean="0"/>
              <a:t>về</a:t>
            </a:r>
            <a:r>
              <a:rPr lang="en-US" dirty="0" smtClean="0"/>
              <a:t> </a:t>
            </a:r>
            <a:r>
              <a:rPr lang="en-US" dirty="0" err="1" smtClean="0"/>
              <a:t>các</a:t>
            </a:r>
            <a:r>
              <a:rPr lang="en-US" dirty="0" smtClean="0"/>
              <a:t> </a:t>
            </a:r>
            <a:r>
              <a:rPr lang="en-US" dirty="0" err="1" smtClean="0"/>
              <a:t>mức</a:t>
            </a:r>
            <a:r>
              <a:rPr lang="en-US" dirty="0" smtClean="0"/>
              <a:t> </a:t>
            </a:r>
            <a:r>
              <a:rPr lang="en-US" dirty="0" err="1" smtClean="0"/>
              <a:t>truy</a:t>
            </a:r>
            <a:r>
              <a:rPr lang="en-US" dirty="0" smtClean="0"/>
              <a:t> </a:t>
            </a:r>
            <a:r>
              <a:rPr lang="en-US" dirty="0" err="1" smtClean="0"/>
              <a:t>xuất</a:t>
            </a:r>
            <a:r>
              <a:rPr lang="en-US" dirty="0" smtClean="0"/>
              <a:t> </a:t>
            </a:r>
            <a:r>
              <a:rPr lang="en-US" dirty="0" err="1" smtClean="0"/>
              <a:t>và</a:t>
            </a:r>
            <a:r>
              <a:rPr lang="en-US" dirty="0" smtClean="0"/>
              <a:t> </a:t>
            </a:r>
            <a:r>
              <a:rPr lang="en-US" dirty="0" err="1" smtClean="0"/>
              <a:t>thao</a:t>
            </a:r>
            <a:r>
              <a:rPr lang="en-US" dirty="0" smtClean="0"/>
              <a:t> </a:t>
            </a:r>
            <a:r>
              <a:rPr lang="en-US" dirty="0" err="1" smtClean="0"/>
              <a:t>tác.Các</a:t>
            </a:r>
            <a:r>
              <a:rPr lang="en-US" dirty="0" smtClean="0"/>
              <a:t> </a:t>
            </a:r>
            <a:r>
              <a:rPr lang="en-US" dirty="0" err="1" smtClean="0"/>
              <a:t>giới</a:t>
            </a:r>
            <a:r>
              <a:rPr lang="en-US" dirty="0" smtClean="0"/>
              <a:t> </a:t>
            </a:r>
            <a:r>
              <a:rPr lang="en-US" dirty="0" err="1" smtClean="0"/>
              <a:t>hạn</a:t>
            </a:r>
            <a:r>
              <a:rPr lang="en-US" dirty="0" smtClean="0"/>
              <a:t> </a:t>
            </a:r>
            <a:r>
              <a:rPr lang="en-US" dirty="0" err="1" smtClean="0"/>
              <a:t>này</a:t>
            </a:r>
            <a:r>
              <a:rPr lang="en-US" dirty="0" smtClean="0"/>
              <a:t> </a:t>
            </a:r>
            <a:r>
              <a:rPr lang="en-US" dirty="0" err="1" smtClean="0"/>
              <a:t>có</a:t>
            </a:r>
            <a:r>
              <a:rPr lang="en-US" dirty="0" smtClean="0"/>
              <a:t> </a:t>
            </a:r>
            <a:r>
              <a:rPr lang="en-US" dirty="0" err="1" smtClean="0"/>
              <a:t>thể</a:t>
            </a:r>
            <a:r>
              <a:rPr lang="en-US" dirty="0" smtClean="0"/>
              <a:t> </a:t>
            </a:r>
            <a:r>
              <a:rPr lang="en-US" dirty="0" err="1" smtClean="0"/>
              <a:t>được</a:t>
            </a:r>
            <a:r>
              <a:rPr lang="en-US" dirty="0" smtClean="0"/>
              <a:t> </a:t>
            </a:r>
            <a:r>
              <a:rPr lang="en-US" dirty="0" err="1" smtClean="0"/>
              <a:t>cấp</a:t>
            </a:r>
            <a:r>
              <a:rPr lang="en-US" dirty="0" smtClean="0"/>
              <a:t> </a:t>
            </a:r>
            <a:r>
              <a:rPr lang="en-US" dirty="0" err="1" smtClean="0"/>
              <a:t>hoặc</a:t>
            </a:r>
            <a:r>
              <a:rPr lang="en-US" dirty="0" smtClean="0"/>
              <a:t> </a:t>
            </a:r>
            <a:r>
              <a:rPr lang="en-US" dirty="0" err="1" smtClean="0"/>
              <a:t>lấy</a:t>
            </a:r>
            <a:r>
              <a:rPr lang="en-US" dirty="0" smtClean="0"/>
              <a:t> </a:t>
            </a:r>
            <a:r>
              <a:rPr lang="en-US" dirty="0" err="1" smtClean="0"/>
              <a:t>đi</a:t>
            </a:r>
            <a:r>
              <a:rPr lang="en-US" dirty="0" smtClean="0"/>
              <a:t> </a:t>
            </a:r>
            <a:r>
              <a:rPr lang="en-US" dirty="0" err="1" smtClean="0"/>
              <a:t>đối</a:t>
            </a:r>
            <a:r>
              <a:rPr lang="en-US" dirty="0" smtClean="0"/>
              <a:t> </a:t>
            </a:r>
            <a:r>
              <a:rPr lang="en-US" dirty="0" err="1" smtClean="0"/>
              <a:t>với</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có</a:t>
            </a:r>
            <a:r>
              <a:rPr lang="en-US" dirty="0" smtClean="0"/>
              <a:t> </a:t>
            </a:r>
            <a:r>
              <a:rPr lang="en-US" dirty="0" err="1" smtClean="0"/>
              <a:t>thể</a:t>
            </a:r>
            <a:r>
              <a:rPr lang="en-US" dirty="0" smtClean="0"/>
              <a:t> </a:t>
            </a:r>
            <a:r>
              <a:rPr lang="en-US" dirty="0" err="1" smtClean="0"/>
              <a:t>áp</a:t>
            </a:r>
            <a:r>
              <a:rPr lang="en-US" dirty="0" smtClean="0"/>
              <a:t> </a:t>
            </a:r>
            <a:r>
              <a:rPr lang="en-US" dirty="0" err="1" smtClean="0"/>
              <a:t>dụng</a:t>
            </a:r>
            <a:r>
              <a:rPr lang="en-US" dirty="0" smtClean="0"/>
              <a:t> </a:t>
            </a:r>
            <a:r>
              <a:rPr lang="en-US" dirty="0" err="1" smtClean="0"/>
              <a:t>trên</a:t>
            </a:r>
            <a:r>
              <a:rPr lang="en-US" dirty="0" smtClean="0"/>
              <a:t> </a:t>
            </a:r>
            <a:r>
              <a:rPr lang="en-US" dirty="0" err="1" smtClean="0"/>
              <a:t>các</a:t>
            </a:r>
            <a:r>
              <a:rPr lang="en-US" dirty="0" smtClean="0"/>
              <a:t> </a:t>
            </a:r>
            <a:r>
              <a:rPr lang="en-US" dirty="0" err="1" smtClean="0"/>
              <a:t>phạm</a:t>
            </a:r>
            <a:r>
              <a:rPr lang="en-US" dirty="0" smtClean="0"/>
              <a:t> vi </a:t>
            </a:r>
            <a:r>
              <a:rPr lang="en-US" dirty="0" err="1" smtClean="0"/>
              <a:t>như</a:t>
            </a:r>
            <a:r>
              <a:rPr lang="en-US" dirty="0" smtClean="0"/>
              <a:t> schema, </a:t>
            </a:r>
            <a:r>
              <a:rPr lang="en-US" dirty="0" err="1" smtClean="0"/>
              <a:t>toàn</a:t>
            </a:r>
            <a:r>
              <a:rPr lang="en-US" dirty="0" smtClean="0"/>
              <a:t> </a:t>
            </a:r>
            <a:r>
              <a:rPr lang="en-US" dirty="0" err="1" smtClean="0"/>
              <a:t>bộ</a:t>
            </a:r>
            <a:r>
              <a:rPr lang="en-US" dirty="0" smtClean="0"/>
              <a:t> </a:t>
            </a:r>
            <a:r>
              <a:rPr lang="en-US" dirty="0" err="1" smtClean="0"/>
              <a:t>bảng</a:t>
            </a:r>
            <a:r>
              <a:rPr lang="en-US" dirty="0" smtClean="0"/>
              <a:t>, </a:t>
            </a:r>
            <a:r>
              <a:rPr lang="en-US" dirty="0" err="1" smtClean="0"/>
              <a:t>hoặc</a:t>
            </a:r>
            <a:r>
              <a:rPr lang="en-US" dirty="0" smtClean="0"/>
              <a:t> hang</a:t>
            </a:r>
          </a:p>
          <a:p>
            <a:pPr marL="0" indent="0">
              <a:lnSpc>
                <a:spcPct val="120000"/>
              </a:lnSpc>
              <a:buNone/>
            </a:pPr>
            <a:r>
              <a:rPr lang="en-US" dirty="0"/>
              <a:t>User </a:t>
            </a:r>
            <a:r>
              <a:rPr lang="en-US" b="1" dirty="0"/>
              <a:t>Privilege</a:t>
            </a:r>
            <a:r>
              <a:rPr lang="en-US" dirty="0"/>
              <a:t> </a:t>
            </a:r>
            <a:r>
              <a:rPr lang="en-US" dirty="0" err="1"/>
              <a:t>là</a:t>
            </a:r>
            <a:r>
              <a:rPr lang="en-US" dirty="0"/>
              <a:t> </a:t>
            </a:r>
            <a:r>
              <a:rPr lang="en-US" dirty="0" err="1"/>
              <a:t>quyền</a:t>
            </a:r>
            <a:r>
              <a:rPr lang="en-US" dirty="0"/>
              <a:t> </a:t>
            </a:r>
            <a:r>
              <a:rPr lang="en-US" dirty="0" err="1"/>
              <a:t>để</a:t>
            </a:r>
            <a:r>
              <a:rPr lang="en-US" dirty="0"/>
              <a:t> </a:t>
            </a:r>
            <a:r>
              <a:rPr lang="en-US" dirty="0" err="1"/>
              <a:t>chạy</a:t>
            </a:r>
            <a:r>
              <a:rPr lang="en-US" dirty="0"/>
              <a:t> </a:t>
            </a:r>
            <a:r>
              <a:rPr lang="en-US" dirty="0" err="1"/>
              <a:t>một</a:t>
            </a:r>
            <a:r>
              <a:rPr lang="en-US" dirty="0"/>
              <a:t> </a:t>
            </a:r>
            <a:r>
              <a:rPr lang="en-US" dirty="0" err="1"/>
              <a:t>câu</a:t>
            </a:r>
            <a:r>
              <a:rPr lang="en-US" dirty="0"/>
              <a:t> </a:t>
            </a:r>
            <a:r>
              <a:rPr lang="en-US" dirty="0" err="1"/>
              <a:t>lệnh</a:t>
            </a:r>
            <a:r>
              <a:rPr lang="en-US" dirty="0"/>
              <a:t> SQL </a:t>
            </a:r>
            <a:r>
              <a:rPr lang="en-US" dirty="0" err="1"/>
              <a:t>nào</a:t>
            </a:r>
            <a:r>
              <a:rPr lang="en-US" dirty="0"/>
              <a:t> </a:t>
            </a:r>
            <a:r>
              <a:rPr lang="en-US" dirty="0" err="1"/>
              <a:t>đso</a:t>
            </a:r>
            <a:r>
              <a:rPr lang="en-US" dirty="0"/>
              <a:t>, </a:t>
            </a:r>
            <a:r>
              <a:rPr lang="en-US" dirty="0" err="1"/>
              <a:t>hoặc</a:t>
            </a:r>
            <a:r>
              <a:rPr lang="en-US" dirty="0"/>
              <a:t> </a:t>
            </a:r>
            <a:r>
              <a:rPr lang="en-US" dirty="0" err="1"/>
              <a:t>quyền</a:t>
            </a:r>
            <a:r>
              <a:rPr lang="en-US" dirty="0"/>
              <a:t> </a:t>
            </a:r>
            <a:r>
              <a:rPr lang="en-US" dirty="0" err="1"/>
              <a:t>để</a:t>
            </a:r>
            <a:r>
              <a:rPr lang="en-US" dirty="0"/>
              <a:t> </a:t>
            </a:r>
            <a:r>
              <a:rPr lang="en-US" dirty="0" err="1"/>
              <a:t>truy</a:t>
            </a:r>
            <a:r>
              <a:rPr lang="en-US" dirty="0"/>
              <a:t> </a:t>
            </a:r>
            <a:r>
              <a:rPr lang="en-US" dirty="0" err="1"/>
              <a:t>xuất</a:t>
            </a:r>
            <a:r>
              <a:rPr lang="en-US" dirty="0"/>
              <a:t> </a:t>
            </a:r>
            <a:r>
              <a:rPr lang="en-US" dirty="0" err="1"/>
              <a:t>một</a:t>
            </a:r>
            <a:r>
              <a:rPr lang="en-US" dirty="0"/>
              <a:t> </a:t>
            </a:r>
            <a:r>
              <a:rPr lang="en-US" dirty="0" err="1"/>
              <a:t>đối</a:t>
            </a:r>
            <a:r>
              <a:rPr lang="en-US" dirty="0"/>
              <a:t> </a:t>
            </a:r>
            <a:r>
              <a:rPr lang="en-US" dirty="0" err="1"/>
              <a:t>tượng</a:t>
            </a:r>
            <a:r>
              <a:rPr lang="en-US" dirty="0"/>
              <a:t> </a:t>
            </a:r>
            <a:r>
              <a:rPr lang="en-US" dirty="0" err="1"/>
              <a:t>cái</a:t>
            </a:r>
            <a:r>
              <a:rPr lang="en-US" dirty="0"/>
              <a:t> </a:t>
            </a:r>
            <a:r>
              <a:rPr lang="en-US" dirty="0" err="1"/>
              <a:t>mà</a:t>
            </a:r>
            <a:r>
              <a:rPr lang="en-US" dirty="0"/>
              <a:t> </a:t>
            </a:r>
            <a:r>
              <a:rPr lang="en-US" dirty="0" err="1"/>
              <a:t>thuộc</a:t>
            </a:r>
            <a:r>
              <a:rPr lang="en-US" dirty="0"/>
              <a:t> </a:t>
            </a:r>
            <a:r>
              <a:rPr lang="en-US" dirty="0" err="1"/>
              <a:t>về</a:t>
            </a:r>
            <a:r>
              <a:rPr lang="en-US" dirty="0"/>
              <a:t> </a:t>
            </a:r>
            <a:r>
              <a:rPr lang="en-US" dirty="0" err="1"/>
              <a:t>một</a:t>
            </a:r>
            <a:r>
              <a:rPr lang="en-US" dirty="0"/>
              <a:t> </a:t>
            </a:r>
            <a:r>
              <a:rPr lang="en-US" dirty="0" err="1"/>
              <a:t>người</a:t>
            </a:r>
            <a:r>
              <a:rPr lang="en-US" dirty="0"/>
              <a:t> </a:t>
            </a:r>
            <a:r>
              <a:rPr lang="en-US" dirty="0" err="1"/>
              <a:t>dùng</a:t>
            </a:r>
            <a:r>
              <a:rPr lang="en-US" dirty="0"/>
              <a:t> </a:t>
            </a:r>
            <a:r>
              <a:rPr lang="en-US" dirty="0" err="1"/>
              <a:t>khác</a:t>
            </a:r>
            <a:r>
              <a:rPr lang="en-US" dirty="0"/>
              <a:t>, </a:t>
            </a:r>
            <a:r>
              <a:rPr lang="en-US" dirty="0" err="1"/>
              <a:t>chạy</a:t>
            </a:r>
            <a:r>
              <a:rPr lang="en-US" dirty="0"/>
              <a:t> PL/SQL package, </a:t>
            </a:r>
            <a:r>
              <a:rPr lang="en-US" dirty="0" err="1"/>
              <a:t>và</a:t>
            </a:r>
            <a:r>
              <a:rPr lang="en-US" dirty="0"/>
              <a:t> </a:t>
            </a:r>
            <a:r>
              <a:rPr lang="en-US" dirty="0" err="1"/>
              <a:t>còn</a:t>
            </a:r>
            <a:r>
              <a:rPr lang="en-US" dirty="0"/>
              <a:t> </a:t>
            </a:r>
            <a:r>
              <a:rPr lang="en-US" dirty="0" err="1"/>
              <a:t>hơn</a:t>
            </a:r>
            <a:r>
              <a:rPr lang="en-US" dirty="0"/>
              <a:t> </a:t>
            </a:r>
            <a:r>
              <a:rPr lang="en-US" dirty="0" err="1"/>
              <a:t>nữa</a:t>
            </a:r>
            <a:r>
              <a:rPr lang="en-US" dirty="0"/>
              <a:t>. </a:t>
            </a:r>
            <a:r>
              <a:rPr lang="en-US" dirty="0" err="1"/>
              <a:t>Các</a:t>
            </a:r>
            <a:r>
              <a:rPr lang="en-US" dirty="0"/>
              <a:t> </a:t>
            </a:r>
            <a:r>
              <a:rPr lang="en-US" dirty="0" err="1"/>
              <a:t>loại</a:t>
            </a:r>
            <a:r>
              <a:rPr lang="en-US" dirty="0"/>
              <a:t> </a:t>
            </a:r>
            <a:r>
              <a:rPr lang="en-US" dirty="0" err="1"/>
              <a:t>quyền</a:t>
            </a:r>
            <a:r>
              <a:rPr lang="en-US" dirty="0"/>
              <a:t> </a:t>
            </a:r>
            <a:r>
              <a:rPr lang="en-US" dirty="0" err="1"/>
              <a:t>này</a:t>
            </a:r>
            <a:r>
              <a:rPr lang="en-US" dirty="0"/>
              <a:t> </a:t>
            </a:r>
            <a:r>
              <a:rPr lang="en-US" dirty="0" err="1"/>
              <a:t>được</a:t>
            </a:r>
            <a:r>
              <a:rPr lang="en-US" dirty="0"/>
              <a:t> </a:t>
            </a:r>
            <a:r>
              <a:rPr lang="en-US" dirty="0" err="1"/>
              <a:t>định</a:t>
            </a:r>
            <a:r>
              <a:rPr lang="en-US" dirty="0"/>
              <a:t> </a:t>
            </a:r>
            <a:r>
              <a:rPr lang="en-US" dirty="0" err="1"/>
              <a:t>nghĩa</a:t>
            </a:r>
            <a:r>
              <a:rPr lang="en-US" dirty="0"/>
              <a:t> </a:t>
            </a:r>
            <a:r>
              <a:rPr lang="en-US" dirty="0" err="1"/>
              <a:t>trong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Oracle.</a:t>
            </a:r>
          </a:p>
          <a:p>
            <a:pPr marL="0" indent="0">
              <a:lnSpc>
                <a:spcPct val="120000"/>
              </a:lnSpc>
              <a:buNone/>
            </a:pPr>
            <a:r>
              <a:rPr lang="en-US" b="1" dirty="0"/>
              <a:t>Role</a:t>
            </a:r>
            <a:r>
              <a:rPr lang="en-US" dirty="0"/>
              <a:t> </a:t>
            </a:r>
            <a:r>
              <a:rPr lang="en-US" dirty="0" err="1"/>
              <a:t>được</a:t>
            </a:r>
            <a:r>
              <a:rPr lang="en-US" dirty="0"/>
              <a:t> </a:t>
            </a:r>
            <a:r>
              <a:rPr lang="en-US" dirty="0" err="1"/>
              <a:t>tạo</a:t>
            </a:r>
            <a:r>
              <a:rPr lang="en-US" dirty="0"/>
              <a:t> </a:t>
            </a:r>
            <a:r>
              <a:rPr lang="en-US" dirty="0" err="1"/>
              <a:t>bởi</a:t>
            </a:r>
            <a:r>
              <a:rPr lang="en-US" dirty="0"/>
              <a:t> </a:t>
            </a:r>
            <a:r>
              <a:rPr lang="en-US" dirty="0" err="1"/>
              <a:t>các</a:t>
            </a:r>
            <a:r>
              <a:rPr lang="en-US" dirty="0"/>
              <a:t> </a:t>
            </a:r>
            <a:r>
              <a:rPr lang="en-US" dirty="0" err="1"/>
              <a:t>người</a:t>
            </a:r>
            <a:r>
              <a:rPr lang="en-US" dirty="0"/>
              <a:t> </a:t>
            </a:r>
            <a:r>
              <a:rPr lang="en-US" dirty="0" err="1"/>
              <a:t>dùng</a:t>
            </a:r>
            <a:r>
              <a:rPr lang="en-US" dirty="0"/>
              <a:t> ( </a:t>
            </a:r>
            <a:r>
              <a:rPr lang="en-US" dirty="0" err="1"/>
              <a:t>thường</a:t>
            </a:r>
            <a:r>
              <a:rPr lang="en-US" dirty="0"/>
              <a:t> </a:t>
            </a:r>
            <a:r>
              <a:rPr lang="en-US" dirty="0" err="1"/>
              <a:t>là</a:t>
            </a:r>
            <a:r>
              <a:rPr lang="en-US" dirty="0"/>
              <a:t> </a:t>
            </a:r>
            <a:r>
              <a:rPr lang="en-US" dirty="0" err="1"/>
              <a:t>các</a:t>
            </a:r>
            <a:r>
              <a:rPr lang="en-US" dirty="0"/>
              <a:t> </a:t>
            </a:r>
            <a:r>
              <a:rPr lang="en-US" dirty="0" err="1"/>
              <a:t>nhà</a:t>
            </a:r>
            <a:r>
              <a:rPr lang="en-US" dirty="0"/>
              <a:t> </a:t>
            </a:r>
            <a:r>
              <a:rPr lang="en-US" dirty="0" err="1"/>
              <a:t>quản</a:t>
            </a:r>
            <a:r>
              <a:rPr lang="en-US" dirty="0"/>
              <a:t> </a:t>
            </a:r>
            <a:r>
              <a:rPr lang="en-US" dirty="0" err="1"/>
              <a:t>trị</a:t>
            </a:r>
            <a:r>
              <a:rPr lang="en-US" dirty="0"/>
              <a:t>) </a:t>
            </a:r>
            <a:r>
              <a:rPr lang="en-US" dirty="0" err="1"/>
              <a:t>để</a:t>
            </a:r>
            <a:r>
              <a:rPr lang="en-US" dirty="0"/>
              <a:t> </a:t>
            </a:r>
            <a:r>
              <a:rPr lang="en-US" dirty="0" err="1"/>
              <a:t>nhóm</a:t>
            </a:r>
            <a:r>
              <a:rPr lang="en-US" dirty="0"/>
              <a:t> </a:t>
            </a:r>
            <a:r>
              <a:rPr lang="en-US" dirty="0" err="1"/>
              <a:t>cácprivilege</a:t>
            </a:r>
            <a:r>
              <a:rPr lang="en-US" dirty="0"/>
              <a:t> </a:t>
            </a:r>
            <a:r>
              <a:rPr lang="en-US" dirty="0" err="1"/>
              <a:t>hoặc</a:t>
            </a:r>
            <a:r>
              <a:rPr lang="en-US" dirty="0"/>
              <a:t> </a:t>
            </a:r>
            <a:r>
              <a:rPr lang="en-US" dirty="0" err="1"/>
              <a:t>các</a:t>
            </a:r>
            <a:r>
              <a:rPr lang="en-US" dirty="0"/>
              <a:t> role </a:t>
            </a:r>
            <a:r>
              <a:rPr lang="en-US" dirty="0" err="1"/>
              <a:t>khác</a:t>
            </a:r>
            <a:r>
              <a:rPr lang="en-US" dirty="0"/>
              <a:t>. </a:t>
            </a:r>
            <a:r>
              <a:rPr lang="en-US" dirty="0" err="1"/>
              <a:t>Đó</a:t>
            </a:r>
            <a:r>
              <a:rPr lang="en-US" dirty="0"/>
              <a:t> </a:t>
            </a:r>
            <a:r>
              <a:rPr lang="en-US" dirty="0" err="1"/>
              <a:t>là</a:t>
            </a:r>
            <a:r>
              <a:rPr lang="en-US" dirty="0"/>
              <a:t> </a:t>
            </a:r>
            <a:r>
              <a:rPr lang="en-US" dirty="0" err="1"/>
              <a:t>một</a:t>
            </a:r>
            <a:r>
              <a:rPr lang="en-US" dirty="0"/>
              <a:t> </a:t>
            </a:r>
            <a:r>
              <a:rPr lang="en-US" dirty="0" err="1"/>
              <a:t>cách</a:t>
            </a:r>
            <a:r>
              <a:rPr lang="en-US" dirty="0"/>
              <a:t> </a:t>
            </a:r>
            <a:r>
              <a:rPr lang="en-US" dirty="0" err="1"/>
              <a:t>để</a:t>
            </a:r>
            <a:r>
              <a:rPr lang="en-US" dirty="0"/>
              <a:t> </a:t>
            </a:r>
            <a:r>
              <a:rPr lang="en-US" dirty="0" err="1"/>
              <a:t>cấp</a:t>
            </a:r>
            <a:r>
              <a:rPr lang="en-US" dirty="0"/>
              <a:t> </a:t>
            </a:r>
            <a:r>
              <a:rPr lang="en-US" dirty="0" err="1"/>
              <a:t>nhiều</a:t>
            </a:r>
            <a:r>
              <a:rPr lang="en-US" dirty="0"/>
              <a:t> </a:t>
            </a:r>
            <a:r>
              <a:rPr lang="en-US" dirty="0" err="1"/>
              <a:t>quyền</a:t>
            </a:r>
            <a:r>
              <a:rPr lang="en-US" dirty="0"/>
              <a:t> </a:t>
            </a:r>
            <a:r>
              <a:rPr lang="en-US" dirty="0" err="1"/>
              <a:t>hoặc</a:t>
            </a:r>
            <a:r>
              <a:rPr lang="en-US" dirty="0"/>
              <a:t> role </a:t>
            </a:r>
            <a:r>
              <a:rPr lang="en-US" dirty="0" err="1"/>
              <a:t>cho</a:t>
            </a:r>
            <a:r>
              <a:rPr lang="en-US" dirty="0"/>
              <a:t> </a:t>
            </a:r>
            <a:r>
              <a:rPr lang="en-US" dirty="0" err="1"/>
              <a:t>các</a:t>
            </a:r>
            <a:r>
              <a:rPr lang="en-US" dirty="0"/>
              <a:t> </a:t>
            </a:r>
            <a:r>
              <a:rPr lang="en-US" dirty="0" err="1"/>
              <a:t>người</a:t>
            </a:r>
            <a:r>
              <a:rPr lang="en-US" dirty="0"/>
              <a:t> </a:t>
            </a:r>
            <a:r>
              <a:rPr lang="en-US" dirty="0" err="1"/>
              <a:t>dùng</a:t>
            </a:r>
            <a:r>
              <a:rPr lang="en-US" dirty="0"/>
              <a:t>.</a:t>
            </a:r>
          </a:p>
          <a:p>
            <a:pPr marL="0" indent="0">
              <a:lnSpc>
                <a:spcPct val="120000"/>
              </a:lnSpc>
              <a:buNone/>
            </a:pPr>
            <a:endParaRPr lang="en-US" dirty="0" smtClean="0"/>
          </a:p>
        </p:txBody>
      </p:sp>
    </p:spTree>
    <p:extLst>
      <p:ext uri="{BB962C8B-B14F-4D97-AF65-F5344CB8AC3E}">
        <p14:creationId xmlns:p14="http://schemas.microsoft.com/office/powerpoint/2010/main" val="259442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a:t>Quản</a:t>
            </a:r>
            <a:r>
              <a:rPr lang="en-GB" dirty="0"/>
              <a:t> </a:t>
            </a:r>
            <a:r>
              <a:rPr lang="en-GB" dirty="0" err="1"/>
              <a:t>lý</a:t>
            </a:r>
            <a:r>
              <a:rPr lang="en-GB" dirty="0"/>
              <a:t> </a:t>
            </a:r>
            <a:r>
              <a:rPr lang="en-GB" dirty="0" err="1"/>
              <a:t>bảo</a:t>
            </a:r>
            <a:r>
              <a:rPr lang="en-GB" dirty="0"/>
              <a:t> </a:t>
            </a:r>
            <a:r>
              <a:rPr lang="en-GB" dirty="0" err="1"/>
              <a:t>mật</a:t>
            </a:r>
            <a:r>
              <a:rPr lang="en-GB" dirty="0"/>
              <a:t> </a:t>
            </a:r>
            <a:r>
              <a:rPr lang="en-GB" dirty="0" err="1"/>
              <a:t>cho</a:t>
            </a:r>
            <a:r>
              <a:rPr lang="en-GB" dirty="0"/>
              <a:t> </a:t>
            </a:r>
            <a:r>
              <a:rPr lang="en-GB" dirty="0" err="1"/>
              <a:t>các</a:t>
            </a:r>
            <a:r>
              <a:rPr lang="en-GB" dirty="0"/>
              <a:t> </a:t>
            </a:r>
            <a:r>
              <a:rPr lang="en-GB" dirty="0" err="1"/>
              <a:t>người</a:t>
            </a:r>
            <a:r>
              <a:rPr lang="en-GB" dirty="0"/>
              <a:t> </a:t>
            </a:r>
            <a:r>
              <a:rPr lang="en-GB" dirty="0" err="1"/>
              <a:t>dùng</a:t>
            </a:r>
            <a:endParaRPr lang="en-US" dirty="0"/>
          </a:p>
        </p:txBody>
      </p:sp>
      <p:sp>
        <p:nvSpPr>
          <p:cNvPr id="14" name="Content Placeholder 2"/>
          <p:cNvSpPr>
            <a:spLocks noGrp="1"/>
          </p:cNvSpPr>
          <p:nvPr>
            <p:ph idx="1"/>
          </p:nvPr>
        </p:nvSpPr>
        <p:spPr/>
        <p:txBody>
          <a:bodyPr/>
          <a:lstStyle/>
          <a:p>
            <a:pPr marL="0" indent="0">
              <a:buNone/>
            </a:pPr>
            <a:r>
              <a:rPr lang="en-US" dirty="0"/>
              <a:t/>
            </a:r>
            <a:br>
              <a:rPr lang="en-US" dirty="0"/>
            </a:br>
            <a:r>
              <a:rPr lang="fr-FR" dirty="0"/>
              <a:t/>
            </a:r>
            <a:br>
              <a:rPr lang="fr-FR" dirty="0"/>
            </a:br>
            <a:r>
              <a:rPr lang="en-US" dirty="0"/>
              <a:t/>
            </a:r>
            <a:br>
              <a:rPr lang="en-US" dirty="0"/>
            </a:br>
            <a:endParaRPr lang="en-GB" dirty="0" smtClean="0"/>
          </a:p>
        </p:txBody>
      </p:sp>
      <p:pic>
        <p:nvPicPr>
          <p:cNvPr id="2" name="Picture 1"/>
          <p:cNvPicPr>
            <a:picLocks noChangeAspect="1"/>
          </p:cNvPicPr>
          <p:nvPr/>
        </p:nvPicPr>
        <p:blipFill>
          <a:blip r:embed="rId3"/>
          <a:stretch>
            <a:fillRect/>
          </a:stretch>
        </p:blipFill>
        <p:spPr>
          <a:xfrm>
            <a:off x="1582397" y="2340682"/>
            <a:ext cx="2335180" cy="1881117"/>
          </a:xfrm>
          <a:prstGeom prst="rect">
            <a:avLst/>
          </a:prstGeom>
        </p:spPr>
      </p:pic>
      <p:pic>
        <p:nvPicPr>
          <p:cNvPr id="5" name="Picture 4"/>
          <p:cNvPicPr>
            <a:picLocks noChangeAspect="1"/>
          </p:cNvPicPr>
          <p:nvPr/>
        </p:nvPicPr>
        <p:blipFill>
          <a:blip r:embed="rId4"/>
          <a:stretch>
            <a:fillRect/>
          </a:stretch>
        </p:blipFill>
        <p:spPr>
          <a:xfrm>
            <a:off x="1582397" y="4567813"/>
            <a:ext cx="3809267" cy="2290187"/>
          </a:xfrm>
          <a:prstGeom prst="rect">
            <a:avLst/>
          </a:prstGeom>
        </p:spPr>
      </p:pic>
      <p:pic>
        <p:nvPicPr>
          <p:cNvPr id="6" name="Picture 5"/>
          <p:cNvPicPr>
            <a:picLocks noChangeAspect="1"/>
          </p:cNvPicPr>
          <p:nvPr/>
        </p:nvPicPr>
        <p:blipFill>
          <a:blip r:embed="rId5"/>
          <a:stretch>
            <a:fillRect/>
          </a:stretch>
        </p:blipFill>
        <p:spPr>
          <a:xfrm>
            <a:off x="5781675" y="2500190"/>
            <a:ext cx="6410325" cy="781050"/>
          </a:xfrm>
          <a:prstGeom prst="rect">
            <a:avLst/>
          </a:prstGeom>
        </p:spPr>
      </p:pic>
      <p:pic>
        <p:nvPicPr>
          <p:cNvPr id="3" name="Picture 2"/>
          <p:cNvPicPr>
            <a:picLocks noChangeAspect="1"/>
          </p:cNvPicPr>
          <p:nvPr/>
        </p:nvPicPr>
        <p:blipFill>
          <a:blip r:embed="rId6"/>
          <a:stretch>
            <a:fillRect/>
          </a:stretch>
        </p:blipFill>
        <p:spPr>
          <a:xfrm>
            <a:off x="5781675" y="3405126"/>
            <a:ext cx="5029200" cy="2647950"/>
          </a:xfrm>
          <a:prstGeom prst="rect">
            <a:avLst/>
          </a:prstGeom>
        </p:spPr>
      </p:pic>
      <p:pic>
        <p:nvPicPr>
          <p:cNvPr id="4" name="Picture 3"/>
          <p:cNvPicPr>
            <a:picLocks noChangeAspect="1"/>
          </p:cNvPicPr>
          <p:nvPr/>
        </p:nvPicPr>
        <p:blipFill>
          <a:blip r:embed="rId7"/>
          <a:stretch>
            <a:fillRect/>
          </a:stretch>
        </p:blipFill>
        <p:spPr>
          <a:xfrm>
            <a:off x="5781675" y="6153028"/>
            <a:ext cx="2847975" cy="666750"/>
          </a:xfrm>
          <a:prstGeom prst="rect">
            <a:avLst/>
          </a:prstGeom>
        </p:spPr>
      </p:pic>
    </p:spTree>
    <p:extLst>
      <p:ext uri="{BB962C8B-B14F-4D97-AF65-F5344CB8AC3E}">
        <p14:creationId xmlns:p14="http://schemas.microsoft.com/office/powerpoint/2010/main" val="278973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lnSpcReduction="10000"/>
          </a:bodyPr>
          <a:lstStyle/>
          <a:p>
            <a:r>
              <a:rPr lang="en-US" dirty="0"/>
              <a:t>Who Should Be Granted Privileges?</a:t>
            </a:r>
          </a:p>
          <a:p>
            <a:pPr marL="0" indent="0">
              <a:buNone/>
            </a:pPr>
            <a:r>
              <a:rPr lang="en-US" dirty="0" err="1" smtClean="0"/>
              <a:t>Một</a:t>
            </a:r>
            <a:r>
              <a:rPr lang="en-US" dirty="0" smtClean="0"/>
              <a:t> </a:t>
            </a:r>
            <a:r>
              <a:rPr lang="en-US" dirty="0" err="1"/>
              <a:t>người</a:t>
            </a:r>
            <a:r>
              <a:rPr lang="en-US" dirty="0"/>
              <a:t> </a:t>
            </a:r>
            <a:r>
              <a:rPr lang="en-US" dirty="0" err="1"/>
              <a:t>dùng</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cấp</a:t>
            </a:r>
            <a:r>
              <a:rPr lang="en-US" dirty="0"/>
              <a:t> </a:t>
            </a:r>
            <a:r>
              <a:rPr lang="en-US" dirty="0" err="1"/>
              <a:t>quyền</a:t>
            </a:r>
            <a:r>
              <a:rPr lang="en-US" dirty="0"/>
              <a:t> </a:t>
            </a:r>
            <a:r>
              <a:rPr lang="en-US" dirty="0" err="1"/>
              <a:t>trong</a:t>
            </a:r>
            <a:r>
              <a:rPr lang="en-US" dirty="0"/>
              <a:t> </a:t>
            </a:r>
            <a:r>
              <a:rPr lang="en-US" dirty="0" err="1"/>
              <a:t>hai</a:t>
            </a:r>
            <a:r>
              <a:rPr lang="en-US" dirty="0"/>
              <a:t> </a:t>
            </a:r>
            <a:r>
              <a:rPr lang="en-US" dirty="0" err="1"/>
              <a:t>cách</a:t>
            </a:r>
            <a:r>
              <a:rPr lang="en-US" dirty="0"/>
              <a:t>:</a:t>
            </a:r>
          </a:p>
          <a:p>
            <a:pPr lvl="1"/>
            <a:r>
              <a:rPr lang="en-US" b="1" dirty="0" err="1" smtClean="0"/>
              <a:t>Bạn</a:t>
            </a:r>
            <a:r>
              <a:rPr lang="en-US" b="1" dirty="0" smtClean="0"/>
              <a:t> </a:t>
            </a:r>
            <a:r>
              <a:rPr lang="en-US" b="1" dirty="0" err="1"/>
              <a:t>có</a:t>
            </a:r>
            <a:r>
              <a:rPr lang="en-US" b="1" dirty="0"/>
              <a:t> </a:t>
            </a:r>
            <a:r>
              <a:rPr lang="en-US" b="1" dirty="0" err="1"/>
              <a:t>thể</a:t>
            </a:r>
            <a:r>
              <a:rPr lang="en-US" b="1" dirty="0"/>
              <a:t> </a:t>
            </a:r>
            <a:r>
              <a:rPr lang="en-US" b="1" dirty="0" err="1"/>
              <a:t>cấp</a:t>
            </a:r>
            <a:r>
              <a:rPr lang="en-US" b="1" dirty="0"/>
              <a:t> </a:t>
            </a:r>
            <a:r>
              <a:rPr lang="en-US" b="1" dirty="0" err="1"/>
              <a:t>các</a:t>
            </a:r>
            <a:r>
              <a:rPr lang="en-US" b="1" dirty="0"/>
              <a:t> </a:t>
            </a:r>
            <a:r>
              <a:rPr lang="en-US" b="1" dirty="0" err="1"/>
              <a:t>quyền</a:t>
            </a:r>
            <a:r>
              <a:rPr lang="en-US" b="1" dirty="0"/>
              <a:t> </a:t>
            </a:r>
            <a:r>
              <a:rPr lang="en-US" b="1" dirty="0" err="1"/>
              <a:t>đến</a:t>
            </a:r>
            <a:r>
              <a:rPr lang="en-US" b="1" dirty="0"/>
              <a:t> </a:t>
            </a:r>
            <a:r>
              <a:rPr lang="en-US" b="1" dirty="0" err="1"/>
              <a:t>các</a:t>
            </a:r>
            <a:r>
              <a:rPr lang="en-US" b="1" dirty="0"/>
              <a:t> </a:t>
            </a:r>
            <a:r>
              <a:rPr lang="en-US" b="1" dirty="0" err="1"/>
              <a:t>người</a:t>
            </a:r>
            <a:r>
              <a:rPr lang="en-US" b="1" dirty="0"/>
              <a:t> </a:t>
            </a:r>
            <a:r>
              <a:rPr lang="en-US" b="1" dirty="0" err="1"/>
              <a:t>dùng</a:t>
            </a:r>
            <a:r>
              <a:rPr lang="en-US" b="1" dirty="0"/>
              <a:t> </a:t>
            </a:r>
            <a:r>
              <a:rPr lang="en-US" b="1" dirty="0" err="1"/>
              <a:t>một</a:t>
            </a:r>
            <a:r>
              <a:rPr lang="en-US" b="1" dirty="0"/>
              <a:t> </a:t>
            </a:r>
            <a:r>
              <a:rPr lang="en-US" b="1" dirty="0" err="1"/>
              <a:t>cách</a:t>
            </a:r>
            <a:r>
              <a:rPr lang="en-US" b="1" dirty="0"/>
              <a:t> </a:t>
            </a:r>
            <a:r>
              <a:rPr lang="en-US" b="1" dirty="0" err="1"/>
              <a:t>tường</a:t>
            </a:r>
            <a:r>
              <a:rPr lang="en-US" b="1" dirty="0"/>
              <a:t> minh. </a:t>
            </a:r>
            <a:r>
              <a:rPr lang="en-US" dirty="0" err="1"/>
              <a:t>Ví</a:t>
            </a:r>
            <a:r>
              <a:rPr lang="en-US" dirty="0"/>
              <a:t> </a:t>
            </a:r>
            <a:r>
              <a:rPr lang="en-US" dirty="0" err="1"/>
              <a:t>dụ</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cấp</a:t>
            </a:r>
            <a:r>
              <a:rPr lang="en-US" dirty="0"/>
              <a:t> </a:t>
            </a:r>
            <a:r>
              <a:rPr lang="en-US" dirty="0" err="1"/>
              <a:t>quyền</a:t>
            </a:r>
            <a:r>
              <a:rPr lang="en-US" dirty="0"/>
              <a:t> </a:t>
            </a:r>
            <a:r>
              <a:rPr lang="en-US" dirty="0" err="1"/>
              <a:t>một</a:t>
            </a:r>
            <a:r>
              <a:rPr lang="en-US" dirty="0"/>
              <a:t> </a:t>
            </a:r>
            <a:r>
              <a:rPr lang="en-US" dirty="0" err="1"/>
              <a:t>cách</a:t>
            </a:r>
            <a:r>
              <a:rPr lang="en-US" dirty="0"/>
              <a:t> </a:t>
            </a:r>
            <a:r>
              <a:rPr lang="en-US" dirty="0" err="1"/>
              <a:t>tường</a:t>
            </a:r>
            <a:r>
              <a:rPr lang="en-US" dirty="0"/>
              <a:t> minh </a:t>
            </a:r>
            <a:r>
              <a:rPr lang="en-US" dirty="0" err="1"/>
              <a:t>đến</a:t>
            </a:r>
            <a:r>
              <a:rPr lang="en-US" dirty="0"/>
              <a:t> </a:t>
            </a:r>
            <a:r>
              <a:rPr lang="en-US" dirty="0" err="1"/>
              <a:t>psmith</a:t>
            </a:r>
            <a:r>
              <a:rPr lang="en-US" dirty="0"/>
              <a:t> </a:t>
            </a:r>
            <a:r>
              <a:rPr lang="en-US" dirty="0" err="1"/>
              <a:t>quyền</a:t>
            </a:r>
            <a:r>
              <a:rPr lang="en-US" dirty="0"/>
              <a:t> </a:t>
            </a:r>
            <a:r>
              <a:rPr lang="en-US" dirty="0" err="1"/>
              <a:t>để</a:t>
            </a:r>
            <a:r>
              <a:rPr lang="en-US" dirty="0"/>
              <a:t> </a:t>
            </a:r>
            <a:r>
              <a:rPr lang="en-US" dirty="0" err="1"/>
              <a:t>nhập</a:t>
            </a:r>
            <a:r>
              <a:rPr lang="en-US" dirty="0"/>
              <a:t> </a:t>
            </a:r>
            <a:r>
              <a:rPr lang="en-US" dirty="0" err="1"/>
              <a:t>các</a:t>
            </a:r>
            <a:r>
              <a:rPr lang="en-US" dirty="0"/>
              <a:t> record </a:t>
            </a:r>
            <a:r>
              <a:rPr lang="en-US" dirty="0" err="1"/>
              <a:t>vào</a:t>
            </a:r>
            <a:r>
              <a:rPr lang="en-US" dirty="0"/>
              <a:t> </a:t>
            </a:r>
            <a:r>
              <a:rPr lang="en-US" dirty="0" err="1"/>
              <a:t>bảng</a:t>
            </a:r>
            <a:r>
              <a:rPr lang="en-US" dirty="0"/>
              <a:t> employees.</a:t>
            </a:r>
          </a:p>
          <a:p>
            <a:pPr lvl="1"/>
            <a:r>
              <a:rPr lang="en-US" b="1" dirty="0" err="1" smtClean="0"/>
              <a:t>Bạn</a:t>
            </a:r>
            <a:r>
              <a:rPr lang="en-US" b="1" dirty="0" smtClean="0"/>
              <a:t> </a:t>
            </a:r>
            <a:r>
              <a:rPr lang="en-US" b="1" dirty="0" err="1"/>
              <a:t>có</a:t>
            </a:r>
            <a:r>
              <a:rPr lang="en-US" b="1" dirty="0"/>
              <a:t> </a:t>
            </a:r>
            <a:r>
              <a:rPr lang="en-US" b="1" dirty="0" err="1"/>
              <a:t>thể</a:t>
            </a:r>
            <a:r>
              <a:rPr lang="en-US" b="1" dirty="0"/>
              <a:t> </a:t>
            </a:r>
            <a:r>
              <a:rPr lang="en-US" b="1" dirty="0" err="1"/>
              <a:t>cấp</a:t>
            </a:r>
            <a:r>
              <a:rPr lang="en-US" b="1" dirty="0"/>
              <a:t> </a:t>
            </a:r>
            <a:r>
              <a:rPr lang="en-US" b="1" dirty="0" err="1"/>
              <a:t>các</a:t>
            </a:r>
            <a:r>
              <a:rPr lang="en-US" b="1" dirty="0"/>
              <a:t> </a:t>
            </a:r>
            <a:r>
              <a:rPr lang="en-US" b="1" dirty="0" err="1"/>
              <a:t>quyền</a:t>
            </a:r>
            <a:r>
              <a:rPr lang="en-US" b="1" dirty="0"/>
              <a:t> </a:t>
            </a:r>
            <a:r>
              <a:rPr lang="en-US" b="1" dirty="0" err="1"/>
              <a:t>đến</a:t>
            </a:r>
            <a:r>
              <a:rPr lang="en-US" b="1" dirty="0"/>
              <a:t> </a:t>
            </a:r>
            <a:r>
              <a:rPr lang="en-US" b="1" dirty="0" err="1"/>
              <a:t>một</a:t>
            </a:r>
            <a:r>
              <a:rPr lang="en-US" b="1" dirty="0"/>
              <a:t> </a:t>
            </a:r>
            <a:r>
              <a:rPr lang="en-US" b="1" dirty="0" err="1"/>
              <a:t>vai</a:t>
            </a:r>
            <a:r>
              <a:rPr lang="en-US" b="1" dirty="0"/>
              <a:t> </a:t>
            </a:r>
            <a:r>
              <a:rPr lang="en-US" b="1" dirty="0" err="1"/>
              <a:t>trò</a:t>
            </a:r>
            <a:r>
              <a:rPr lang="en-US" b="1" dirty="0"/>
              <a:t> ( </a:t>
            </a:r>
            <a:r>
              <a:rPr lang="en-US" b="1" dirty="0" err="1"/>
              <a:t>tên</a:t>
            </a:r>
            <a:r>
              <a:rPr lang="en-US" b="1" dirty="0"/>
              <a:t> </a:t>
            </a:r>
            <a:r>
              <a:rPr lang="en-US" b="1" dirty="0" err="1"/>
              <a:t>của</a:t>
            </a:r>
            <a:r>
              <a:rPr lang="en-US" b="1" dirty="0"/>
              <a:t> </a:t>
            </a:r>
            <a:r>
              <a:rPr lang="en-US" b="1" dirty="0" err="1"/>
              <a:t>một</a:t>
            </a:r>
            <a:r>
              <a:rPr lang="en-US" b="1" dirty="0"/>
              <a:t> </a:t>
            </a:r>
            <a:r>
              <a:rPr lang="en-US" b="1" dirty="0" err="1"/>
              <a:t>nhóm</a:t>
            </a:r>
            <a:r>
              <a:rPr lang="en-US" b="1" dirty="0"/>
              <a:t> </a:t>
            </a:r>
            <a:r>
              <a:rPr lang="en-US" b="1" dirty="0" err="1"/>
              <a:t>các</a:t>
            </a:r>
            <a:r>
              <a:rPr lang="en-US" b="1" dirty="0"/>
              <a:t> </a:t>
            </a:r>
            <a:r>
              <a:rPr lang="en-US" b="1" dirty="0" err="1"/>
              <a:t>quyền</a:t>
            </a:r>
            <a:r>
              <a:rPr lang="en-US" b="1" dirty="0"/>
              <a:t>), </a:t>
            </a:r>
            <a:r>
              <a:rPr lang="en-US" b="1" dirty="0" err="1"/>
              <a:t>và</a:t>
            </a:r>
            <a:r>
              <a:rPr lang="en-US" b="1" dirty="0"/>
              <a:t> </a:t>
            </a:r>
            <a:r>
              <a:rPr lang="en-US" b="1" dirty="0" err="1"/>
              <a:t>sau</a:t>
            </a:r>
            <a:r>
              <a:rPr lang="en-US" b="1" dirty="0"/>
              <a:t> </a:t>
            </a:r>
            <a:r>
              <a:rPr lang="en-US" b="1" dirty="0" err="1"/>
              <a:t>đó</a:t>
            </a:r>
            <a:r>
              <a:rPr lang="en-US" b="1" dirty="0"/>
              <a:t> </a:t>
            </a:r>
            <a:r>
              <a:rPr lang="en-US" b="1" dirty="0" err="1"/>
              <a:t>cấp</a:t>
            </a:r>
            <a:r>
              <a:rPr lang="en-US" b="1" dirty="0"/>
              <a:t> </a:t>
            </a:r>
            <a:r>
              <a:rPr lang="en-US" b="1" dirty="0" err="1"/>
              <a:t>vai</a:t>
            </a:r>
            <a:r>
              <a:rPr lang="en-US" b="1" dirty="0"/>
              <a:t> </a:t>
            </a:r>
            <a:r>
              <a:rPr lang="en-US" b="1" dirty="0" err="1"/>
              <a:t>trò</a:t>
            </a:r>
            <a:r>
              <a:rPr lang="en-US" b="1" dirty="0"/>
              <a:t> </a:t>
            </a:r>
            <a:r>
              <a:rPr lang="en-US" b="1" dirty="0" err="1"/>
              <a:t>đến</a:t>
            </a:r>
            <a:r>
              <a:rPr lang="en-US" b="1" dirty="0"/>
              <a:t> </a:t>
            </a:r>
            <a:r>
              <a:rPr lang="en-US" b="1" dirty="0" err="1"/>
              <a:t>cho</a:t>
            </a:r>
            <a:r>
              <a:rPr lang="en-US" b="1" dirty="0"/>
              <a:t> </a:t>
            </a:r>
            <a:r>
              <a:rPr lang="en-US" b="1" dirty="0" err="1"/>
              <a:t>một</a:t>
            </a:r>
            <a:r>
              <a:rPr lang="en-US" b="1" dirty="0"/>
              <a:t> </a:t>
            </a:r>
            <a:r>
              <a:rPr lang="en-US" b="1" dirty="0" err="1"/>
              <a:t>hoặc</a:t>
            </a:r>
            <a:r>
              <a:rPr lang="en-US" b="1" dirty="0"/>
              <a:t> </a:t>
            </a:r>
            <a:r>
              <a:rPr lang="en-US" b="1" dirty="0" err="1"/>
              <a:t>nhiều</a:t>
            </a:r>
            <a:r>
              <a:rPr lang="en-US" b="1" dirty="0"/>
              <a:t> </a:t>
            </a:r>
            <a:r>
              <a:rPr lang="en-US" b="1" dirty="0" err="1"/>
              <a:t>người</a:t>
            </a:r>
            <a:r>
              <a:rPr lang="en-US" b="1" dirty="0"/>
              <a:t> </a:t>
            </a:r>
            <a:r>
              <a:rPr lang="en-US" b="1" dirty="0" err="1"/>
              <a:t>dùng</a:t>
            </a:r>
            <a:r>
              <a:rPr lang="en-US" b="1" dirty="0"/>
              <a:t>. </a:t>
            </a:r>
            <a:r>
              <a:rPr lang="en-US" dirty="0" err="1"/>
              <a:t>Ví</a:t>
            </a:r>
            <a:r>
              <a:rPr lang="en-US" dirty="0"/>
              <a:t> </a:t>
            </a:r>
            <a:r>
              <a:rPr lang="en-US" dirty="0" err="1"/>
              <a:t>dụ</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cấp</a:t>
            </a:r>
            <a:r>
              <a:rPr lang="en-US" dirty="0"/>
              <a:t> </a:t>
            </a:r>
            <a:r>
              <a:rPr lang="en-US" dirty="0" err="1"/>
              <a:t>các</a:t>
            </a:r>
            <a:r>
              <a:rPr lang="en-US" dirty="0"/>
              <a:t> </a:t>
            </a:r>
            <a:r>
              <a:rPr lang="en-US" dirty="0" err="1"/>
              <a:t>quyền</a:t>
            </a:r>
            <a:r>
              <a:rPr lang="en-US" dirty="0"/>
              <a:t> </a:t>
            </a:r>
            <a:r>
              <a:rPr lang="en-US" dirty="0" err="1"/>
              <a:t>truy</a:t>
            </a:r>
            <a:r>
              <a:rPr lang="en-US" dirty="0"/>
              <a:t> </a:t>
            </a:r>
            <a:r>
              <a:rPr lang="en-US" dirty="0" err="1"/>
              <a:t>vấn</a:t>
            </a:r>
            <a:r>
              <a:rPr lang="en-US" dirty="0"/>
              <a:t>, </a:t>
            </a:r>
            <a:r>
              <a:rPr lang="en-US" dirty="0" err="1"/>
              <a:t>chèn</a:t>
            </a:r>
            <a:r>
              <a:rPr lang="en-US" dirty="0"/>
              <a:t>, </a:t>
            </a:r>
            <a:r>
              <a:rPr lang="en-US" dirty="0" err="1"/>
              <a:t>và</a:t>
            </a:r>
            <a:r>
              <a:rPr lang="en-US" dirty="0"/>
              <a:t> </a:t>
            </a:r>
            <a:r>
              <a:rPr lang="en-US" dirty="0" err="1"/>
              <a:t>xóa</a:t>
            </a:r>
            <a:r>
              <a:rPr lang="en-US" dirty="0"/>
              <a:t> </a:t>
            </a:r>
            <a:r>
              <a:rPr lang="en-US" dirty="0" err="1"/>
              <a:t>các</a:t>
            </a:r>
            <a:r>
              <a:rPr lang="en-US" dirty="0"/>
              <a:t> record </a:t>
            </a:r>
            <a:r>
              <a:rPr lang="en-US" dirty="0" err="1"/>
              <a:t>từ</a:t>
            </a:r>
            <a:r>
              <a:rPr lang="en-US" dirty="0"/>
              <a:t> </a:t>
            </a:r>
            <a:r>
              <a:rPr lang="en-US" dirty="0" err="1"/>
              <a:t>bảng</a:t>
            </a:r>
            <a:r>
              <a:rPr lang="en-US" dirty="0"/>
              <a:t> employees </a:t>
            </a:r>
            <a:r>
              <a:rPr lang="en-US" dirty="0" err="1"/>
              <a:t>đến</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tên</a:t>
            </a:r>
            <a:r>
              <a:rPr lang="en-US" dirty="0"/>
              <a:t> </a:t>
            </a:r>
            <a:r>
              <a:rPr lang="en-US" dirty="0" err="1"/>
              <a:t>là</a:t>
            </a:r>
            <a:r>
              <a:rPr lang="en-US" dirty="0"/>
              <a:t> clerk, </a:t>
            </a:r>
            <a:r>
              <a:rPr lang="en-US" dirty="0" err="1"/>
              <a:t>cái</a:t>
            </a:r>
            <a:r>
              <a:rPr lang="en-US" dirty="0"/>
              <a:t> </a:t>
            </a:r>
            <a:r>
              <a:rPr lang="en-US" dirty="0" err="1"/>
              <a:t>mà</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cấp</a:t>
            </a:r>
            <a:r>
              <a:rPr lang="en-US" dirty="0"/>
              <a:t> </a:t>
            </a:r>
            <a:r>
              <a:rPr lang="en-US" dirty="0" err="1"/>
              <a:t>cho</a:t>
            </a:r>
            <a:r>
              <a:rPr lang="en-US" dirty="0"/>
              <a:t> </a:t>
            </a:r>
            <a:r>
              <a:rPr lang="en-US" dirty="0" err="1"/>
              <a:t>các</a:t>
            </a:r>
            <a:r>
              <a:rPr lang="en-US" dirty="0"/>
              <a:t> </a:t>
            </a:r>
            <a:r>
              <a:rPr lang="en-US" dirty="0" err="1"/>
              <a:t>người</a:t>
            </a:r>
            <a:r>
              <a:rPr lang="en-US" dirty="0"/>
              <a:t> </a:t>
            </a:r>
            <a:r>
              <a:rPr lang="en-US" dirty="0" err="1"/>
              <a:t>dùng</a:t>
            </a:r>
            <a:r>
              <a:rPr lang="en-US" dirty="0"/>
              <a:t> </a:t>
            </a:r>
            <a:r>
              <a:rPr lang="en-US" dirty="0" err="1"/>
              <a:t>khác</a:t>
            </a:r>
            <a:r>
              <a:rPr lang="en-US" dirty="0"/>
              <a:t> </a:t>
            </a:r>
            <a:r>
              <a:rPr lang="en-US" dirty="0" err="1"/>
              <a:t>psmith</a:t>
            </a:r>
            <a:r>
              <a:rPr lang="en-US" dirty="0"/>
              <a:t> and </a:t>
            </a:r>
            <a:r>
              <a:rPr lang="en-US" dirty="0" err="1"/>
              <a:t>robert</a:t>
            </a:r>
            <a:r>
              <a:rPr lang="en-US" dirty="0"/>
              <a:t>.</a:t>
            </a:r>
          </a:p>
          <a:p>
            <a:pPr marL="0" indent="0">
              <a:buNone/>
            </a:pPr>
            <a:r>
              <a:rPr lang="en-US" dirty="0" err="1"/>
              <a:t>Bởi</a:t>
            </a:r>
            <a:r>
              <a:rPr lang="en-US" dirty="0"/>
              <a:t> </a:t>
            </a:r>
            <a:r>
              <a:rPr lang="en-US" dirty="0" err="1"/>
              <a:t>vì</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cho</a:t>
            </a:r>
            <a:r>
              <a:rPr lang="en-US" dirty="0"/>
              <a:t> </a:t>
            </a:r>
            <a:r>
              <a:rPr lang="en-US" dirty="0" err="1"/>
              <a:t>phép</a:t>
            </a:r>
            <a:r>
              <a:rPr lang="en-US" dirty="0"/>
              <a:t> </a:t>
            </a:r>
            <a:r>
              <a:rPr lang="en-US" dirty="0" err="1"/>
              <a:t>quản</a:t>
            </a:r>
            <a:r>
              <a:rPr lang="en-US" dirty="0"/>
              <a:t> </a:t>
            </a:r>
            <a:r>
              <a:rPr lang="en-US" dirty="0" err="1"/>
              <a:t>lý</a:t>
            </a:r>
            <a:r>
              <a:rPr lang="en-US" dirty="0"/>
              <a:t> </a:t>
            </a:r>
            <a:r>
              <a:rPr lang="en-US" dirty="0" err="1"/>
              <a:t>dễ</a:t>
            </a:r>
            <a:r>
              <a:rPr lang="en-US" dirty="0"/>
              <a:t> </a:t>
            </a:r>
            <a:r>
              <a:rPr lang="en-US" dirty="0" err="1"/>
              <a:t>và</a:t>
            </a:r>
            <a:r>
              <a:rPr lang="en-US" dirty="0"/>
              <a:t> </a:t>
            </a:r>
            <a:r>
              <a:rPr lang="en-US" dirty="0" err="1"/>
              <a:t>tốt</a:t>
            </a:r>
            <a:r>
              <a:rPr lang="en-US" dirty="0"/>
              <a:t> </a:t>
            </a:r>
            <a:r>
              <a:rPr lang="en-US" dirty="0" err="1"/>
              <a:t>hơn</a:t>
            </a:r>
            <a:r>
              <a:rPr lang="en-US" dirty="0"/>
              <a:t> </a:t>
            </a:r>
            <a:r>
              <a:rPr lang="en-US" dirty="0" err="1"/>
              <a:t>các</a:t>
            </a:r>
            <a:r>
              <a:rPr lang="en-US" dirty="0"/>
              <a:t> </a:t>
            </a:r>
            <a:r>
              <a:rPr lang="en-US" dirty="0" err="1"/>
              <a:t>quyền</a:t>
            </a:r>
            <a:r>
              <a:rPr lang="en-US" dirty="0"/>
              <a:t>, </a:t>
            </a:r>
            <a:r>
              <a:rPr lang="en-US" dirty="0" err="1"/>
              <a:t>bạn</a:t>
            </a:r>
            <a:r>
              <a:rPr lang="en-US" dirty="0"/>
              <a:t> </a:t>
            </a:r>
            <a:r>
              <a:rPr lang="en-US" dirty="0" err="1"/>
              <a:t>nên</a:t>
            </a:r>
            <a:r>
              <a:rPr lang="en-US" dirty="0"/>
              <a:t> </a:t>
            </a:r>
            <a:r>
              <a:rPr lang="en-US" dirty="0" err="1"/>
              <a:t>thường</a:t>
            </a:r>
            <a:r>
              <a:rPr lang="en-US" dirty="0"/>
              <a:t> </a:t>
            </a:r>
            <a:r>
              <a:rPr lang="en-US" dirty="0" err="1"/>
              <a:t>xuyên</a:t>
            </a:r>
            <a:r>
              <a:rPr lang="en-US" dirty="0"/>
              <a:t> </a:t>
            </a:r>
            <a:r>
              <a:rPr lang="en-US" dirty="0" err="1"/>
              <a:t>cấp</a:t>
            </a:r>
            <a:r>
              <a:rPr lang="en-US" dirty="0"/>
              <a:t> </a:t>
            </a:r>
            <a:r>
              <a:rPr lang="en-US" dirty="0" err="1"/>
              <a:t>quyền</a:t>
            </a:r>
            <a:r>
              <a:rPr lang="en-US" dirty="0"/>
              <a:t> </a:t>
            </a:r>
            <a:r>
              <a:rPr lang="en-US" dirty="0" err="1"/>
              <a:t>đến</a:t>
            </a:r>
            <a:r>
              <a:rPr lang="en-US" dirty="0"/>
              <a:t> </a:t>
            </a:r>
            <a:r>
              <a:rPr lang="en-US" dirty="0" err="1"/>
              <a:t>các</a:t>
            </a:r>
            <a:r>
              <a:rPr lang="en-US" dirty="0"/>
              <a:t> role </a:t>
            </a:r>
            <a:r>
              <a:rPr lang="en-US" dirty="0" err="1"/>
              <a:t>và</a:t>
            </a:r>
            <a:r>
              <a:rPr lang="en-US" dirty="0"/>
              <a:t> </a:t>
            </a:r>
            <a:r>
              <a:rPr lang="en-US" dirty="0" err="1"/>
              <a:t>không</a:t>
            </a:r>
            <a:r>
              <a:rPr lang="en-US" dirty="0"/>
              <a:t> </a:t>
            </a:r>
            <a:r>
              <a:rPr lang="en-US" dirty="0" err="1"/>
              <a:t>cấp</a:t>
            </a:r>
            <a:r>
              <a:rPr lang="en-US" dirty="0"/>
              <a:t> </a:t>
            </a:r>
            <a:r>
              <a:rPr lang="en-US" dirty="0" err="1"/>
              <a:t>trực</a:t>
            </a:r>
            <a:r>
              <a:rPr lang="en-US" dirty="0"/>
              <a:t> </a:t>
            </a:r>
            <a:r>
              <a:rPr lang="en-US" dirty="0" err="1"/>
              <a:t>tiếp</a:t>
            </a:r>
            <a:r>
              <a:rPr lang="en-US" dirty="0"/>
              <a:t> </a:t>
            </a:r>
            <a:r>
              <a:rPr lang="en-US" dirty="0" err="1"/>
              <a:t>cho</a:t>
            </a:r>
            <a:r>
              <a:rPr lang="en-US" dirty="0"/>
              <a:t> </a:t>
            </a:r>
            <a:r>
              <a:rPr lang="en-US" dirty="0" err="1"/>
              <a:t>các</a:t>
            </a:r>
            <a:r>
              <a:rPr lang="en-US" dirty="0"/>
              <a:t> </a:t>
            </a:r>
            <a:r>
              <a:rPr lang="en-US" dirty="0" err="1"/>
              <a:t>người</a:t>
            </a:r>
            <a:r>
              <a:rPr lang="en-US" dirty="0"/>
              <a:t> </a:t>
            </a:r>
            <a:r>
              <a:rPr lang="en-US" dirty="0" err="1"/>
              <a:t>dùng</a:t>
            </a:r>
            <a:r>
              <a:rPr lang="en-US" dirty="0"/>
              <a:t>.</a:t>
            </a:r>
          </a:p>
          <a:p>
            <a:pPr marL="0" indent="0">
              <a:lnSpc>
                <a:spcPct val="120000"/>
              </a:lnSpc>
              <a:buNone/>
            </a:pPr>
            <a:endParaRPr lang="en-US" dirty="0" smtClean="0"/>
          </a:p>
        </p:txBody>
      </p:sp>
    </p:spTree>
    <p:extLst>
      <p:ext uri="{BB962C8B-B14F-4D97-AF65-F5344CB8AC3E}">
        <p14:creationId xmlns:p14="http://schemas.microsoft.com/office/powerpoint/2010/main" val="36711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Grants of Administrative Privileges to Users</a:t>
            </a:r>
          </a:p>
          <a:p>
            <a:pPr marL="0" indent="0">
              <a:buNone/>
            </a:pPr>
            <a:r>
              <a:rPr lang="en-US" dirty="0" err="1"/>
              <a:t>Với</a:t>
            </a:r>
            <a:r>
              <a:rPr lang="en-US" dirty="0"/>
              <a:t> </a:t>
            </a:r>
            <a:r>
              <a:rPr lang="en-US" dirty="0" err="1"/>
              <a:t>việc</a:t>
            </a:r>
            <a:r>
              <a:rPr lang="en-US" dirty="0"/>
              <a:t> </a:t>
            </a:r>
            <a:r>
              <a:rPr lang="en-US" dirty="0" err="1"/>
              <a:t>sở</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quyền</a:t>
            </a:r>
            <a:r>
              <a:rPr lang="en-US" dirty="0"/>
              <a:t> </a:t>
            </a:r>
            <a:r>
              <a:rPr lang="en-US" dirty="0" err="1"/>
              <a:t>mạnh</a:t>
            </a:r>
            <a:r>
              <a:rPr lang="en-US" dirty="0"/>
              <a:t>, </a:t>
            </a:r>
            <a:r>
              <a:rPr lang="en-US" dirty="0" err="1"/>
              <a:t>Chỉ</a:t>
            </a:r>
            <a:r>
              <a:rPr lang="en-US" dirty="0"/>
              <a:t> </a:t>
            </a:r>
            <a:r>
              <a:rPr lang="en-US" dirty="0" err="1"/>
              <a:t>có</a:t>
            </a:r>
            <a:r>
              <a:rPr lang="en-US" dirty="0"/>
              <a:t> </a:t>
            </a:r>
            <a:r>
              <a:rPr lang="en-US" dirty="0" err="1"/>
              <a:t>các</a:t>
            </a:r>
            <a:r>
              <a:rPr lang="en-US" dirty="0"/>
              <a:t> </a:t>
            </a:r>
            <a:r>
              <a:rPr lang="en-US" dirty="0" err="1"/>
              <a:t>nhà</a:t>
            </a:r>
            <a:r>
              <a:rPr lang="en-US" dirty="0"/>
              <a:t> </a:t>
            </a:r>
            <a:r>
              <a:rPr lang="en-US" dirty="0" err="1"/>
              <a:t>quả</a:t>
            </a:r>
            <a:r>
              <a:rPr lang="en-US" dirty="0"/>
              <a:t> </a:t>
            </a:r>
            <a:r>
              <a:rPr lang="en-US" dirty="0" err="1"/>
              <a:t>trị</a:t>
            </a:r>
            <a:r>
              <a:rPr lang="en-US" dirty="0"/>
              <a:t> SYSDBA </a:t>
            </a:r>
            <a:r>
              <a:rPr lang="en-US" dirty="0" err="1"/>
              <a:t>và</a:t>
            </a:r>
            <a:r>
              <a:rPr lang="en-US" dirty="0"/>
              <a:t> SYSOPER </a:t>
            </a:r>
            <a:r>
              <a:rPr lang="en-US" dirty="0" err="1"/>
              <a:t>mới</a:t>
            </a:r>
            <a:r>
              <a:rPr lang="en-US" dirty="0"/>
              <a:t> </a:t>
            </a:r>
            <a:r>
              <a:rPr lang="en-US" dirty="0" err="1"/>
              <a:t>có</a:t>
            </a:r>
            <a:r>
              <a:rPr lang="en-US" dirty="0"/>
              <a:t> </a:t>
            </a:r>
            <a:r>
              <a:rPr lang="en-US" dirty="0" err="1"/>
              <a:t>thể</a:t>
            </a:r>
            <a:r>
              <a:rPr lang="en-US" dirty="0"/>
              <a:t> </a:t>
            </a:r>
            <a:r>
              <a:rPr lang="en-US" dirty="0" err="1"/>
              <a:t>gán</a:t>
            </a:r>
            <a:r>
              <a:rPr lang="en-US" dirty="0"/>
              <a:t> </a:t>
            </a:r>
            <a:r>
              <a:rPr lang="en-US" dirty="0" err="1"/>
              <a:t>các</a:t>
            </a:r>
            <a:r>
              <a:rPr lang="en-US" dirty="0"/>
              <a:t> </a:t>
            </a:r>
            <a:r>
              <a:rPr lang="en-US" dirty="0" err="1"/>
              <a:t>quyền</a:t>
            </a:r>
            <a:r>
              <a:rPr lang="en-US" dirty="0"/>
              <a:t> </a:t>
            </a:r>
            <a:r>
              <a:rPr lang="en-US" dirty="0" err="1"/>
              <a:t>đó</a:t>
            </a:r>
            <a:r>
              <a:rPr lang="en-US" dirty="0"/>
              <a:t> </a:t>
            </a:r>
            <a:r>
              <a:rPr lang="en-US" dirty="0" err="1"/>
              <a:t>cho</a:t>
            </a:r>
            <a:r>
              <a:rPr lang="en-US" dirty="0"/>
              <a:t> </a:t>
            </a:r>
            <a:r>
              <a:rPr lang="en-US" dirty="0" err="1"/>
              <a:t>các</a:t>
            </a:r>
            <a:r>
              <a:rPr lang="en-US" dirty="0"/>
              <a:t> </a:t>
            </a:r>
            <a:r>
              <a:rPr lang="en-US" dirty="0" err="1"/>
              <a:t>người</a:t>
            </a:r>
            <a:r>
              <a:rPr lang="en-US" dirty="0"/>
              <a:t> </a:t>
            </a:r>
            <a:r>
              <a:rPr lang="en-US" dirty="0" err="1"/>
              <a:t>dùng</a:t>
            </a:r>
            <a:r>
              <a:rPr lang="en-US" dirty="0"/>
              <a:t> </a:t>
            </a:r>
            <a:r>
              <a:rPr lang="en-US" dirty="0" err="1"/>
              <a:t>mà</a:t>
            </a:r>
            <a:r>
              <a:rPr lang="en-US" dirty="0"/>
              <a:t> </a:t>
            </a:r>
            <a:r>
              <a:rPr lang="en-US" dirty="0" err="1"/>
              <a:t>họ</a:t>
            </a:r>
            <a:r>
              <a:rPr lang="en-US" dirty="0"/>
              <a:t> </a:t>
            </a:r>
            <a:r>
              <a:rPr lang="en-US" dirty="0" err="1"/>
              <a:t>thấy</a:t>
            </a:r>
            <a:r>
              <a:rPr lang="en-US" dirty="0"/>
              <a:t> </a:t>
            </a:r>
            <a:r>
              <a:rPr lang="en-US" dirty="0" err="1"/>
              <a:t>là</a:t>
            </a:r>
            <a:r>
              <a:rPr lang="en-US" dirty="0"/>
              <a:t> tin </a:t>
            </a:r>
            <a:r>
              <a:rPr lang="en-US" dirty="0" err="1"/>
              <a:t>tưởng</a:t>
            </a:r>
            <a:r>
              <a:rPr lang="en-US" dirty="0"/>
              <a:t>. </a:t>
            </a:r>
            <a:r>
              <a:rPr lang="en-US" dirty="0" err="1"/>
              <a:t>Tuy</a:t>
            </a:r>
            <a:r>
              <a:rPr lang="en-US" dirty="0"/>
              <a:t> </a:t>
            </a:r>
            <a:r>
              <a:rPr lang="en-US" dirty="0" err="1"/>
              <a:t>nhiên</a:t>
            </a:r>
            <a:r>
              <a:rPr lang="en-US" dirty="0"/>
              <a:t>, </a:t>
            </a:r>
            <a:r>
              <a:rPr lang="en-US" dirty="0" err="1"/>
              <a:t>có</a:t>
            </a:r>
            <a:r>
              <a:rPr lang="en-US" dirty="0"/>
              <a:t> </a:t>
            </a:r>
            <a:r>
              <a:rPr lang="en-US" dirty="0" err="1"/>
              <a:t>một</a:t>
            </a:r>
            <a:r>
              <a:rPr lang="en-US" dirty="0"/>
              <a:t> </a:t>
            </a:r>
            <a:r>
              <a:rPr lang="en-US" dirty="0" err="1"/>
              <a:t>lưu</a:t>
            </a:r>
            <a:r>
              <a:rPr lang="en-US" dirty="0"/>
              <a:t> ý </a:t>
            </a:r>
            <a:r>
              <a:rPr lang="en-US" dirty="0" err="1"/>
              <a:t>rằng</a:t>
            </a:r>
            <a:r>
              <a:rPr lang="en-US" dirty="0"/>
              <a:t> </a:t>
            </a:r>
            <a:r>
              <a:rPr lang="en-US" dirty="0" err="1"/>
              <a:t>có</a:t>
            </a:r>
            <a:r>
              <a:rPr lang="en-US" dirty="0"/>
              <a:t> </a:t>
            </a:r>
            <a:r>
              <a:rPr lang="en-US" dirty="0" err="1"/>
              <a:t>một</a:t>
            </a:r>
            <a:r>
              <a:rPr lang="en-US" dirty="0"/>
              <a:t> </a:t>
            </a:r>
            <a:r>
              <a:rPr lang="en-US" dirty="0" err="1"/>
              <a:t>sự</a:t>
            </a:r>
            <a:r>
              <a:rPr lang="en-US" dirty="0"/>
              <a:t> </a:t>
            </a:r>
            <a:r>
              <a:rPr lang="en-US" dirty="0" err="1"/>
              <a:t>hạn</a:t>
            </a:r>
            <a:r>
              <a:rPr lang="en-US" dirty="0"/>
              <a:t> </a:t>
            </a:r>
            <a:r>
              <a:rPr lang="en-US" dirty="0" err="1"/>
              <a:t>chế</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người</a:t>
            </a:r>
            <a:r>
              <a:rPr lang="en-US" dirty="0"/>
              <a:t> </a:t>
            </a:r>
            <a:r>
              <a:rPr lang="en-US" dirty="0" err="1"/>
              <a:t>dùng</a:t>
            </a:r>
            <a:r>
              <a:rPr lang="en-US" dirty="0"/>
              <a:t> </a:t>
            </a:r>
            <a:r>
              <a:rPr lang="en-US" dirty="0" err="1"/>
              <a:t>mà</a:t>
            </a:r>
            <a:r>
              <a:rPr lang="en-US" dirty="0"/>
              <a:t> </a:t>
            </a:r>
            <a:r>
              <a:rPr lang="en-US" dirty="0" err="1"/>
              <a:t>tên</a:t>
            </a:r>
            <a:r>
              <a:rPr lang="en-US" dirty="0"/>
              <a:t> </a:t>
            </a:r>
            <a:r>
              <a:rPr lang="en-US" dirty="0" err="1"/>
              <a:t>của</a:t>
            </a:r>
            <a:r>
              <a:rPr lang="en-US" dirty="0"/>
              <a:t> </a:t>
            </a:r>
            <a:r>
              <a:rPr lang="en-US" dirty="0" err="1"/>
              <a:t>họ</a:t>
            </a:r>
            <a:r>
              <a:rPr lang="en-US" dirty="0"/>
              <a:t> </a:t>
            </a:r>
            <a:r>
              <a:rPr lang="en-US" dirty="0" err="1"/>
              <a:t>không</a:t>
            </a:r>
            <a:r>
              <a:rPr lang="en-US" dirty="0"/>
              <a:t> </a:t>
            </a:r>
            <a:r>
              <a:rPr lang="en-US" dirty="0" err="1"/>
              <a:t>phải</a:t>
            </a:r>
            <a:r>
              <a:rPr lang="en-US" dirty="0"/>
              <a:t> </a:t>
            </a:r>
            <a:r>
              <a:rPr lang="en-US" dirty="0" err="1"/>
              <a:t>là</a:t>
            </a:r>
            <a:r>
              <a:rPr lang="en-US" dirty="0"/>
              <a:t> </a:t>
            </a:r>
            <a:r>
              <a:rPr lang="en-US" dirty="0" err="1"/>
              <a:t>các</a:t>
            </a:r>
            <a:r>
              <a:rPr lang="en-US" dirty="0"/>
              <a:t> </a:t>
            </a:r>
            <a:r>
              <a:rPr lang="en-US" dirty="0" err="1"/>
              <a:t>kí</a:t>
            </a:r>
            <a:r>
              <a:rPr lang="en-US" dirty="0"/>
              <a:t> </a:t>
            </a:r>
            <a:r>
              <a:rPr lang="en-US" dirty="0" err="1"/>
              <a:t>tự</a:t>
            </a:r>
            <a:r>
              <a:rPr lang="en-US" dirty="0"/>
              <a:t> </a:t>
            </a:r>
            <a:r>
              <a:rPr lang="en-US" dirty="0" err="1"/>
              <a:t>trong</a:t>
            </a:r>
            <a:r>
              <a:rPr lang="en-US" dirty="0"/>
              <a:t> </a:t>
            </a:r>
            <a:r>
              <a:rPr lang="en-US" dirty="0" err="1"/>
              <a:t>bản</a:t>
            </a:r>
            <a:r>
              <a:rPr lang="en-US" dirty="0"/>
              <a:t> </a:t>
            </a:r>
            <a:r>
              <a:rPr lang="en-US" dirty="0" err="1"/>
              <a:t>mã</a:t>
            </a:r>
            <a:r>
              <a:rPr lang="en-US" dirty="0"/>
              <a:t> ASCII (</a:t>
            </a:r>
            <a:r>
              <a:rPr lang="en-US" dirty="0" err="1"/>
              <a:t>ví</a:t>
            </a:r>
            <a:r>
              <a:rPr lang="en-US" dirty="0"/>
              <a:t> </a:t>
            </a:r>
            <a:r>
              <a:rPr lang="en-US" dirty="0" err="1"/>
              <a:t>dụ</a:t>
            </a:r>
            <a:r>
              <a:rPr lang="en-US" dirty="0"/>
              <a:t>, </a:t>
            </a:r>
            <a:r>
              <a:rPr lang="en-US" dirty="0" err="1"/>
              <a:t>âm</a:t>
            </a:r>
            <a:r>
              <a:rPr lang="en-US" dirty="0"/>
              <a:t> </a:t>
            </a:r>
            <a:r>
              <a:rPr lang="en-US" dirty="0" err="1"/>
              <a:t>sắc</a:t>
            </a:r>
            <a:r>
              <a:rPr lang="en-US" dirty="0"/>
              <a:t> </a:t>
            </a:r>
            <a:r>
              <a:rPr lang="en-US" dirty="0" err="1"/>
              <a:t>trong</a:t>
            </a:r>
            <a:r>
              <a:rPr lang="en-US" dirty="0"/>
              <a:t> </a:t>
            </a:r>
            <a:r>
              <a:rPr lang="en-US" dirty="0" err="1"/>
              <a:t>cái</a:t>
            </a:r>
            <a:r>
              <a:rPr lang="en-US" dirty="0"/>
              <a:t> </a:t>
            </a:r>
            <a:r>
              <a:rPr lang="en-US" dirty="0" err="1"/>
              <a:t>tên</a:t>
            </a:r>
            <a:r>
              <a:rPr lang="en-US" dirty="0"/>
              <a:t> HÜBER). </a:t>
            </a:r>
            <a:r>
              <a:rPr lang="en-US" dirty="0" err="1"/>
              <a:t>Bạn</a:t>
            </a:r>
            <a:r>
              <a:rPr lang="en-US" dirty="0"/>
              <a:t> </a:t>
            </a:r>
            <a:r>
              <a:rPr lang="en-US" dirty="0" err="1"/>
              <a:t>có</a:t>
            </a:r>
            <a:r>
              <a:rPr lang="en-US" dirty="0"/>
              <a:t> </a:t>
            </a:r>
            <a:r>
              <a:rPr lang="en-US" dirty="0" err="1"/>
              <a:t>thể</a:t>
            </a:r>
            <a:r>
              <a:rPr lang="en-US" dirty="0"/>
              <a:t> </a:t>
            </a:r>
            <a:r>
              <a:rPr lang="en-US" dirty="0" err="1"/>
              <a:t>cấp</a:t>
            </a:r>
            <a:r>
              <a:rPr lang="en-US" dirty="0"/>
              <a:t> </a:t>
            </a:r>
            <a:r>
              <a:rPr lang="en-US" dirty="0" err="1"/>
              <a:t>quyền</a:t>
            </a:r>
            <a:r>
              <a:rPr lang="en-US" dirty="0"/>
              <a:t> </a:t>
            </a:r>
            <a:r>
              <a:rPr lang="en-US" dirty="0" err="1"/>
              <a:t>quản</a:t>
            </a:r>
            <a:r>
              <a:rPr lang="en-US" dirty="0"/>
              <a:t> </a:t>
            </a:r>
            <a:r>
              <a:rPr lang="en-US" dirty="0" err="1"/>
              <a:t>trị</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người</a:t>
            </a:r>
            <a:r>
              <a:rPr lang="en-US" dirty="0"/>
              <a:t> </a:t>
            </a:r>
            <a:r>
              <a:rPr lang="en-US" dirty="0" err="1"/>
              <a:t>dùng</a:t>
            </a:r>
            <a:r>
              <a:rPr lang="en-US" dirty="0"/>
              <a:t> </a:t>
            </a:r>
            <a:r>
              <a:rPr lang="en-US" dirty="0" err="1"/>
              <a:t>này</a:t>
            </a:r>
            <a:r>
              <a:rPr lang="en-US" dirty="0"/>
              <a:t>, </a:t>
            </a:r>
            <a:r>
              <a:rPr lang="en-US" dirty="0" err="1"/>
              <a:t>nhưng</a:t>
            </a:r>
            <a:r>
              <a:rPr lang="en-US" dirty="0"/>
              <a:t> </a:t>
            </a:r>
            <a:r>
              <a:rPr lang="en-US" dirty="0" err="1"/>
              <a:t>nếu</a:t>
            </a:r>
            <a:r>
              <a:rPr lang="en-US" dirty="0"/>
              <a:t> </a:t>
            </a:r>
            <a:r>
              <a:rPr lang="en-US" dirty="0" err="1"/>
              <a:t>cơ</a:t>
            </a:r>
            <a:r>
              <a:rPr lang="en-US" dirty="0"/>
              <a:t> </a:t>
            </a:r>
            <a:r>
              <a:rPr lang="en-US" dirty="0" err="1"/>
              <a:t>sở</a:t>
            </a:r>
            <a:r>
              <a:rPr lang="en-US" dirty="0"/>
              <a:t> </a:t>
            </a:r>
            <a:r>
              <a:rPr lang="en-US" dirty="0" err="1"/>
              <a:t>dữu</a:t>
            </a:r>
            <a:r>
              <a:rPr lang="en-US" dirty="0"/>
              <a:t> </a:t>
            </a:r>
            <a:r>
              <a:rPr lang="en-US" dirty="0" err="1"/>
              <a:t>liệu</a:t>
            </a:r>
            <a:r>
              <a:rPr lang="en-US" dirty="0"/>
              <a:t> Oracle instance </a:t>
            </a:r>
            <a:r>
              <a:rPr lang="en-US" dirty="0" err="1"/>
              <a:t>đang</a:t>
            </a:r>
            <a:r>
              <a:rPr lang="en-US" dirty="0"/>
              <a:t> "down" (</a:t>
            </a:r>
            <a:r>
              <a:rPr lang="en-US" dirty="0" err="1"/>
              <a:t>tắt</a:t>
            </a:r>
            <a:r>
              <a:rPr lang="en-US" dirty="0"/>
              <a:t>, </a:t>
            </a:r>
            <a:r>
              <a:rPr lang="en-US" dirty="0" err="1"/>
              <a:t>không</a:t>
            </a:r>
            <a:r>
              <a:rPr lang="en-US" dirty="0"/>
              <a:t> </a:t>
            </a:r>
            <a:r>
              <a:rPr lang="en-US" dirty="0" err="1"/>
              <a:t>chạy</a:t>
            </a:r>
            <a:r>
              <a:rPr lang="en-US" dirty="0"/>
              <a:t>), </a:t>
            </a:r>
            <a:r>
              <a:rPr lang="en-US" dirty="0" err="1"/>
              <a:t>sự</a:t>
            </a:r>
            <a:r>
              <a:rPr lang="en-US" dirty="0"/>
              <a:t> </a:t>
            </a:r>
            <a:r>
              <a:rPr lang="en-US" dirty="0" err="1"/>
              <a:t>xác</a:t>
            </a:r>
            <a:r>
              <a:rPr lang="en-US" dirty="0"/>
              <a:t> </a:t>
            </a:r>
            <a:r>
              <a:rPr lang="en-US" dirty="0" err="1"/>
              <a:t>thực</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quyền</a:t>
            </a:r>
            <a:r>
              <a:rPr lang="en-US" dirty="0"/>
              <a:t> </a:t>
            </a:r>
            <a:r>
              <a:rPr lang="en-US" dirty="0" err="1"/>
              <a:t>được</a:t>
            </a:r>
            <a:r>
              <a:rPr lang="en-US" dirty="0"/>
              <a:t> </a:t>
            </a:r>
            <a:r>
              <a:rPr lang="en-US" dirty="0" err="1"/>
              <a:t>cấp</a:t>
            </a:r>
            <a:r>
              <a:rPr lang="en-US" dirty="0"/>
              <a:t> </a:t>
            </a:r>
            <a:r>
              <a:rPr lang="en-US" dirty="0" err="1"/>
              <a:t>không</a:t>
            </a:r>
            <a:r>
              <a:rPr lang="en-US" dirty="0"/>
              <a:t> </a:t>
            </a:r>
            <a:r>
              <a:rPr lang="en-US" dirty="0" err="1"/>
              <a:t>được</a:t>
            </a:r>
            <a:r>
              <a:rPr lang="en-US" dirty="0"/>
              <a:t> </a:t>
            </a:r>
            <a:r>
              <a:rPr lang="en-US" dirty="0" err="1"/>
              <a:t>hỗ</a:t>
            </a:r>
            <a:r>
              <a:rPr lang="en-US" dirty="0"/>
              <a:t> </a:t>
            </a:r>
            <a:r>
              <a:rPr lang="en-US" dirty="0" err="1"/>
              <a:t>trợ</a:t>
            </a:r>
            <a:r>
              <a:rPr lang="en-US" dirty="0"/>
              <a:t> </a:t>
            </a:r>
            <a:r>
              <a:rPr lang="en-US" dirty="0" err="1"/>
              <a:t>nếu</a:t>
            </a:r>
            <a:r>
              <a:rPr lang="en-US" dirty="0"/>
              <a:t> </a:t>
            </a:r>
            <a:r>
              <a:rPr lang="en-US" dirty="0" err="1"/>
              <a:t>tên</a:t>
            </a:r>
            <a:r>
              <a:rPr lang="en-US" dirty="0"/>
              <a:t> </a:t>
            </a:r>
            <a:r>
              <a:rPr lang="en-US" dirty="0" err="1"/>
              <a:t>người</a:t>
            </a:r>
            <a:r>
              <a:rPr lang="en-US" dirty="0"/>
              <a:t> </a:t>
            </a:r>
            <a:r>
              <a:rPr lang="en-US" dirty="0" err="1"/>
              <a:t>dùng</a:t>
            </a:r>
            <a:r>
              <a:rPr lang="en-US" dirty="0"/>
              <a:t> </a:t>
            </a:r>
            <a:r>
              <a:rPr lang="en-US" dirty="0" err="1"/>
              <a:t>có</a:t>
            </a:r>
            <a:r>
              <a:rPr lang="en-US" dirty="0"/>
              <a:t> </a:t>
            </a:r>
            <a:r>
              <a:rPr lang="en-US" dirty="0" err="1"/>
              <a:t>các</a:t>
            </a:r>
            <a:r>
              <a:rPr lang="en-US" dirty="0"/>
              <a:t> </a:t>
            </a:r>
            <a:r>
              <a:rPr lang="en-US" dirty="0" err="1"/>
              <a:t>kí</a:t>
            </a:r>
            <a:r>
              <a:rPr lang="en-US" dirty="0"/>
              <a:t> </a:t>
            </a:r>
            <a:r>
              <a:rPr lang="en-US" dirty="0" err="1"/>
              <a:t>tự</a:t>
            </a:r>
            <a:r>
              <a:rPr lang="en-US" dirty="0"/>
              <a:t> </a:t>
            </a:r>
            <a:r>
              <a:rPr lang="en-US" dirty="0" err="1"/>
              <a:t>không</a:t>
            </a:r>
            <a:r>
              <a:rPr lang="en-US" dirty="0"/>
              <a:t> </a:t>
            </a:r>
            <a:r>
              <a:rPr lang="en-US" dirty="0" err="1"/>
              <a:t>nằm</a:t>
            </a:r>
            <a:r>
              <a:rPr lang="en-US" dirty="0"/>
              <a:t> </a:t>
            </a:r>
            <a:r>
              <a:rPr lang="en-US" dirty="0" err="1"/>
              <a:t>trong</a:t>
            </a:r>
            <a:r>
              <a:rPr lang="en-US" dirty="0"/>
              <a:t> </a:t>
            </a:r>
            <a:r>
              <a:rPr lang="en-US" dirty="0" err="1"/>
              <a:t>bảng</a:t>
            </a:r>
            <a:r>
              <a:rPr lang="en-US" dirty="0"/>
              <a:t> </a:t>
            </a:r>
            <a:r>
              <a:rPr lang="en-US" dirty="0" err="1"/>
              <a:t>mã</a:t>
            </a:r>
            <a:r>
              <a:rPr lang="en-US" dirty="0"/>
              <a:t> ASCII. </a:t>
            </a:r>
            <a:r>
              <a:rPr lang="en-US" dirty="0" err="1"/>
              <a:t>Nếu</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hoạt</a:t>
            </a:r>
            <a:r>
              <a:rPr lang="en-US" dirty="0"/>
              <a:t> </a:t>
            </a:r>
            <a:r>
              <a:rPr lang="en-US" dirty="0" err="1"/>
              <a:t>động</a:t>
            </a:r>
            <a:r>
              <a:rPr lang="en-US" dirty="0"/>
              <a:t> </a:t>
            </a:r>
            <a:r>
              <a:rPr lang="en-US" dirty="0" err="1"/>
              <a:t>lại</a:t>
            </a:r>
            <a:r>
              <a:rPr lang="en-US" dirty="0"/>
              <a:t>, </a:t>
            </a:r>
            <a:r>
              <a:rPr lang="en-US" dirty="0" err="1"/>
              <a:t>thì</a:t>
            </a:r>
            <a:r>
              <a:rPr lang="en-US" dirty="0"/>
              <a:t> </a:t>
            </a:r>
            <a:r>
              <a:rPr lang="en-US" dirty="0" err="1"/>
              <a:t>cơ</a:t>
            </a:r>
            <a:r>
              <a:rPr lang="en-US" dirty="0"/>
              <a:t> </a:t>
            </a:r>
            <a:r>
              <a:rPr lang="en-US" dirty="0" err="1"/>
              <a:t>chế</a:t>
            </a:r>
            <a:r>
              <a:rPr lang="en-US" dirty="0"/>
              <a:t> </a:t>
            </a:r>
            <a:r>
              <a:rPr lang="en-US" dirty="0" err="1"/>
              <a:t>xác</a:t>
            </a:r>
            <a:r>
              <a:rPr lang="en-US" dirty="0"/>
              <a:t> </a:t>
            </a:r>
            <a:r>
              <a:rPr lang="en-US" dirty="0" err="1"/>
              <a:t>thực</a:t>
            </a:r>
            <a:r>
              <a:rPr lang="en-US" dirty="0"/>
              <a:t> </a:t>
            </a:r>
            <a:r>
              <a:rPr lang="en-US" dirty="0" err="1"/>
              <a:t>đó</a:t>
            </a:r>
            <a:r>
              <a:rPr lang="en-US" dirty="0"/>
              <a:t> </a:t>
            </a:r>
            <a:r>
              <a:rPr lang="en-US" dirty="0" err="1"/>
              <a:t>sẽ</a:t>
            </a:r>
            <a:r>
              <a:rPr lang="en-US" dirty="0"/>
              <a:t> </a:t>
            </a:r>
            <a:r>
              <a:rPr lang="en-US" dirty="0" err="1"/>
              <a:t>được</a:t>
            </a:r>
            <a:r>
              <a:rPr lang="en-US" dirty="0"/>
              <a:t> </a:t>
            </a:r>
            <a:r>
              <a:rPr lang="en-US" dirty="0" err="1"/>
              <a:t>hỗ</a:t>
            </a:r>
            <a:r>
              <a:rPr lang="en-US" dirty="0"/>
              <a:t> </a:t>
            </a:r>
            <a:r>
              <a:rPr lang="en-US" dirty="0" err="1"/>
              <a:t>trợ</a:t>
            </a:r>
            <a:r>
              <a:rPr lang="en-US" dirty="0"/>
              <a:t>.</a:t>
            </a:r>
          </a:p>
          <a:p>
            <a:pPr marL="0" indent="0">
              <a:buNone/>
            </a:pPr>
            <a:endParaRPr lang="en-US" dirty="0"/>
          </a:p>
          <a:p>
            <a:pPr marL="0" indent="0">
              <a:lnSpc>
                <a:spcPct val="120000"/>
              </a:lnSpc>
              <a:buNone/>
            </a:pPr>
            <a:endParaRPr lang="en-US" dirty="0" smtClean="0"/>
          </a:p>
        </p:txBody>
      </p:sp>
    </p:spTree>
    <p:extLst>
      <p:ext uri="{BB962C8B-B14F-4D97-AF65-F5344CB8AC3E}">
        <p14:creationId xmlns:p14="http://schemas.microsoft.com/office/powerpoint/2010/main" val="145679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85000" lnSpcReduction="20000"/>
          </a:bodyPr>
          <a:lstStyle/>
          <a:p>
            <a:r>
              <a:rPr lang="en-US" dirty="0"/>
              <a:t>Managing System Privileges</a:t>
            </a:r>
          </a:p>
          <a:p>
            <a:pPr marL="0" indent="0">
              <a:buNone/>
            </a:pPr>
            <a:r>
              <a:rPr lang="en-US" dirty="0"/>
              <a:t>To perform actions on schema objects, you must be granted the appropriate system privileges. Because system privileges are so powerful, it is important to restrict them to trusted users only.</a:t>
            </a:r>
          </a:p>
          <a:p>
            <a:pPr marL="0" indent="0">
              <a:buNone/>
            </a:pPr>
            <a:r>
              <a:rPr lang="en-US" b="1" dirty="0"/>
              <a:t>System privilege</a:t>
            </a:r>
            <a:r>
              <a:rPr lang="en-US" dirty="0"/>
              <a:t> </a:t>
            </a:r>
            <a:r>
              <a:rPr lang="en-US" dirty="0" err="1"/>
              <a:t>có</a:t>
            </a:r>
            <a:r>
              <a:rPr lang="en-US" dirty="0"/>
              <a:t> </a:t>
            </a:r>
            <a:r>
              <a:rPr lang="en-US" dirty="0" err="1"/>
              <a:t>quyền</a:t>
            </a:r>
            <a:r>
              <a:rPr lang="en-US" dirty="0"/>
              <a:t> </a:t>
            </a:r>
            <a:r>
              <a:rPr lang="en-US" dirty="0" err="1"/>
              <a:t>để</a:t>
            </a:r>
            <a:r>
              <a:rPr lang="en-US" dirty="0"/>
              <a:t> </a:t>
            </a:r>
            <a:r>
              <a:rPr lang="en-US" dirty="0" err="1"/>
              <a:t>thực</a:t>
            </a:r>
            <a:r>
              <a:rPr lang="en-US" dirty="0"/>
              <a:t> </a:t>
            </a:r>
            <a:r>
              <a:rPr lang="en-US" dirty="0" err="1"/>
              <a:t>hiện</a:t>
            </a:r>
            <a:r>
              <a:rPr lang="en-US" dirty="0"/>
              <a:t> </a:t>
            </a:r>
            <a:r>
              <a:rPr lang="en-US" dirty="0" err="1"/>
              <a:t>một</a:t>
            </a:r>
            <a:r>
              <a:rPr lang="en-US" dirty="0"/>
              <a:t> </a:t>
            </a:r>
            <a:r>
              <a:rPr lang="en-US" dirty="0" err="1"/>
              <a:t>hành</a:t>
            </a:r>
            <a:r>
              <a:rPr lang="en-US" dirty="0"/>
              <a:t> </a:t>
            </a:r>
            <a:r>
              <a:rPr lang="en-US" dirty="0" err="1"/>
              <a:t>động</a:t>
            </a:r>
            <a:r>
              <a:rPr lang="en-US" dirty="0"/>
              <a:t> </a:t>
            </a:r>
            <a:r>
              <a:rPr lang="en-US" dirty="0" err="1"/>
              <a:t>nào</a:t>
            </a:r>
            <a:r>
              <a:rPr lang="en-US" dirty="0"/>
              <a:t> </a:t>
            </a:r>
            <a:r>
              <a:rPr lang="en-US" dirty="0" err="1"/>
              <a:t>đó</a:t>
            </a:r>
            <a:r>
              <a:rPr lang="en-US" dirty="0"/>
              <a:t> </a:t>
            </a:r>
            <a:r>
              <a:rPr lang="en-US" dirty="0" err="1"/>
              <a:t>hoặc</a:t>
            </a:r>
            <a:r>
              <a:rPr lang="en-US" dirty="0"/>
              <a:t> </a:t>
            </a:r>
            <a:r>
              <a:rPr lang="en-US" dirty="0" err="1"/>
              <a:t>thực</a:t>
            </a:r>
            <a:r>
              <a:rPr lang="en-US" dirty="0"/>
              <a:t> </a:t>
            </a:r>
            <a:r>
              <a:rPr lang="en-US" dirty="0" err="1"/>
              <a:t>hiện</a:t>
            </a:r>
            <a:r>
              <a:rPr lang="en-US" dirty="0"/>
              <a:t> </a:t>
            </a:r>
            <a:r>
              <a:rPr lang="en-US" dirty="0" err="1"/>
              <a:t>hành</a:t>
            </a:r>
            <a:r>
              <a:rPr lang="en-US" dirty="0"/>
              <a:t> </a:t>
            </a:r>
            <a:r>
              <a:rPr lang="en-US" dirty="0" err="1"/>
              <a:t>động</a:t>
            </a:r>
            <a:r>
              <a:rPr lang="en-US" dirty="0"/>
              <a:t> </a:t>
            </a:r>
            <a:r>
              <a:rPr lang="en-US" dirty="0" err="1"/>
              <a:t>trên</a:t>
            </a:r>
            <a:r>
              <a:rPr lang="en-US" dirty="0"/>
              <a:t> </a:t>
            </a:r>
            <a:r>
              <a:rPr lang="en-US" dirty="0" err="1"/>
              <a:t>bất</a:t>
            </a:r>
            <a:r>
              <a:rPr lang="en-US" dirty="0"/>
              <a:t> </a:t>
            </a:r>
            <a:r>
              <a:rPr lang="en-US" dirty="0" err="1"/>
              <a:t>kỳ</a:t>
            </a:r>
            <a:r>
              <a:rPr lang="en-US" dirty="0"/>
              <a:t> </a:t>
            </a:r>
            <a:r>
              <a:rPr lang="en-US" dirty="0" err="1"/>
              <a:t>các</a:t>
            </a:r>
            <a:r>
              <a:rPr lang="en-US" dirty="0"/>
              <a:t> </a:t>
            </a:r>
            <a:r>
              <a:rPr lang="en-US" dirty="0" err="1"/>
              <a:t>đối</a:t>
            </a:r>
            <a:r>
              <a:rPr lang="en-US" dirty="0"/>
              <a:t> </a:t>
            </a:r>
            <a:r>
              <a:rPr lang="en-US" dirty="0" err="1"/>
              <a:t>tượng</a:t>
            </a:r>
            <a:r>
              <a:rPr lang="en-US" dirty="0"/>
              <a:t> schema ở </a:t>
            </a:r>
            <a:r>
              <a:rPr lang="en-US" dirty="0" err="1"/>
              <a:t>bất</a:t>
            </a:r>
            <a:r>
              <a:rPr lang="en-US" dirty="0"/>
              <a:t> </a:t>
            </a:r>
            <a:r>
              <a:rPr lang="en-US" dirty="0" err="1"/>
              <a:t>cứ</a:t>
            </a:r>
            <a:r>
              <a:rPr lang="en-US" dirty="0"/>
              <a:t> </a:t>
            </a:r>
            <a:r>
              <a:rPr lang="en-US" dirty="0" err="1"/>
              <a:t>loại</a:t>
            </a:r>
            <a:r>
              <a:rPr lang="en-US" dirty="0"/>
              <a:t> </a:t>
            </a:r>
            <a:r>
              <a:rPr lang="en-US" dirty="0" err="1"/>
              <a:t>nào</a:t>
            </a:r>
            <a:r>
              <a:rPr lang="en-US" dirty="0"/>
              <a:t>. </a:t>
            </a:r>
            <a:r>
              <a:rPr lang="en-US" dirty="0" err="1"/>
              <a:t>Ví</a:t>
            </a:r>
            <a:r>
              <a:rPr lang="en-US" dirty="0"/>
              <a:t> </a:t>
            </a:r>
            <a:r>
              <a:rPr lang="en-US" dirty="0" err="1"/>
              <a:t>dụ</a:t>
            </a:r>
            <a:r>
              <a:rPr lang="en-US" dirty="0"/>
              <a:t>, </a:t>
            </a:r>
            <a:r>
              <a:rPr lang="en-US" dirty="0" err="1"/>
              <a:t>các</a:t>
            </a:r>
            <a:r>
              <a:rPr lang="en-US" dirty="0"/>
              <a:t> </a:t>
            </a:r>
            <a:r>
              <a:rPr lang="en-US" dirty="0" err="1"/>
              <a:t>quyền</a:t>
            </a:r>
            <a:r>
              <a:rPr lang="en-US" dirty="0"/>
              <a:t> </a:t>
            </a:r>
            <a:r>
              <a:rPr lang="en-US" dirty="0" err="1"/>
              <a:t>dể</a:t>
            </a:r>
            <a:r>
              <a:rPr lang="en-US" dirty="0"/>
              <a:t> </a:t>
            </a:r>
            <a:r>
              <a:rPr lang="en-US" dirty="0" err="1"/>
              <a:t>tạo</a:t>
            </a:r>
            <a:r>
              <a:rPr lang="en-US" dirty="0"/>
              <a:t> </a:t>
            </a:r>
            <a:r>
              <a:rPr lang="en-US" dirty="0" err="1"/>
              <a:t>các</a:t>
            </a:r>
            <a:r>
              <a:rPr lang="en-US" dirty="0"/>
              <a:t> </a:t>
            </a:r>
            <a:r>
              <a:rPr lang="en-US" dirty="0" err="1"/>
              <a:t>tablespace</a:t>
            </a:r>
            <a:r>
              <a:rPr lang="en-US" dirty="0"/>
              <a:t> </a:t>
            </a:r>
            <a:r>
              <a:rPr lang="en-US" dirty="0" err="1"/>
              <a:t>và</a:t>
            </a:r>
            <a:r>
              <a:rPr lang="en-US" dirty="0"/>
              <a:t> </a:t>
            </a:r>
            <a:r>
              <a:rPr lang="en-US" dirty="0" err="1"/>
              <a:t>xóa</a:t>
            </a:r>
            <a:r>
              <a:rPr lang="en-US" dirty="0"/>
              <a:t> </a:t>
            </a:r>
            <a:r>
              <a:rPr lang="en-US" dirty="0" err="1"/>
              <a:t>dòng</a:t>
            </a:r>
            <a:r>
              <a:rPr lang="en-US" dirty="0"/>
              <a:t> </a:t>
            </a:r>
            <a:r>
              <a:rPr lang="en-US" dirty="0" err="1"/>
              <a:t>của</a:t>
            </a:r>
            <a:r>
              <a:rPr lang="en-US" dirty="0"/>
              <a:t> </a:t>
            </a:r>
            <a:r>
              <a:rPr lang="en-US" dirty="0" err="1"/>
              <a:t>bất</a:t>
            </a:r>
            <a:r>
              <a:rPr lang="en-US" dirty="0"/>
              <a:t> </a:t>
            </a:r>
            <a:r>
              <a:rPr lang="en-US" dirty="0" err="1"/>
              <a:t>kỳ</a:t>
            </a:r>
            <a:r>
              <a:rPr lang="en-US" dirty="0"/>
              <a:t> </a:t>
            </a:r>
            <a:r>
              <a:rPr lang="en-US" dirty="0" err="1"/>
              <a:t>bảng</a:t>
            </a:r>
            <a:r>
              <a:rPr lang="en-US" dirty="0"/>
              <a:t> </a:t>
            </a:r>
            <a:r>
              <a:rPr lang="en-US" dirty="0" err="1"/>
              <a:t>nào</a:t>
            </a:r>
            <a:r>
              <a:rPr lang="en-US" dirty="0"/>
              <a:t> </a:t>
            </a:r>
            <a:r>
              <a:rPr lang="en-US" dirty="0" err="1"/>
              <a:t>trong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đều</a:t>
            </a:r>
            <a:r>
              <a:rPr lang="en-US" dirty="0"/>
              <a:t> </a:t>
            </a:r>
            <a:r>
              <a:rPr lang="en-US" dirty="0" err="1"/>
              <a:t>là</a:t>
            </a:r>
            <a:r>
              <a:rPr lang="en-US" dirty="0"/>
              <a:t> </a:t>
            </a:r>
            <a:r>
              <a:rPr lang="en-US" dirty="0" err="1"/>
              <a:t>các</a:t>
            </a:r>
            <a:r>
              <a:rPr lang="en-US" dirty="0"/>
              <a:t> </a:t>
            </a:r>
            <a:r>
              <a:rPr lang="en-US" dirty="0" err="1"/>
              <a:t>quyền</a:t>
            </a:r>
            <a:r>
              <a:rPr lang="en-US" dirty="0"/>
              <a:t> </a:t>
            </a:r>
            <a:r>
              <a:rPr lang="en-US" dirty="0" err="1"/>
              <a:t>hệ</a:t>
            </a:r>
            <a:r>
              <a:rPr lang="en-US" dirty="0"/>
              <a:t> </a:t>
            </a:r>
            <a:r>
              <a:rPr lang="en-US" dirty="0" err="1"/>
              <a:t>thống</a:t>
            </a:r>
            <a:r>
              <a:rPr lang="en-US" dirty="0"/>
              <a:t>..</a:t>
            </a:r>
          </a:p>
          <a:p>
            <a:pPr marL="0" indent="0">
              <a:buNone/>
            </a:pPr>
            <a:r>
              <a:rPr lang="en-US" dirty="0" err="1"/>
              <a:t>Có</a:t>
            </a:r>
            <a:r>
              <a:rPr lang="en-US" dirty="0"/>
              <a:t> </a:t>
            </a:r>
            <a:r>
              <a:rPr lang="en-US" dirty="0" err="1"/>
              <a:t>hơn</a:t>
            </a:r>
            <a:r>
              <a:rPr lang="en-US" dirty="0"/>
              <a:t> 100 </a:t>
            </a:r>
            <a:r>
              <a:rPr lang="en-US" dirty="0" err="1"/>
              <a:t>các</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khác</a:t>
            </a:r>
            <a:r>
              <a:rPr lang="en-US" dirty="0"/>
              <a:t> </a:t>
            </a:r>
            <a:r>
              <a:rPr lang="en-US" dirty="0" err="1"/>
              <a:t>nhau</a:t>
            </a:r>
            <a:r>
              <a:rPr lang="en-US" dirty="0"/>
              <a:t>. </a:t>
            </a:r>
            <a:r>
              <a:rPr lang="en-US" dirty="0" err="1"/>
              <a:t>Mỗi</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cho</a:t>
            </a:r>
            <a:r>
              <a:rPr lang="en-US" dirty="0"/>
              <a:t> </a:t>
            </a:r>
            <a:r>
              <a:rPr lang="en-US" dirty="0" err="1"/>
              <a:t>phép</a:t>
            </a:r>
            <a:r>
              <a:rPr lang="en-US" dirty="0"/>
              <a:t> </a:t>
            </a:r>
            <a:r>
              <a:rPr lang="en-US" dirty="0" err="1"/>
              <a:t>một</a:t>
            </a:r>
            <a:r>
              <a:rPr lang="en-US" dirty="0"/>
              <a:t> </a:t>
            </a:r>
            <a:r>
              <a:rPr lang="en-US" dirty="0" err="1"/>
              <a:t>người</a:t>
            </a:r>
            <a:r>
              <a:rPr lang="en-US" dirty="0"/>
              <a:t> </a:t>
            </a:r>
            <a:r>
              <a:rPr lang="en-US" dirty="0" err="1"/>
              <a:t>dùng</a:t>
            </a:r>
            <a:r>
              <a:rPr lang="en-US" dirty="0"/>
              <a:t> </a:t>
            </a:r>
            <a:r>
              <a:rPr lang="en-US" dirty="0" err="1"/>
              <a:t>thực</a:t>
            </a:r>
            <a:r>
              <a:rPr lang="en-US" dirty="0"/>
              <a:t> </a:t>
            </a:r>
            <a:r>
              <a:rPr lang="en-US" dirty="0" err="1"/>
              <a:t>hiện</a:t>
            </a:r>
            <a:r>
              <a:rPr lang="en-US" dirty="0"/>
              <a:t> </a:t>
            </a:r>
            <a:r>
              <a:rPr lang="en-US" dirty="0" err="1"/>
              <a:t>một</a:t>
            </a:r>
            <a:r>
              <a:rPr lang="en-US" dirty="0"/>
              <a:t> </a:t>
            </a:r>
            <a:r>
              <a:rPr lang="en-US" dirty="0" err="1"/>
              <a:t>hành</a:t>
            </a:r>
            <a:r>
              <a:rPr lang="en-US" dirty="0"/>
              <a:t> </a:t>
            </a:r>
            <a:r>
              <a:rPr lang="en-US" dirty="0" err="1"/>
              <a:t>động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nào</a:t>
            </a:r>
            <a:r>
              <a:rPr lang="en-US" dirty="0"/>
              <a:t> </a:t>
            </a:r>
            <a:r>
              <a:rPr lang="en-US" dirty="0" err="1"/>
              <a:t>đó</a:t>
            </a:r>
            <a:r>
              <a:rPr lang="en-US" dirty="0"/>
              <a:t> </a:t>
            </a:r>
            <a:r>
              <a:rPr lang="en-US" dirty="0" err="1"/>
              <a:t>hoặc</a:t>
            </a:r>
            <a:r>
              <a:rPr lang="en-US" dirty="0"/>
              <a:t> </a:t>
            </a:r>
            <a:r>
              <a:rPr lang="en-US" dirty="0" err="1"/>
              <a:t>phân</a:t>
            </a:r>
            <a:r>
              <a:rPr lang="en-US" dirty="0"/>
              <a:t> </a:t>
            </a:r>
            <a:r>
              <a:rPr lang="en-US" dirty="0" err="1"/>
              <a:t>loại</a:t>
            </a:r>
            <a:r>
              <a:rPr lang="en-US" dirty="0"/>
              <a:t> </a:t>
            </a:r>
            <a:r>
              <a:rPr lang="en-US" dirty="0" err="1"/>
              <a:t>các</a:t>
            </a:r>
            <a:r>
              <a:rPr lang="en-US" dirty="0"/>
              <a:t> </a:t>
            </a:r>
            <a:r>
              <a:rPr lang="en-US" dirty="0" err="1"/>
              <a:t>hành</a:t>
            </a:r>
            <a:r>
              <a:rPr lang="en-US" dirty="0"/>
              <a:t> </a:t>
            </a:r>
            <a:r>
              <a:rPr lang="en-US" dirty="0" err="1"/>
              <a:t>động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Hãy</a:t>
            </a:r>
            <a:r>
              <a:rPr lang="en-US" dirty="0"/>
              <a:t> </a:t>
            </a:r>
            <a:r>
              <a:rPr lang="en-US" dirty="0" err="1"/>
              <a:t>nhớ</a:t>
            </a:r>
            <a:r>
              <a:rPr lang="en-US" dirty="0"/>
              <a:t> </a:t>
            </a:r>
            <a:r>
              <a:rPr lang="en-US" dirty="0" err="1"/>
              <a:t>là</a:t>
            </a:r>
            <a:r>
              <a:rPr lang="en-US" dirty="0"/>
              <a:t> </a:t>
            </a:r>
            <a:r>
              <a:rPr lang="en-US" dirty="0" err="1"/>
              <a:t>các</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là</a:t>
            </a:r>
            <a:r>
              <a:rPr lang="en-US" dirty="0"/>
              <a:t> </a:t>
            </a:r>
            <a:r>
              <a:rPr lang="en-US" dirty="0" err="1"/>
              <a:t>rất</a:t>
            </a:r>
            <a:r>
              <a:rPr lang="en-US" dirty="0"/>
              <a:t> </a:t>
            </a:r>
            <a:r>
              <a:rPr lang="en-US" dirty="0" err="1"/>
              <a:t>mạnh</a:t>
            </a:r>
            <a:r>
              <a:rPr lang="en-US" dirty="0"/>
              <a:t>. </a:t>
            </a:r>
            <a:r>
              <a:rPr lang="en-US" dirty="0" err="1"/>
              <a:t>Chỉ</a:t>
            </a:r>
            <a:r>
              <a:rPr lang="en-US" dirty="0"/>
              <a:t> </a:t>
            </a:r>
            <a:r>
              <a:rPr lang="en-US" dirty="0" err="1"/>
              <a:t>cấp</a:t>
            </a:r>
            <a:r>
              <a:rPr lang="en-US" dirty="0"/>
              <a:t> </a:t>
            </a:r>
            <a:r>
              <a:rPr lang="en-US" dirty="0" err="1"/>
              <a:t>các</a:t>
            </a:r>
            <a:r>
              <a:rPr lang="en-US" dirty="0"/>
              <a:t> </a:t>
            </a:r>
            <a:r>
              <a:rPr lang="en-US" dirty="0" err="1"/>
              <a:t>quyền</a:t>
            </a:r>
            <a:r>
              <a:rPr lang="en-US" dirty="0"/>
              <a:t> </a:t>
            </a:r>
            <a:r>
              <a:rPr lang="en-US" dirty="0" err="1"/>
              <a:t>này</a:t>
            </a:r>
            <a:r>
              <a:rPr lang="en-US" dirty="0"/>
              <a:t> </a:t>
            </a:r>
            <a:r>
              <a:rPr lang="en-US" dirty="0" err="1"/>
              <a:t>khi</a:t>
            </a:r>
            <a:r>
              <a:rPr lang="en-US" dirty="0"/>
              <a:t> </a:t>
            </a:r>
            <a:r>
              <a:rPr lang="en-US" dirty="0" err="1"/>
              <a:t>cần</a:t>
            </a:r>
            <a:r>
              <a:rPr lang="en-US" dirty="0"/>
              <a:t> </a:t>
            </a:r>
            <a:r>
              <a:rPr lang="en-US" dirty="0" err="1"/>
              <a:t>thiết</a:t>
            </a:r>
            <a:r>
              <a:rPr lang="en-US" dirty="0"/>
              <a:t> </a:t>
            </a:r>
            <a:r>
              <a:rPr lang="en-US" dirty="0" err="1"/>
              <a:t>cho</a:t>
            </a:r>
            <a:r>
              <a:rPr lang="en-US" dirty="0"/>
              <a:t> </a:t>
            </a:r>
            <a:r>
              <a:rPr lang="en-US" dirty="0" err="1"/>
              <a:t>các</a:t>
            </a:r>
            <a:r>
              <a:rPr lang="en-US" dirty="0"/>
              <a:t> role </a:t>
            </a:r>
            <a:r>
              <a:rPr lang="en-US" dirty="0" err="1"/>
              <a:t>nào</a:t>
            </a:r>
            <a:r>
              <a:rPr lang="en-US" dirty="0"/>
              <a:t> </a:t>
            </a:r>
            <a:r>
              <a:rPr lang="en-US" dirty="0" err="1"/>
              <a:t>đó</a:t>
            </a:r>
            <a:r>
              <a:rPr lang="en-US" dirty="0"/>
              <a:t> </a:t>
            </a:r>
            <a:r>
              <a:rPr lang="en-US" dirty="0" err="1"/>
              <a:t>và</a:t>
            </a:r>
            <a:r>
              <a:rPr lang="en-US" dirty="0"/>
              <a:t> </a:t>
            </a:r>
            <a:r>
              <a:rPr lang="en-US" dirty="0" err="1"/>
              <a:t>các</a:t>
            </a:r>
            <a:r>
              <a:rPr lang="en-US" dirty="0"/>
              <a:t> </a:t>
            </a:r>
            <a:r>
              <a:rPr lang="en-US" dirty="0" err="1"/>
              <a:t>người</a:t>
            </a:r>
            <a:r>
              <a:rPr lang="en-US" dirty="0"/>
              <a:t> </a:t>
            </a:r>
            <a:r>
              <a:rPr lang="en-US" dirty="0" err="1"/>
              <a:t>dùng</a:t>
            </a:r>
            <a:r>
              <a:rPr lang="en-US" dirty="0"/>
              <a:t> </a:t>
            </a:r>
            <a:r>
              <a:rPr lang="en-US" dirty="0" err="1"/>
              <a:t>đáng</a:t>
            </a:r>
            <a:r>
              <a:rPr lang="en-US" dirty="0"/>
              <a:t> tin </a:t>
            </a:r>
            <a:r>
              <a:rPr lang="en-US" dirty="0" err="1"/>
              <a:t>trong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tìm</a:t>
            </a:r>
            <a:r>
              <a:rPr lang="en-US" dirty="0"/>
              <a:t> </a:t>
            </a:r>
            <a:r>
              <a:rPr lang="en-US" dirty="0" err="1"/>
              <a:t>thấy</a:t>
            </a:r>
            <a:r>
              <a:rPr lang="en-US" dirty="0"/>
              <a:t> </a:t>
            </a:r>
            <a:r>
              <a:rPr lang="en-US" dirty="0" err="1"/>
              <a:t>một</a:t>
            </a:r>
            <a:r>
              <a:rPr lang="en-US" dirty="0"/>
              <a:t> </a:t>
            </a:r>
            <a:r>
              <a:rPr lang="en-US" dirty="0" err="1"/>
              <a:t>danh</a:t>
            </a:r>
            <a:r>
              <a:rPr lang="en-US" dirty="0"/>
              <a:t> </a:t>
            </a:r>
            <a:r>
              <a:rPr lang="en-US" dirty="0" err="1"/>
              <a:t>sách</a:t>
            </a:r>
            <a:r>
              <a:rPr lang="en-US" dirty="0"/>
              <a:t> </a:t>
            </a:r>
            <a:r>
              <a:rPr lang="en-US" dirty="0" err="1"/>
              <a:t>hoàn</a:t>
            </a:r>
            <a:r>
              <a:rPr lang="en-US" dirty="0"/>
              <a:t> </a:t>
            </a:r>
            <a:r>
              <a:rPr lang="en-US" dirty="0" err="1"/>
              <a:t>chỉnh</a:t>
            </a:r>
            <a:r>
              <a:rPr lang="en-US" dirty="0"/>
              <a:t> </a:t>
            </a:r>
            <a:r>
              <a:rPr lang="en-US" dirty="0" err="1"/>
              <a:t>các</a:t>
            </a:r>
            <a:r>
              <a:rPr lang="en-US" dirty="0"/>
              <a:t> </a:t>
            </a:r>
            <a:r>
              <a:rPr lang="en-US" dirty="0" err="1"/>
              <a:t>quyền</a:t>
            </a:r>
            <a:r>
              <a:rPr lang="en-US" dirty="0"/>
              <a:t> </a:t>
            </a:r>
            <a:r>
              <a:rPr lang="en-US" dirty="0" err="1"/>
              <a:t>thống</a:t>
            </a:r>
            <a:r>
              <a:rPr lang="en-US" dirty="0"/>
              <a:t> </a:t>
            </a:r>
            <a:r>
              <a:rPr lang="en-US" dirty="0" err="1"/>
              <a:t>và</a:t>
            </a:r>
            <a:r>
              <a:rPr lang="en-US" dirty="0"/>
              <a:t> </a:t>
            </a:r>
            <a:r>
              <a:rPr lang="en-US" dirty="0" err="1"/>
              <a:t>các</a:t>
            </a:r>
            <a:r>
              <a:rPr lang="en-US" dirty="0"/>
              <a:t> </a:t>
            </a:r>
            <a:r>
              <a:rPr lang="en-US" dirty="0" err="1"/>
              <a:t>mô</a:t>
            </a:r>
            <a:r>
              <a:rPr lang="en-US" dirty="0"/>
              <a:t> </a:t>
            </a:r>
            <a:r>
              <a:rPr lang="en-US" dirty="0" err="1"/>
              <a:t>tả</a:t>
            </a:r>
            <a:r>
              <a:rPr lang="en-US" dirty="0"/>
              <a:t> </a:t>
            </a:r>
            <a:r>
              <a:rPr lang="en-US" dirty="0" err="1"/>
              <a:t>của</a:t>
            </a:r>
            <a:r>
              <a:rPr lang="en-US" dirty="0"/>
              <a:t> </a:t>
            </a:r>
            <a:r>
              <a:rPr lang="en-US" dirty="0" err="1"/>
              <a:t>nó</a:t>
            </a:r>
            <a:r>
              <a:rPr lang="en-US" dirty="0"/>
              <a:t> </a:t>
            </a:r>
            <a:r>
              <a:rPr lang="en-US" dirty="0" err="1"/>
              <a:t>trong</a:t>
            </a:r>
            <a:r>
              <a:rPr lang="en-US" dirty="0"/>
              <a:t> Oracle Database SQL Language Reference. </a:t>
            </a:r>
            <a:r>
              <a:rPr lang="en-US" dirty="0" err="1"/>
              <a:t>Để</a:t>
            </a:r>
            <a:r>
              <a:rPr lang="en-US" dirty="0"/>
              <a:t> </a:t>
            </a:r>
            <a:r>
              <a:rPr lang="en-US" dirty="0" err="1"/>
              <a:t>tìm</a:t>
            </a:r>
            <a:r>
              <a:rPr lang="en-US" dirty="0"/>
              <a:t> </a:t>
            </a:r>
            <a:r>
              <a:rPr lang="en-US" dirty="0" err="1"/>
              <a:t>các</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đã</a:t>
            </a:r>
            <a:r>
              <a:rPr lang="en-US" dirty="0"/>
              <a:t> </a:t>
            </a:r>
            <a:r>
              <a:rPr lang="en-US" dirty="0" err="1"/>
              <a:t>được</a:t>
            </a:r>
            <a:r>
              <a:rPr lang="en-US" dirty="0"/>
              <a:t> </a:t>
            </a:r>
            <a:r>
              <a:rPr lang="en-US" dirty="0" err="1"/>
              <a:t>gán</a:t>
            </a:r>
            <a:r>
              <a:rPr lang="en-US" dirty="0"/>
              <a:t> </a:t>
            </a:r>
            <a:r>
              <a:rPr lang="en-US" dirty="0" err="1"/>
              <a:t>cho</a:t>
            </a:r>
            <a:r>
              <a:rPr lang="en-US" dirty="0"/>
              <a:t> </a:t>
            </a:r>
            <a:r>
              <a:rPr lang="en-US" dirty="0" err="1"/>
              <a:t>một</a:t>
            </a:r>
            <a:r>
              <a:rPr lang="en-US" dirty="0"/>
              <a:t> </a:t>
            </a:r>
            <a:r>
              <a:rPr lang="en-US" dirty="0" err="1"/>
              <a:t>người</a:t>
            </a:r>
            <a:r>
              <a:rPr lang="en-US" dirty="0"/>
              <a:t> </a:t>
            </a:r>
            <a:r>
              <a:rPr lang="en-US" dirty="0" err="1"/>
              <a:t>dùng</a:t>
            </a:r>
            <a:r>
              <a:rPr lang="en-US" dirty="0"/>
              <a:t> </a:t>
            </a:r>
            <a:r>
              <a:rPr lang="en-US" dirty="0" err="1"/>
              <a:t>nào</a:t>
            </a:r>
            <a:r>
              <a:rPr lang="en-US" dirty="0"/>
              <a:t> </a:t>
            </a:r>
            <a:r>
              <a:rPr lang="en-US" dirty="0" err="1"/>
              <a:t>đó</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truy</a:t>
            </a:r>
            <a:r>
              <a:rPr lang="en-US" dirty="0"/>
              <a:t> </a:t>
            </a:r>
            <a:r>
              <a:rPr lang="en-US" dirty="0" err="1"/>
              <a:t>vấn</a:t>
            </a:r>
            <a:r>
              <a:rPr lang="en-US" dirty="0"/>
              <a:t> </a:t>
            </a:r>
            <a:r>
              <a:rPr lang="en-US" dirty="0" err="1"/>
              <a:t>khung</a:t>
            </a:r>
            <a:r>
              <a:rPr lang="en-US" dirty="0"/>
              <a:t> </a:t>
            </a:r>
            <a:r>
              <a:rPr lang="en-US" dirty="0" err="1"/>
              <a:t>nhìn</a:t>
            </a:r>
            <a:r>
              <a:rPr lang="en-US" dirty="0"/>
              <a:t> </a:t>
            </a:r>
            <a:r>
              <a:rPr lang="en-US" dirty="0" err="1"/>
              <a:t>từ</a:t>
            </a:r>
            <a:r>
              <a:rPr lang="en-US" dirty="0"/>
              <a:t> </a:t>
            </a:r>
            <a:r>
              <a:rPr lang="en-US" dirty="0" err="1"/>
              <a:t>điển</a:t>
            </a:r>
            <a:r>
              <a:rPr lang="en-US" dirty="0"/>
              <a:t> </a:t>
            </a:r>
            <a:r>
              <a:rPr lang="en-US" dirty="0" err="1"/>
              <a:t>dữ</a:t>
            </a:r>
            <a:r>
              <a:rPr lang="en-US" dirty="0"/>
              <a:t> </a:t>
            </a:r>
            <a:r>
              <a:rPr lang="en-US" dirty="0" err="1"/>
              <a:t>liệu</a:t>
            </a:r>
            <a:r>
              <a:rPr lang="en-US" dirty="0"/>
              <a:t> DBA_SYS_PRIVS.</a:t>
            </a:r>
          </a:p>
          <a:p>
            <a:pPr marL="0" indent="0">
              <a:buNone/>
            </a:pPr>
            <a:endParaRPr lang="en-US" dirty="0"/>
          </a:p>
          <a:p>
            <a:pPr marL="0" indent="0">
              <a:buNone/>
            </a:pPr>
            <a:endParaRPr lang="en-US" dirty="0"/>
          </a:p>
          <a:p>
            <a:pPr marL="0" indent="0">
              <a:lnSpc>
                <a:spcPct val="120000"/>
              </a:lnSpc>
              <a:buNone/>
            </a:pPr>
            <a:endParaRPr lang="en-US" dirty="0" smtClean="0"/>
          </a:p>
        </p:txBody>
      </p:sp>
    </p:spTree>
    <p:extLst>
      <p:ext uri="{BB962C8B-B14F-4D97-AF65-F5344CB8AC3E}">
        <p14:creationId xmlns:p14="http://schemas.microsoft.com/office/powerpoint/2010/main" val="103351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70000" lnSpcReduction="20000"/>
          </a:bodyPr>
          <a:lstStyle/>
          <a:p>
            <a:r>
              <a:rPr lang="en-US" dirty="0"/>
              <a:t>Why Is It Important to Restrict </a:t>
            </a:r>
            <a:r>
              <a:rPr lang="en-US" dirty="0" err="1"/>
              <a:t>SystemPrivileges</a:t>
            </a:r>
            <a:r>
              <a:rPr lang="en-US" dirty="0"/>
              <a:t>?</a:t>
            </a:r>
          </a:p>
          <a:p>
            <a:pPr marL="0" indent="0">
              <a:buNone/>
            </a:pPr>
            <a:r>
              <a:rPr lang="en-US" dirty="0" err="1"/>
              <a:t>Bởi</a:t>
            </a:r>
            <a:r>
              <a:rPr lang="en-US" dirty="0"/>
              <a:t> </a:t>
            </a:r>
            <a:r>
              <a:rPr lang="en-US" dirty="0" err="1"/>
              <a:t>vì</a:t>
            </a:r>
            <a:r>
              <a:rPr lang="en-US" dirty="0"/>
              <a:t> </a:t>
            </a:r>
            <a:r>
              <a:rPr lang="en-US" dirty="0" err="1"/>
              <a:t>các</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là</a:t>
            </a:r>
            <a:r>
              <a:rPr lang="en-US" dirty="0"/>
              <a:t> </a:t>
            </a:r>
            <a:r>
              <a:rPr lang="en-US" dirty="0" err="1"/>
              <a:t>cực</a:t>
            </a:r>
            <a:r>
              <a:rPr lang="en-US" dirty="0"/>
              <a:t> </a:t>
            </a:r>
            <a:r>
              <a:rPr lang="en-US" dirty="0" err="1"/>
              <a:t>kỳ</a:t>
            </a:r>
            <a:r>
              <a:rPr lang="en-US" dirty="0"/>
              <a:t> </a:t>
            </a:r>
            <a:r>
              <a:rPr lang="en-US" dirty="0" err="1"/>
              <a:t>mạnh</a:t>
            </a:r>
            <a:r>
              <a:rPr lang="en-US" dirty="0"/>
              <a:t>, </a:t>
            </a:r>
            <a:r>
              <a:rPr lang="en-US" dirty="0" err="1"/>
              <a:t>mặc</a:t>
            </a:r>
            <a:r>
              <a:rPr lang="en-US" dirty="0"/>
              <a:t> </a:t>
            </a:r>
            <a:r>
              <a:rPr lang="en-US" dirty="0" err="1"/>
              <a:t>định</a:t>
            </a:r>
            <a:r>
              <a:rPr lang="en-US" dirty="0"/>
              <a:t> </a:t>
            </a:r>
            <a:r>
              <a:rPr lang="en-US" dirty="0" err="1"/>
              <a:t>thì</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được</a:t>
            </a:r>
            <a:r>
              <a:rPr lang="en-US" dirty="0"/>
              <a:t> </a:t>
            </a:r>
            <a:r>
              <a:rPr lang="en-US" dirty="0" err="1"/>
              <a:t>cấu</a:t>
            </a:r>
            <a:r>
              <a:rPr lang="en-US" dirty="0"/>
              <a:t> </a:t>
            </a:r>
            <a:r>
              <a:rPr lang="en-US" dirty="0" err="1"/>
              <a:t>hình</a:t>
            </a:r>
            <a:r>
              <a:rPr lang="en-US" dirty="0"/>
              <a:t> </a:t>
            </a:r>
            <a:r>
              <a:rPr lang="en-US" dirty="0" err="1"/>
              <a:t>để</a:t>
            </a:r>
            <a:r>
              <a:rPr lang="en-US" dirty="0"/>
              <a:t> </a:t>
            </a:r>
            <a:r>
              <a:rPr lang="en-US" dirty="0" err="1"/>
              <a:t>tránh</a:t>
            </a:r>
            <a:r>
              <a:rPr lang="en-US" dirty="0"/>
              <a:t> </a:t>
            </a:r>
            <a:r>
              <a:rPr lang="en-US" dirty="0" err="1"/>
              <a:t>việc</a:t>
            </a:r>
            <a:r>
              <a:rPr lang="en-US" dirty="0"/>
              <a:t> </a:t>
            </a:r>
            <a:r>
              <a:rPr lang="en-US" dirty="0" err="1"/>
              <a:t>các</a:t>
            </a:r>
            <a:r>
              <a:rPr lang="en-US" dirty="0"/>
              <a:t> </a:t>
            </a:r>
            <a:r>
              <a:rPr lang="en-US" dirty="0" err="1"/>
              <a:t>người</a:t>
            </a:r>
            <a:r>
              <a:rPr lang="en-US" dirty="0"/>
              <a:t> </a:t>
            </a:r>
            <a:r>
              <a:rPr lang="en-US" dirty="0" err="1"/>
              <a:t>dùng</a:t>
            </a:r>
            <a:r>
              <a:rPr lang="en-US" dirty="0"/>
              <a:t> </a:t>
            </a:r>
            <a:r>
              <a:rPr lang="en-US" dirty="0" err="1"/>
              <a:t>thông</a:t>
            </a:r>
            <a:r>
              <a:rPr lang="en-US" dirty="0"/>
              <a:t> </a:t>
            </a:r>
            <a:r>
              <a:rPr lang="en-US" dirty="0" err="1"/>
              <a:t>thường</a:t>
            </a:r>
            <a:r>
              <a:rPr lang="en-US" dirty="0"/>
              <a:t> (</a:t>
            </a:r>
            <a:r>
              <a:rPr lang="en-US" dirty="0" err="1"/>
              <a:t>không</a:t>
            </a:r>
            <a:r>
              <a:rPr lang="en-US" dirty="0"/>
              <a:t> </a:t>
            </a:r>
            <a:r>
              <a:rPr lang="en-US" dirty="0" err="1"/>
              <a:t>phải</a:t>
            </a:r>
            <a:r>
              <a:rPr lang="en-US" dirty="0"/>
              <a:t> </a:t>
            </a:r>
            <a:r>
              <a:rPr lang="en-US" dirty="0" err="1"/>
              <a:t>là</a:t>
            </a:r>
            <a:r>
              <a:rPr lang="en-US" dirty="0"/>
              <a:t> </a:t>
            </a:r>
            <a:r>
              <a:rPr lang="en-US" dirty="0" err="1"/>
              <a:t>quản</a:t>
            </a:r>
            <a:r>
              <a:rPr lang="en-US" dirty="0"/>
              <a:t> </a:t>
            </a:r>
            <a:r>
              <a:rPr lang="en-US" dirty="0" err="1"/>
              <a:t>trị</a:t>
            </a:r>
            <a:r>
              <a:rPr lang="en-US" dirty="0"/>
              <a:t>) </a:t>
            </a:r>
            <a:r>
              <a:rPr lang="en-US" dirty="0" err="1"/>
              <a:t>thực</a:t>
            </a:r>
            <a:r>
              <a:rPr lang="en-US" dirty="0"/>
              <a:t> </a:t>
            </a:r>
            <a:r>
              <a:rPr lang="en-US" dirty="0" err="1"/>
              <a:t>hiện</a:t>
            </a:r>
            <a:r>
              <a:rPr lang="en-US" dirty="0"/>
              <a:t> </a:t>
            </a:r>
            <a:r>
              <a:rPr lang="en-US" dirty="0" err="1"/>
              <a:t>bất</a:t>
            </a:r>
            <a:r>
              <a:rPr lang="en-US" dirty="0"/>
              <a:t> </a:t>
            </a:r>
            <a:r>
              <a:rPr lang="en-US" dirty="0" err="1"/>
              <a:t>kỳ</a:t>
            </a:r>
            <a:r>
              <a:rPr lang="en-US" dirty="0"/>
              <a:t> </a:t>
            </a:r>
            <a:r>
              <a:rPr lang="en-US" dirty="0" err="1"/>
              <a:t>các</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nào</a:t>
            </a:r>
            <a:r>
              <a:rPr lang="en-US" dirty="0"/>
              <a:t> (</a:t>
            </a:r>
            <a:r>
              <a:rPr lang="en-US" dirty="0" err="1"/>
              <a:t>như</a:t>
            </a:r>
            <a:r>
              <a:rPr lang="en-US" dirty="0"/>
              <a:t> </a:t>
            </a:r>
            <a:r>
              <a:rPr lang="en-US" dirty="0" err="1"/>
              <a:t>là</a:t>
            </a:r>
            <a:r>
              <a:rPr lang="en-US" dirty="0"/>
              <a:t> </a:t>
            </a:r>
            <a:r>
              <a:rPr lang="en-US" dirty="0" err="1"/>
              <a:t>quyền</a:t>
            </a:r>
            <a:r>
              <a:rPr lang="en-US" dirty="0"/>
              <a:t> UPDATE ANY TABLE) </a:t>
            </a:r>
            <a:r>
              <a:rPr lang="en-US" dirty="0" err="1"/>
              <a:t>trong</a:t>
            </a:r>
            <a:r>
              <a:rPr lang="en-US" dirty="0"/>
              <a:t> </a:t>
            </a:r>
            <a:r>
              <a:rPr lang="en-US" dirty="0" err="1"/>
              <a:t>từ</a:t>
            </a:r>
            <a:r>
              <a:rPr lang="en-US" dirty="0"/>
              <a:t> </a:t>
            </a:r>
            <a:r>
              <a:rPr lang="en-US" dirty="0" err="1"/>
              <a:t>điển</a:t>
            </a:r>
            <a:r>
              <a:rPr lang="en-US" dirty="0"/>
              <a:t> </a:t>
            </a:r>
            <a:r>
              <a:rPr lang="en-US" dirty="0" err="1"/>
              <a:t>dữ</a:t>
            </a:r>
            <a:r>
              <a:rPr lang="en-US" dirty="0"/>
              <a:t> </a:t>
            </a:r>
            <a:r>
              <a:rPr lang="en-US" dirty="0" err="1"/>
              <a:t>liệu</a:t>
            </a:r>
            <a:r>
              <a:rPr lang="en-US" dirty="0" smtClean="0"/>
              <a:t>.</a:t>
            </a:r>
          </a:p>
          <a:p>
            <a:r>
              <a:rPr lang="en-US" b="1" dirty="0"/>
              <a:t>Restricting System Privileges by Securing the Data </a:t>
            </a:r>
            <a:r>
              <a:rPr lang="en-US" b="1" dirty="0" smtClean="0"/>
              <a:t>Dictionary</a:t>
            </a:r>
            <a:endParaRPr lang="en-US" dirty="0" smtClean="0"/>
          </a:p>
          <a:p>
            <a:pPr marL="0" indent="0">
              <a:buNone/>
            </a:pPr>
            <a:r>
              <a:rPr lang="en-US" dirty="0" err="1" smtClean="0"/>
              <a:t>Để</a:t>
            </a:r>
            <a:r>
              <a:rPr lang="en-US" dirty="0" smtClean="0"/>
              <a:t> </a:t>
            </a:r>
            <a:r>
              <a:rPr lang="en-US" dirty="0" err="1"/>
              <a:t>bảo</a:t>
            </a:r>
            <a:r>
              <a:rPr lang="en-US" dirty="0"/>
              <a:t> </a:t>
            </a:r>
            <a:r>
              <a:rPr lang="en-US" dirty="0" err="1"/>
              <a:t>mật</a:t>
            </a:r>
            <a:r>
              <a:rPr lang="en-US" dirty="0"/>
              <a:t> </a:t>
            </a:r>
            <a:r>
              <a:rPr lang="en-US" dirty="0" err="1"/>
              <a:t>từ</a:t>
            </a:r>
            <a:r>
              <a:rPr lang="en-US" dirty="0"/>
              <a:t> </a:t>
            </a:r>
            <a:r>
              <a:rPr lang="en-US" dirty="0" err="1"/>
              <a:t>điển</a:t>
            </a:r>
            <a:r>
              <a:rPr lang="en-US" dirty="0"/>
              <a:t> </a:t>
            </a:r>
            <a:r>
              <a:rPr lang="en-US" dirty="0" err="1"/>
              <a:t>dữ</a:t>
            </a:r>
            <a:r>
              <a:rPr lang="en-US" dirty="0"/>
              <a:t> </a:t>
            </a:r>
            <a:r>
              <a:rPr lang="en-US" dirty="0" err="1"/>
              <a:t>liệu</a:t>
            </a:r>
            <a:r>
              <a:rPr lang="en-US" dirty="0"/>
              <a:t>, </a:t>
            </a:r>
            <a:r>
              <a:rPr lang="en-US" dirty="0" err="1"/>
              <a:t>thiết</a:t>
            </a:r>
            <a:r>
              <a:rPr lang="en-US" dirty="0"/>
              <a:t> </a:t>
            </a:r>
            <a:r>
              <a:rPr lang="en-US" dirty="0" err="1"/>
              <a:t>lập</a:t>
            </a:r>
            <a:r>
              <a:rPr lang="en-US" dirty="0"/>
              <a:t> </a:t>
            </a:r>
            <a:r>
              <a:rPr lang="en-US" dirty="0" err="1"/>
              <a:t>tham</a:t>
            </a:r>
            <a:r>
              <a:rPr lang="en-US" dirty="0"/>
              <a:t> </a:t>
            </a:r>
            <a:r>
              <a:rPr lang="en-US" dirty="0" err="1"/>
              <a:t>số</a:t>
            </a:r>
            <a:r>
              <a:rPr lang="en-US" dirty="0"/>
              <a:t> </a:t>
            </a:r>
            <a:r>
              <a:rPr lang="en-US" dirty="0" err="1"/>
              <a:t>khởi</a:t>
            </a:r>
            <a:r>
              <a:rPr lang="en-US" dirty="0"/>
              <a:t> </a:t>
            </a:r>
            <a:r>
              <a:rPr lang="en-US" dirty="0" err="1"/>
              <a:t>tọa</a:t>
            </a:r>
            <a:r>
              <a:rPr lang="en-US" dirty="0"/>
              <a:t> </a:t>
            </a:r>
            <a:r>
              <a:rPr lang="en-US" dirty="0" err="1"/>
              <a:t>của</a:t>
            </a:r>
            <a:r>
              <a:rPr lang="en-US" dirty="0"/>
              <a:t> O7_DICTIONARY_ACCESSIBILITY </a:t>
            </a:r>
            <a:r>
              <a:rPr lang="en-US" dirty="0" err="1"/>
              <a:t>thành</a:t>
            </a:r>
            <a:r>
              <a:rPr lang="en-US" dirty="0"/>
              <a:t> FALSE, </a:t>
            </a:r>
            <a:r>
              <a:rPr lang="en-US" dirty="0" err="1"/>
              <a:t>như</a:t>
            </a:r>
            <a:r>
              <a:rPr lang="en-US" dirty="0"/>
              <a:t> </a:t>
            </a:r>
            <a:r>
              <a:rPr lang="en-US" dirty="0" err="1"/>
              <a:t>là</a:t>
            </a:r>
            <a:r>
              <a:rPr lang="en-US" dirty="0"/>
              <a:t> </a:t>
            </a:r>
            <a:r>
              <a:rPr lang="en-US" dirty="0" err="1"/>
              <a:t>một</a:t>
            </a:r>
            <a:r>
              <a:rPr lang="en-US" dirty="0"/>
              <a:t> </a:t>
            </a:r>
            <a:r>
              <a:rPr lang="en-US" dirty="0" err="1"/>
              <a:t>giá</a:t>
            </a:r>
            <a:r>
              <a:rPr lang="en-US" dirty="0"/>
              <a:t> </a:t>
            </a:r>
            <a:r>
              <a:rPr lang="en-US" dirty="0" err="1"/>
              <a:t>tị</a:t>
            </a:r>
            <a:r>
              <a:rPr lang="en-US" dirty="0"/>
              <a:t> </a:t>
            </a:r>
            <a:r>
              <a:rPr lang="en-US" dirty="0" err="1"/>
              <a:t>mặc</a:t>
            </a:r>
            <a:r>
              <a:rPr lang="en-US" dirty="0"/>
              <a:t> </a:t>
            </a:r>
            <a:r>
              <a:rPr lang="en-US" dirty="0" err="1"/>
              <a:t>định</a:t>
            </a:r>
            <a:r>
              <a:rPr lang="en-US" dirty="0"/>
              <a:t>. </a:t>
            </a:r>
            <a:r>
              <a:rPr lang="en-US" dirty="0" err="1"/>
              <a:t>Tính</a:t>
            </a:r>
            <a:r>
              <a:rPr lang="en-US" dirty="0"/>
              <a:t> </a:t>
            </a:r>
            <a:r>
              <a:rPr lang="en-US" dirty="0" err="1"/>
              <a:t>năng</a:t>
            </a:r>
            <a:r>
              <a:rPr lang="en-US" dirty="0"/>
              <a:t> </a:t>
            </a:r>
            <a:r>
              <a:rPr lang="en-US" dirty="0" err="1"/>
              <a:t>này</a:t>
            </a:r>
            <a:r>
              <a:rPr lang="en-US" dirty="0"/>
              <a:t> </a:t>
            </a:r>
            <a:r>
              <a:rPr lang="en-US" dirty="0" err="1"/>
              <a:t>được</a:t>
            </a:r>
            <a:r>
              <a:rPr lang="en-US" dirty="0"/>
              <a:t> </a:t>
            </a:r>
            <a:r>
              <a:rPr lang="en-US" dirty="0" err="1"/>
              <a:t>gọi</a:t>
            </a:r>
            <a:r>
              <a:rPr lang="en-US" dirty="0"/>
              <a:t> </a:t>
            </a:r>
            <a:r>
              <a:rPr lang="en-US" dirty="0" err="1"/>
              <a:t>là</a:t>
            </a:r>
            <a:r>
              <a:rPr lang="en-US" dirty="0"/>
              <a:t> </a:t>
            </a:r>
            <a:r>
              <a:rPr lang="en-US" dirty="0" err="1"/>
              <a:t>cơ</a:t>
            </a:r>
            <a:r>
              <a:rPr lang="en-US" dirty="0"/>
              <a:t> </a:t>
            </a:r>
            <a:r>
              <a:rPr lang="en-US" dirty="0" err="1"/>
              <a:t>chế</a:t>
            </a:r>
            <a:r>
              <a:rPr lang="en-US" dirty="0"/>
              <a:t> </a:t>
            </a:r>
            <a:r>
              <a:rPr lang="en-US" dirty="0" err="1"/>
              <a:t>bảo</a:t>
            </a:r>
            <a:r>
              <a:rPr lang="en-US" dirty="0"/>
              <a:t> </a:t>
            </a:r>
            <a:r>
              <a:rPr lang="en-US" dirty="0" err="1"/>
              <a:t>về</a:t>
            </a:r>
            <a:r>
              <a:rPr lang="en-US" dirty="0"/>
              <a:t> </a:t>
            </a:r>
            <a:r>
              <a:rPr lang="en-US" dirty="0" err="1"/>
              <a:t>từ</a:t>
            </a:r>
            <a:r>
              <a:rPr lang="en-US" dirty="0"/>
              <a:t> </a:t>
            </a:r>
            <a:r>
              <a:rPr lang="en-US" dirty="0" err="1"/>
              <a:t>điển</a:t>
            </a:r>
            <a:r>
              <a:rPr lang="en-US" dirty="0"/>
              <a:t>.</a:t>
            </a:r>
          </a:p>
          <a:p>
            <a:pPr marL="0" indent="0">
              <a:buNone/>
            </a:pPr>
            <a:r>
              <a:rPr lang="en-US" dirty="0" err="1"/>
              <a:t>Tham</a:t>
            </a:r>
            <a:r>
              <a:rPr lang="en-US" dirty="0"/>
              <a:t> </a:t>
            </a:r>
            <a:r>
              <a:rPr lang="en-US" dirty="0" err="1"/>
              <a:t>số</a:t>
            </a:r>
            <a:r>
              <a:rPr lang="en-US" dirty="0"/>
              <a:t> </a:t>
            </a:r>
            <a:r>
              <a:rPr lang="en-US" dirty="0" err="1"/>
              <a:t>khởi</a:t>
            </a:r>
            <a:r>
              <a:rPr lang="en-US" dirty="0"/>
              <a:t> </a:t>
            </a:r>
            <a:r>
              <a:rPr lang="en-US" dirty="0" err="1"/>
              <a:t>tạo</a:t>
            </a:r>
            <a:r>
              <a:rPr lang="en-US" dirty="0"/>
              <a:t> O7_DICTIONARY_ACCESSIBILITY </a:t>
            </a:r>
            <a:r>
              <a:rPr lang="en-US" dirty="0" err="1"/>
              <a:t>kiểm</a:t>
            </a:r>
            <a:r>
              <a:rPr lang="en-US" dirty="0"/>
              <a:t> </a:t>
            </a:r>
            <a:r>
              <a:rPr lang="en-US" dirty="0" err="1"/>
              <a:t>soát</a:t>
            </a:r>
            <a:r>
              <a:rPr lang="en-US" dirty="0"/>
              <a:t> </a:t>
            </a:r>
            <a:r>
              <a:rPr lang="en-US" dirty="0" err="1"/>
              <a:t>các</a:t>
            </a:r>
            <a:r>
              <a:rPr lang="en-US" dirty="0"/>
              <a:t> </a:t>
            </a:r>
            <a:r>
              <a:rPr lang="en-US" dirty="0" err="1"/>
              <a:t>hạn</a:t>
            </a:r>
            <a:r>
              <a:rPr lang="en-US" dirty="0"/>
              <a:t> </a:t>
            </a:r>
            <a:r>
              <a:rPr lang="en-US" dirty="0" err="1"/>
              <a:t>chế</a:t>
            </a:r>
            <a:r>
              <a:rPr lang="en-US" dirty="0"/>
              <a:t> </a:t>
            </a:r>
            <a:r>
              <a:rPr lang="en-US" dirty="0" err="1"/>
              <a:t>trên</a:t>
            </a:r>
            <a:r>
              <a:rPr lang="en-US" dirty="0"/>
              <a:t> </a:t>
            </a:r>
            <a:r>
              <a:rPr lang="en-US" dirty="0" err="1"/>
              <a:t>các</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khi</a:t>
            </a:r>
            <a:r>
              <a:rPr lang="en-US" dirty="0"/>
              <a:t> </a:t>
            </a:r>
            <a:r>
              <a:rPr lang="en-US" dirty="0" err="1"/>
              <a:t>bạn</a:t>
            </a:r>
            <a:r>
              <a:rPr lang="en-US" dirty="0"/>
              <a:t> </a:t>
            </a:r>
            <a:r>
              <a:rPr lang="en-US" dirty="0" err="1"/>
              <a:t>nâng</a:t>
            </a:r>
            <a:r>
              <a:rPr lang="en-US" dirty="0"/>
              <a:t> </a:t>
            </a:r>
            <a:r>
              <a:rPr lang="en-US" dirty="0" err="1"/>
              <a:t>cấp</a:t>
            </a:r>
            <a:r>
              <a:rPr lang="en-US" dirty="0"/>
              <a:t> Oracle Database release 7 </a:t>
            </a:r>
            <a:r>
              <a:rPr lang="en-US" dirty="0" err="1"/>
              <a:t>thành</a:t>
            </a:r>
            <a:r>
              <a:rPr lang="en-US" dirty="0"/>
              <a:t> 8i </a:t>
            </a:r>
            <a:r>
              <a:rPr lang="en-US" dirty="0" err="1"/>
              <a:t>và</a:t>
            </a:r>
            <a:r>
              <a:rPr lang="en-US" dirty="0"/>
              <a:t> </a:t>
            </a:r>
            <a:r>
              <a:rPr lang="en-US" dirty="0" err="1"/>
              <a:t>các</a:t>
            </a:r>
            <a:r>
              <a:rPr lang="en-US" dirty="0"/>
              <a:t> </a:t>
            </a:r>
            <a:r>
              <a:rPr lang="en-US" dirty="0" err="1"/>
              <a:t>phiên</a:t>
            </a:r>
            <a:r>
              <a:rPr lang="en-US" dirty="0"/>
              <a:t> </a:t>
            </a:r>
            <a:r>
              <a:rPr lang="en-US" dirty="0" err="1"/>
              <a:t>bản</a:t>
            </a:r>
            <a:r>
              <a:rPr lang="en-US" dirty="0"/>
              <a:t> </a:t>
            </a:r>
            <a:r>
              <a:rPr lang="en-US" dirty="0" err="1"/>
              <a:t>sau</a:t>
            </a:r>
            <a:r>
              <a:rPr lang="en-US" dirty="0"/>
              <a:t> </a:t>
            </a:r>
            <a:r>
              <a:rPr lang="en-US" dirty="0" err="1"/>
              <a:t>này</a:t>
            </a:r>
            <a:r>
              <a:rPr lang="en-US" dirty="0"/>
              <a:t>. </a:t>
            </a:r>
            <a:r>
              <a:rPr lang="en-US" dirty="0" err="1"/>
              <a:t>Nếu</a:t>
            </a:r>
            <a:r>
              <a:rPr lang="en-US" dirty="0"/>
              <a:t> </a:t>
            </a:r>
            <a:r>
              <a:rPr lang="en-US" dirty="0" err="1"/>
              <a:t>tham</a:t>
            </a:r>
            <a:r>
              <a:rPr lang="en-US" dirty="0"/>
              <a:t> </a:t>
            </a:r>
            <a:r>
              <a:rPr lang="en-US" dirty="0" err="1"/>
              <a:t>số</a:t>
            </a:r>
            <a:r>
              <a:rPr lang="en-US" dirty="0"/>
              <a:t> </a:t>
            </a:r>
            <a:r>
              <a:rPr lang="en-US" dirty="0" err="1"/>
              <a:t>này</a:t>
            </a:r>
            <a:r>
              <a:rPr lang="en-US" dirty="0"/>
              <a:t> </a:t>
            </a:r>
            <a:r>
              <a:rPr lang="en-US" dirty="0" err="1"/>
              <a:t>được</a:t>
            </a:r>
            <a:r>
              <a:rPr lang="en-US" dirty="0"/>
              <a:t> </a:t>
            </a:r>
            <a:r>
              <a:rPr lang="en-US" dirty="0" err="1"/>
              <a:t>thiết</a:t>
            </a:r>
            <a:r>
              <a:rPr lang="en-US" dirty="0"/>
              <a:t> </a:t>
            </a:r>
            <a:r>
              <a:rPr lang="en-US" dirty="0" err="1"/>
              <a:t>lập</a:t>
            </a:r>
            <a:r>
              <a:rPr lang="en-US" dirty="0"/>
              <a:t> </a:t>
            </a:r>
            <a:r>
              <a:rPr lang="en-US" dirty="0" err="1"/>
              <a:t>thành</a:t>
            </a:r>
            <a:r>
              <a:rPr lang="en-US" dirty="0"/>
              <a:t> TRUE, </a:t>
            </a:r>
            <a:r>
              <a:rPr lang="en-US" dirty="0" err="1"/>
              <a:t>thì</a:t>
            </a:r>
            <a:r>
              <a:rPr lang="en-US" dirty="0"/>
              <a:t> </a:t>
            </a:r>
            <a:r>
              <a:rPr lang="en-US" dirty="0" err="1"/>
              <a:t>các</a:t>
            </a:r>
            <a:r>
              <a:rPr lang="en-US" dirty="0"/>
              <a:t> </a:t>
            </a:r>
            <a:r>
              <a:rPr lang="en-US" dirty="0" err="1"/>
              <a:t>sự</a:t>
            </a:r>
            <a:r>
              <a:rPr lang="en-US" dirty="0"/>
              <a:t> </a:t>
            </a:r>
            <a:r>
              <a:rPr lang="en-US" dirty="0" err="1"/>
              <a:t>truy</a:t>
            </a:r>
            <a:r>
              <a:rPr lang="en-US" dirty="0"/>
              <a:t> </a:t>
            </a:r>
            <a:r>
              <a:rPr lang="en-US" dirty="0" err="1"/>
              <a:t>cập</a:t>
            </a:r>
            <a:r>
              <a:rPr lang="en-US" dirty="0"/>
              <a:t> </a:t>
            </a:r>
            <a:r>
              <a:rPr lang="en-US" dirty="0" err="1"/>
              <a:t>vào</a:t>
            </a:r>
            <a:r>
              <a:rPr lang="en-US" dirty="0"/>
              <a:t> </a:t>
            </a:r>
            <a:r>
              <a:rPr lang="en-US" dirty="0" err="1"/>
              <a:t>đối</a:t>
            </a:r>
            <a:r>
              <a:rPr lang="en-US" dirty="0"/>
              <a:t> </a:t>
            </a:r>
            <a:r>
              <a:rPr lang="en-US" dirty="0" err="1"/>
              <a:t>tượng</a:t>
            </a:r>
            <a:r>
              <a:rPr lang="en-US" dirty="0"/>
              <a:t> </a:t>
            </a:r>
            <a:r>
              <a:rPr lang="en-US" dirty="0" err="1"/>
              <a:t>trong</a:t>
            </a:r>
            <a:r>
              <a:rPr lang="en-US" dirty="0"/>
              <a:t> SYS </a:t>
            </a:r>
            <a:r>
              <a:rPr lang="en-US" dirty="0" err="1"/>
              <a:t>chema</a:t>
            </a:r>
            <a:r>
              <a:rPr lang="en-US" dirty="0"/>
              <a:t> </a:t>
            </a:r>
            <a:r>
              <a:rPr lang="en-US" dirty="0" err="1"/>
              <a:t>được</a:t>
            </a:r>
            <a:r>
              <a:rPr lang="en-US" dirty="0"/>
              <a:t> </a:t>
            </a:r>
            <a:r>
              <a:rPr lang="en-US" dirty="0" err="1"/>
              <a:t>cho</a:t>
            </a:r>
            <a:r>
              <a:rPr lang="en-US" dirty="0"/>
              <a:t> </a:t>
            </a:r>
            <a:r>
              <a:rPr lang="en-US" dirty="0" err="1"/>
              <a:t>phép</a:t>
            </a:r>
            <a:r>
              <a:rPr lang="en-US" dirty="0"/>
              <a:t> (Oracle Database release 7 behavior). </a:t>
            </a:r>
            <a:r>
              <a:rPr lang="en-US" dirty="0" err="1"/>
              <a:t>Bởi</a:t>
            </a:r>
            <a:r>
              <a:rPr lang="en-US" dirty="0"/>
              <a:t> </a:t>
            </a:r>
            <a:r>
              <a:rPr lang="en-US" dirty="0" err="1"/>
              <a:t>vì</a:t>
            </a:r>
            <a:r>
              <a:rPr lang="en-US" dirty="0"/>
              <a:t> </a:t>
            </a:r>
            <a:r>
              <a:rPr lang="en-US" dirty="0" err="1"/>
              <a:t>quyền</a:t>
            </a:r>
            <a:r>
              <a:rPr lang="en-US" dirty="0"/>
              <a:t> ANY </a:t>
            </a:r>
            <a:r>
              <a:rPr lang="en-US" dirty="0" err="1"/>
              <a:t>sẽ</a:t>
            </a:r>
            <a:r>
              <a:rPr lang="en-US" dirty="0"/>
              <a:t> </a:t>
            </a:r>
            <a:r>
              <a:rPr lang="en-US" dirty="0" err="1"/>
              <a:t>được</a:t>
            </a:r>
            <a:r>
              <a:rPr lang="en-US" dirty="0"/>
              <a:t> </a:t>
            </a:r>
            <a:r>
              <a:rPr lang="en-US" dirty="0" err="1"/>
              <a:t>áp</a:t>
            </a:r>
            <a:r>
              <a:rPr lang="en-US" dirty="0"/>
              <a:t> </a:t>
            </a:r>
            <a:r>
              <a:rPr lang="en-US" dirty="0" err="1"/>
              <a:t>vào</a:t>
            </a:r>
            <a:r>
              <a:rPr lang="en-US" dirty="0"/>
              <a:t> </a:t>
            </a:r>
            <a:r>
              <a:rPr lang="en-US" dirty="0" err="1"/>
              <a:t>cho</a:t>
            </a:r>
            <a:r>
              <a:rPr lang="en-US" dirty="0"/>
              <a:t> </a:t>
            </a:r>
            <a:r>
              <a:rPr lang="en-US" dirty="0" err="1"/>
              <a:t>từ</a:t>
            </a:r>
            <a:r>
              <a:rPr lang="en-US" dirty="0"/>
              <a:t> </a:t>
            </a:r>
            <a:r>
              <a:rPr lang="en-US" dirty="0" err="1"/>
              <a:t>điển</a:t>
            </a:r>
            <a:r>
              <a:rPr lang="en-US" dirty="0"/>
              <a:t> </a:t>
            </a:r>
            <a:r>
              <a:rPr lang="en-US" dirty="0" err="1"/>
              <a:t>dữ</a:t>
            </a:r>
            <a:r>
              <a:rPr lang="en-US" dirty="0"/>
              <a:t> </a:t>
            </a:r>
            <a:r>
              <a:rPr lang="en-US" dirty="0" err="1"/>
              <a:t>liệu</a:t>
            </a:r>
            <a:r>
              <a:rPr lang="en-US" dirty="0"/>
              <a:t>, </a:t>
            </a:r>
            <a:r>
              <a:rPr lang="en-US" dirty="0" err="1"/>
              <a:t>một</a:t>
            </a:r>
            <a:r>
              <a:rPr lang="en-US" dirty="0"/>
              <a:t> </a:t>
            </a:r>
            <a:r>
              <a:rPr lang="en-US" dirty="0" err="1"/>
              <a:t>người</a:t>
            </a:r>
            <a:r>
              <a:rPr lang="en-US" dirty="0"/>
              <a:t> </a:t>
            </a:r>
            <a:r>
              <a:rPr lang="en-US" dirty="0" err="1"/>
              <a:t>dùng</a:t>
            </a:r>
            <a:r>
              <a:rPr lang="en-US" dirty="0"/>
              <a:t> </a:t>
            </a:r>
            <a:r>
              <a:rPr lang="en-US" dirty="0" err="1"/>
              <a:t>độc</a:t>
            </a:r>
            <a:r>
              <a:rPr lang="en-US" dirty="0"/>
              <a:t> </a:t>
            </a:r>
            <a:r>
              <a:rPr lang="en-US" dirty="0" err="1"/>
              <a:t>hại</a:t>
            </a:r>
            <a:r>
              <a:rPr lang="en-US" dirty="0"/>
              <a:t> </a:t>
            </a:r>
            <a:r>
              <a:rPr lang="en-US" dirty="0" err="1"/>
              <a:t>với</a:t>
            </a:r>
            <a:r>
              <a:rPr lang="en-US" dirty="0"/>
              <a:t> </a:t>
            </a:r>
            <a:r>
              <a:rPr lang="en-US" dirty="0" err="1"/>
              <a:t>quyền</a:t>
            </a:r>
            <a:r>
              <a:rPr lang="en-US" dirty="0"/>
              <a:t> ANY </a:t>
            </a:r>
            <a:r>
              <a:rPr lang="en-US" dirty="0" err="1"/>
              <a:t>có</a:t>
            </a:r>
            <a:r>
              <a:rPr lang="en-US" dirty="0"/>
              <a:t> </a:t>
            </a:r>
            <a:r>
              <a:rPr lang="en-US" dirty="0" err="1"/>
              <a:t>thể</a:t>
            </a:r>
            <a:r>
              <a:rPr lang="en-US" dirty="0"/>
              <a:t> </a:t>
            </a:r>
            <a:r>
              <a:rPr lang="en-US" dirty="0" err="1"/>
              <a:t>truy</a:t>
            </a:r>
            <a:r>
              <a:rPr lang="en-US" dirty="0"/>
              <a:t> </a:t>
            </a:r>
            <a:r>
              <a:rPr lang="en-US" dirty="0" err="1"/>
              <a:t>cập</a:t>
            </a:r>
            <a:r>
              <a:rPr lang="en-US" dirty="0"/>
              <a:t> </a:t>
            </a:r>
            <a:r>
              <a:rPr lang="en-US" dirty="0" err="1"/>
              <a:t>hoặc</a:t>
            </a:r>
            <a:r>
              <a:rPr lang="en-US" dirty="0"/>
              <a:t> </a:t>
            </a:r>
            <a:r>
              <a:rPr lang="en-US" dirty="0" err="1"/>
              <a:t>chỉnh</a:t>
            </a:r>
            <a:r>
              <a:rPr lang="en-US" dirty="0"/>
              <a:t> </a:t>
            </a:r>
            <a:r>
              <a:rPr lang="en-US" dirty="0" err="1"/>
              <a:t>sửa</a:t>
            </a:r>
            <a:r>
              <a:rPr lang="en-US" dirty="0"/>
              <a:t> </a:t>
            </a:r>
            <a:r>
              <a:rPr lang="en-US" dirty="0" err="1"/>
              <a:t>các</a:t>
            </a:r>
            <a:r>
              <a:rPr lang="en-US" dirty="0"/>
              <a:t> </a:t>
            </a:r>
            <a:r>
              <a:rPr lang="en-US" dirty="0" err="1"/>
              <a:t>bảng</a:t>
            </a:r>
            <a:r>
              <a:rPr lang="en-US" dirty="0"/>
              <a:t> </a:t>
            </a:r>
            <a:r>
              <a:rPr lang="en-US" dirty="0" err="1"/>
              <a:t>trong</a:t>
            </a:r>
            <a:r>
              <a:rPr lang="en-US" dirty="0"/>
              <a:t> </a:t>
            </a:r>
            <a:r>
              <a:rPr lang="en-US" dirty="0" err="1"/>
              <a:t>từ</a:t>
            </a:r>
            <a:r>
              <a:rPr lang="en-US" dirty="0"/>
              <a:t> </a:t>
            </a:r>
            <a:r>
              <a:rPr lang="en-US" dirty="0" err="1"/>
              <a:t>điển</a:t>
            </a:r>
            <a:r>
              <a:rPr lang="en-US" dirty="0"/>
              <a:t> </a:t>
            </a:r>
            <a:r>
              <a:rPr lang="en-US" dirty="0" err="1"/>
              <a:t>dữ</a:t>
            </a:r>
            <a:r>
              <a:rPr lang="en-US" dirty="0"/>
              <a:t> </a:t>
            </a:r>
            <a:r>
              <a:rPr lang="en-US" dirty="0" err="1"/>
              <a:t>liệu</a:t>
            </a:r>
            <a:r>
              <a:rPr lang="en-US" dirty="0"/>
              <a:t>.</a:t>
            </a:r>
          </a:p>
          <a:p>
            <a:pPr marL="0" indent="0">
              <a:buNone/>
            </a:pPr>
            <a:r>
              <a:rPr lang="en-US" dirty="0" err="1"/>
              <a:t>Để</a:t>
            </a:r>
            <a:r>
              <a:rPr lang="en-US" dirty="0"/>
              <a:t> </a:t>
            </a:r>
            <a:r>
              <a:rPr lang="en-US" dirty="0" err="1"/>
              <a:t>thiết</a:t>
            </a:r>
            <a:r>
              <a:rPr lang="en-US" dirty="0"/>
              <a:t> </a:t>
            </a:r>
            <a:r>
              <a:rPr lang="en-US" dirty="0" err="1"/>
              <a:t>lập</a:t>
            </a:r>
            <a:r>
              <a:rPr lang="en-US" dirty="0"/>
              <a:t> </a:t>
            </a:r>
            <a:r>
              <a:rPr lang="en-US" dirty="0" err="1"/>
              <a:t>tham</a:t>
            </a:r>
            <a:r>
              <a:rPr lang="en-US" dirty="0"/>
              <a:t> </a:t>
            </a:r>
            <a:r>
              <a:rPr lang="en-US" dirty="0" err="1"/>
              <a:t>số</a:t>
            </a:r>
            <a:r>
              <a:rPr lang="en-US" dirty="0"/>
              <a:t> </a:t>
            </a:r>
            <a:r>
              <a:rPr lang="en-US" dirty="0" err="1"/>
              <a:t>khởi</a:t>
            </a:r>
            <a:r>
              <a:rPr lang="en-US" dirty="0"/>
              <a:t> </a:t>
            </a:r>
            <a:r>
              <a:rPr lang="en-US" dirty="0" err="1"/>
              <a:t>tạo</a:t>
            </a:r>
            <a:r>
              <a:rPr lang="en-US" dirty="0"/>
              <a:t> O7_DICTIONARY_ACCESSIBILTY , </a:t>
            </a:r>
            <a:r>
              <a:rPr lang="en-US" dirty="0" err="1"/>
              <a:t>chỉnh</a:t>
            </a:r>
            <a:r>
              <a:rPr lang="en-US" dirty="0"/>
              <a:t> </a:t>
            </a:r>
            <a:r>
              <a:rPr lang="en-US" dirty="0" err="1"/>
              <a:t>sửa</a:t>
            </a:r>
            <a:r>
              <a:rPr lang="en-US" dirty="0"/>
              <a:t> </a:t>
            </a:r>
            <a:r>
              <a:rPr lang="en-US" dirty="0" err="1"/>
              <a:t>nó</a:t>
            </a:r>
            <a:r>
              <a:rPr lang="en-US" dirty="0"/>
              <a:t> </a:t>
            </a:r>
            <a:r>
              <a:rPr lang="en-US" dirty="0" err="1"/>
              <a:t>trong</a:t>
            </a:r>
            <a:r>
              <a:rPr lang="en-US" dirty="0"/>
              <a:t> file </a:t>
            </a:r>
            <a:r>
              <a:rPr lang="en-US" dirty="0" err="1"/>
              <a:t>initSID.ora</a:t>
            </a:r>
            <a:r>
              <a:rPr lang="en-US" dirty="0"/>
              <a:t>. </a:t>
            </a:r>
            <a:r>
              <a:rPr lang="en-US" dirty="0" err="1"/>
              <a:t>Một</a:t>
            </a:r>
            <a:r>
              <a:rPr lang="en-US" dirty="0"/>
              <a:t> </a:t>
            </a:r>
            <a:r>
              <a:rPr lang="en-US" dirty="0" err="1"/>
              <a:t>cách</a:t>
            </a:r>
            <a:r>
              <a:rPr lang="en-US" dirty="0"/>
              <a:t> </a:t>
            </a:r>
            <a:r>
              <a:rPr lang="en-US" dirty="0" err="1"/>
              <a:t>thay</a:t>
            </a:r>
            <a:r>
              <a:rPr lang="en-US" dirty="0"/>
              <a:t> </a:t>
            </a:r>
            <a:r>
              <a:rPr lang="en-US" dirty="0" err="1"/>
              <a:t>thế</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đăng</a:t>
            </a:r>
            <a:r>
              <a:rPr lang="en-US" dirty="0"/>
              <a:t> </a:t>
            </a:r>
            <a:r>
              <a:rPr lang="en-US" dirty="0" err="1"/>
              <a:t>nhập</a:t>
            </a:r>
            <a:r>
              <a:rPr lang="en-US" dirty="0"/>
              <a:t> </a:t>
            </a:r>
            <a:r>
              <a:rPr lang="en-US" dirty="0" err="1"/>
              <a:t>vào</a:t>
            </a:r>
            <a:r>
              <a:rPr lang="en-US" dirty="0"/>
              <a:t> SQL*Plus </a:t>
            </a:r>
            <a:r>
              <a:rPr lang="en-US" dirty="0" err="1"/>
              <a:t>với</a:t>
            </a:r>
            <a:r>
              <a:rPr lang="en-US" dirty="0"/>
              <a:t> </a:t>
            </a:r>
            <a:r>
              <a:rPr lang="en-US" dirty="0" err="1"/>
              <a:t>người</a:t>
            </a:r>
            <a:r>
              <a:rPr lang="en-US" dirty="0"/>
              <a:t> </a:t>
            </a:r>
            <a:r>
              <a:rPr lang="en-US" dirty="0" err="1"/>
              <a:t>dùng</a:t>
            </a:r>
            <a:r>
              <a:rPr lang="en-US" dirty="0"/>
              <a:t> SYS with SYSDBA privilege </a:t>
            </a:r>
            <a:r>
              <a:rPr lang="en-US" dirty="0" err="1"/>
              <a:t>và</a:t>
            </a:r>
            <a:r>
              <a:rPr lang="en-US" dirty="0"/>
              <a:t> </a:t>
            </a:r>
            <a:r>
              <a:rPr lang="en-US" dirty="0" err="1"/>
              <a:t>sau</a:t>
            </a:r>
            <a:r>
              <a:rPr lang="en-US" dirty="0"/>
              <a:t> </a:t>
            </a:r>
            <a:r>
              <a:rPr lang="en-US" dirty="0" err="1"/>
              <a:t>đó</a:t>
            </a:r>
            <a:r>
              <a:rPr lang="en-US" dirty="0"/>
              <a:t> </a:t>
            </a:r>
            <a:r>
              <a:rPr lang="en-US" dirty="0" err="1"/>
              <a:t>nhập</a:t>
            </a:r>
            <a:r>
              <a:rPr lang="en-US" dirty="0"/>
              <a:t> </a:t>
            </a:r>
            <a:r>
              <a:rPr lang="en-US" dirty="0" err="1"/>
              <a:t>câu</a:t>
            </a:r>
            <a:r>
              <a:rPr lang="en-US" dirty="0"/>
              <a:t> </a:t>
            </a:r>
            <a:r>
              <a:rPr lang="en-US" dirty="0" err="1"/>
              <a:t>lệnh</a:t>
            </a:r>
            <a:r>
              <a:rPr lang="en-US" dirty="0"/>
              <a:t> ALTER SYSTEM, </a:t>
            </a:r>
            <a:r>
              <a:rPr lang="en-US" dirty="0" err="1"/>
              <a:t>giả</a:t>
            </a:r>
            <a:r>
              <a:rPr lang="en-US" dirty="0"/>
              <a:t> </a:t>
            </a:r>
            <a:r>
              <a:rPr lang="en-US" dirty="0" err="1"/>
              <a:t>định</a:t>
            </a:r>
            <a:r>
              <a:rPr lang="en-US" dirty="0"/>
              <a:t> </a:t>
            </a:r>
            <a:r>
              <a:rPr lang="en-US" dirty="0" err="1"/>
              <a:t>rằng</a:t>
            </a:r>
            <a:r>
              <a:rPr lang="en-US" dirty="0"/>
              <a:t> </a:t>
            </a:r>
            <a:r>
              <a:rPr lang="en-US" dirty="0" err="1"/>
              <a:t>bạn</a:t>
            </a:r>
            <a:r>
              <a:rPr lang="en-US" dirty="0"/>
              <a:t> </a:t>
            </a:r>
            <a:r>
              <a:rPr lang="en-US" dirty="0" err="1"/>
              <a:t>đã</a:t>
            </a:r>
            <a:r>
              <a:rPr lang="en-US" dirty="0"/>
              <a:t> </a:t>
            </a:r>
            <a:r>
              <a:rPr lang="en-US" dirty="0" err="1"/>
              <a:t>bắt</a:t>
            </a:r>
            <a:r>
              <a:rPr lang="en-US" dirty="0"/>
              <a:t> </a:t>
            </a:r>
            <a:r>
              <a:rPr lang="en-US" dirty="0" err="1"/>
              <a:t>đầu</a:t>
            </a:r>
            <a:r>
              <a:rPr lang="en-US" dirty="0"/>
              <a:t> </a:t>
            </a:r>
            <a:r>
              <a:rPr lang="en-US" dirty="0" err="1"/>
              <a:t>chạy</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nạp</a:t>
            </a:r>
            <a:r>
              <a:rPr lang="en-US" dirty="0"/>
              <a:t> </a:t>
            </a:r>
            <a:r>
              <a:rPr lang="en-US" dirty="0" err="1"/>
              <a:t>một</a:t>
            </a:r>
            <a:r>
              <a:rPr lang="en-US" dirty="0"/>
              <a:t> file server parameter file (SPFILE).</a:t>
            </a:r>
          </a:p>
          <a:p>
            <a:pPr marL="0" indent="0">
              <a:buNone/>
            </a:pPr>
            <a:endParaRPr lang="en-US" dirty="0"/>
          </a:p>
        </p:txBody>
      </p:sp>
    </p:spTree>
    <p:extLst>
      <p:ext uri="{BB962C8B-B14F-4D97-AF65-F5344CB8AC3E}">
        <p14:creationId xmlns:p14="http://schemas.microsoft.com/office/powerpoint/2010/main" val="166649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70000" lnSpcReduction="20000"/>
          </a:bodyPr>
          <a:lstStyle/>
          <a:p>
            <a:pPr marL="0" indent="0">
              <a:lnSpc>
                <a:spcPct val="120000"/>
              </a:lnSpc>
              <a:buNone/>
            </a:pPr>
            <a:r>
              <a:rPr lang="en-US" dirty="0"/>
              <a:t>O7_DICTIONARY_ACCESSIBILTY  </a:t>
            </a:r>
            <a:r>
              <a:rPr lang="en-US" dirty="0" err="1"/>
              <a:t>thành</a:t>
            </a:r>
            <a:r>
              <a:rPr lang="en-US" dirty="0"/>
              <a:t> FALSE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câu</a:t>
            </a:r>
            <a:r>
              <a:rPr lang="en-US" dirty="0"/>
              <a:t> </a:t>
            </a:r>
            <a:r>
              <a:rPr lang="en-US" dirty="0" err="1"/>
              <a:t>lệnh</a:t>
            </a:r>
            <a:r>
              <a:rPr lang="en-US" dirty="0"/>
              <a:t> ALTER SYSTEM </a:t>
            </a:r>
            <a:r>
              <a:rPr lang="en-US" dirty="0" err="1"/>
              <a:t>trong</a:t>
            </a:r>
            <a:r>
              <a:rPr lang="en-US" dirty="0"/>
              <a:t> SQL*Plus.</a:t>
            </a:r>
          </a:p>
          <a:p>
            <a:pPr marL="0" indent="0">
              <a:lnSpc>
                <a:spcPct val="120000"/>
              </a:lnSpc>
              <a:buNone/>
            </a:pPr>
            <a:r>
              <a:rPr lang="en-US" dirty="0"/>
              <a:t>ALTER SYSTEM SET O7_DICTIONARY_ACCESSIBILITY=FALSE SCOPE=SPFILE;</a:t>
            </a:r>
          </a:p>
          <a:p>
            <a:pPr marL="0" indent="0">
              <a:lnSpc>
                <a:spcPct val="120000"/>
              </a:lnSpc>
              <a:buNone/>
            </a:pPr>
            <a:r>
              <a:rPr lang="en-US" dirty="0" err="1"/>
              <a:t>Khi</a:t>
            </a:r>
            <a:r>
              <a:rPr lang="en-US" dirty="0"/>
              <a:t> </a:t>
            </a:r>
            <a:r>
              <a:rPr lang="en-US" dirty="0" err="1"/>
              <a:t>bạn</a:t>
            </a:r>
            <a:r>
              <a:rPr lang="en-US" dirty="0"/>
              <a:t> </a:t>
            </a:r>
            <a:r>
              <a:rPr lang="en-US" dirty="0" err="1"/>
              <a:t>thiết</a:t>
            </a:r>
            <a:r>
              <a:rPr lang="en-US" dirty="0"/>
              <a:t> </a:t>
            </a:r>
            <a:r>
              <a:rPr lang="en-US" dirty="0" err="1"/>
              <a:t>lập</a:t>
            </a:r>
            <a:r>
              <a:rPr lang="en-US" dirty="0"/>
              <a:t> O7_DICTIONARY_ACCESSIBILITY </a:t>
            </a:r>
            <a:r>
              <a:rPr lang="en-US" dirty="0" err="1"/>
              <a:t>thành</a:t>
            </a:r>
            <a:r>
              <a:rPr lang="en-US" dirty="0"/>
              <a:t> FALSE, </a:t>
            </a:r>
            <a:r>
              <a:rPr lang="en-US" dirty="0" err="1"/>
              <a:t>các</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cái</a:t>
            </a:r>
            <a:r>
              <a:rPr lang="en-US" dirty="0"/>
              <a:t> </a:t>
            </a:r>
            <a:r>
              <a:rPr lang="en-US" dirty="0" err="1"/>
              <a:t>quyền</a:t>
            </a:r>
            <a:r>
              <a:rPr lang="en-US" dirty="0"/>
              <a:t> </a:t>
            </a:r>
            <a:r>
              <a:rPr lang="en-US" dirty="0" err="1"/>
              <a:t>mà</a:t>
            </a:r>
            <a:r>
              <a:rPr lang="en-US" dirty="0"/>
              <a:t> </a:t>
            </a:r>
            <a:r>
              <a:rPr lang="en-US" dirty="0" err="1"/>
              <a:t>cho</a:t>
            </a:r>
            <a:r>
              <a:rPr lang="en-US" dirty="0"/>
              <a:t> </a:t>
            </a:r>
            <a:r>
              <a:rPr lang="en-US" dirty="0" err="1"/>
              <a:t>phép</a:t>
            </a:r>
            <a:r>
              <a:rPr lang="en-US" dirty="0"/>
              <a:t> </a:t>
            </a:r>
            <a:r>
              <a:rPr lang="en-US" dirty="0" err="1"/>
              <a:t>truy</a:t>
            </a:r>
            <a:r>
              <a:rPr lang="en-US" dirty="0"/>
              <a:t> </a:t>
            </a:r>
            <a:r>
              <a:rPr lang="en-US" dirty="0" err="1"/>
              <a:t>cập</a:t>
            </a:r>
            <a:r>
              <a:rPr lang="en-US" dirty="0"/>
              <a:t> </a:t>
            </a:r>
            <a:r>
              <a:rPr lang="en-US" dirty="0" err="1"/>
              <a:t>đến</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trong</a:t>
            </a:r>
            <a:r>
              <a:rPr lang="en-US" dirty="0"/>
              <a:t> </a:t>
            </a:r>
            <a:r>
              <a:rPr lang="en-US" dirty="0" err="1"/>
              <a:t>bất</a:t>
            </a:r>
            <a:r>
              <a:rPr lang="en-US" dirty="0"/>
              <a:t> </a:t>
            </a:r>
            <a:r>
              <a:rPr lang="en-US" dirty="0" err="1"/>
              <a:t>kỳ</a:t>
            </a:r>
            <a:r>
              <a:rPr lang="en-US" dirty="0"/>
              <a:t> schema (</a:t>
            </a:r>
            <a:r>
              <a:rPr lang="en-US" dirty="0" err="1"/>
              <a:t>ví</a:t>
            </a:r>
            <a:r>
              <a:rPr lang="en-US" dirty="0"/>
              <a:t> </a:t>
            </a:r>
            <a:r>
              <a:rPr lang="en-US" dirty="0" err="1"/>
              <a:t>dụ</a:t>
            </a:r>
            <a:r>
              <a:rPr lang="en-US" dirty="0"/>
              <a:t>, </a:t>
            </a:r>
            <a:r>
              <a:rPr lang="en-US" dirty="0" err="1"/>
              <a:t>các</a:t>
            </a:r>
            <a:r>
              <a:rPr lang="en-US" dirty="0"/>
              <a:t> </a:t>
            </a:r>
            <a:r>
              <a:rPr lang="en-US" dirty="0" err="1"/>
              <a:t>người</a:t>
            </a:r>
            <a:r>
              <a:rPr lang="en-US" dirty="0"/>
              <a:t> </a:t>
            </a:r>
            <a:r>
              <a:rPr lang="en-US" dirty="0" err="1"/>
              <a:t>dùng</a:t>
            </a:r>
            <a:r>
              <a:rPr lang="en-US" dirty="0"/>
              <a:t> </a:t>
            </a:r>
            <a:r>
              <a:rPr lang="en-US" dirty="0" err="1"/>
              <a:t>có</a:t>
            </a:r>
            <a:r>
              <a:rPr lang="en-US" dirty="0"/>
              <a:t> </a:t>
            </a:r>
            <a:r>
              <a:rPr lang="en-US" dirty="0" err="1"/>
              <a:t>quyền</a:t>
            </a:r>
            <a:r>
              <a:rPr lang="en-US" dirty="0"/>
              <a:t> ANY, </a:t>
            </a:r>
            <a:r>
              <a:rPr lang="en-US" dirty="0" err="1"/>
              <a:t>như</a:t>
            </a:r>
            <a:r>
              <a:rPr lang="en-US" dirty="0"/>
              <a:t> </a:t>
            </a:r>
            <a:r>
              <a:rPr lang="en-US" dirty="0" err="1"/>
              <a:t>là</a:t>
            </a:r>
            <a:r>
              <a:rPr lang="en-US" dirty="0"/>
              <a:t> CREATE ANY PROCEDURE) </a:t>
            </a:r>
            <a:r>
              <a:rPr lang="en-US" dirty="0" err="1"/>
              <a:t>không</a:t>
            </a:r>
            <a:r>
              <a:rPr lang="en-US" dirty="0"/>
              <a:t> </a:t>
            </a:r>
            <a:r>
              <a:rPr lang="en-US" dirty="0" err="1"/>
              <a:t>cho</a:t>
            </a:r>
            <a:r>
              <a:rPr lang="en-US" dirty="0"/>
              <a:t> </a:t>
            </a:r>
            <a:r>
              <a:rPr lang="en-US" dirty="0" err="1"/>
              <a:t>phép</a:t>
            </a:r>
            <a:r>
              <a:rPr lang="en-US" dirty="0"/>
              <a:t> </a:t>
            </a:r>
            <a:r>
              <a:rPr lang="en-US" dirty="0" err="1"/>
              <a:t>bạn</a:t>
            </a:r>
            <a:r>
              <a:rPr lang="en-US" dirty="0"/>
              <a:t> </a:t>
            </a:r>
            <a:r>
              <a:rPr lang="en-US" dirty="0" err="1"/>
              <a:t>truy</a:t>
            </a:r>
            <a:r>
              <a:rPr lang="en-US" dirty="0"/>
              <a:t> </a:t>
            </a:r>
            <a:r>
              <a:rPr lang="en-US" dirty="0" err="1"/>
              <a:t>cập</a:t>
            </a:r>
            <a:r>
              <a:rPr lang="en-US" dirty="0"/>
              <a:t> </a:t>
            </a:r>
            <a:r>
              <a:rPr lang="en-US" dirty="0" err="1"/>
              <a:t>vào</a:t>
            </a:r>
            <a:r>
              <a:rPr lang="en-US" dirty="0"/>
              <a:t> schema SYS. </a:t>
            </a:r>
            <a:r>
              <a:rPr lang="en-US" dirty="0" err="1"/>
              <a:t>Điều</a:t>
            </a:r>
            <a:r>
              <a:rPr lang="en-US" dirty="0"/>
              <a:t> </a:t>
            </a:r>
            <a:r>
              <a:rPr lang="en-US" dirty="0" err="1"/>
              <a:t>này</a:t>
            </a:r>
            <a:r>
              <a:rPr lang="en-US" dirty="0"/>
              <a:t> </a:t>
            </a:r>
            <a:r>
              <a:rPr lang="en-US" dirty="0" err="1"/>
              <a:t>có</a:t>
            </a:r>
            <a:r>
              <a:rPr lang="en-US" dirty="0"/>
              <a:t> </a:t>
            </a:r>
            <a:r>
              <a:rPr lang="en-US" dirty="0" err="1"/>
              <a:t>nghĩa</a:t>
            </a:r>
            <a:r>
              <a:rPr lang="en-US" dirty="0"/>
              <a:t> </a:t>
            </a:r>
            <a:r>
              <a:rPr lang="en-US" dirty="0" err="1"/>
              <a:t>là</a:t>
            </a:r>
            <a:r>
              <a:rPr lang="en-US" dirty="0"/>
              <a:t> </a:t>
            </a:r>
            <a:r>
              <a:rPr lang="en-US" dirty="0" err="1"/>
              <a:t>việc</a:t>
            </a:r>
            <a:r>
              <a:rPr lang="en-US" dirty="0"/>
              <a:t> </a:t>
            </a:r>
            <a:r>
              <a:rPr lang="en-US" dirty="0" err="1"/>
              <a:t>truy</a:t>
            </a:r>
            <a:r>
              <a:rPr lang="en-US" dirty="0"/>
              <a:t> </a:t>
            </a:r>
            <a:r>
              <a:rPr lang="en-US" dirty="0" err="1"/>
              <a:t>cập</a:t>
            </a:r>
            <a:r>
              <a:rPr lang="en-US" dirty="0"/>
              <a:t> </a:t>
            </a:r>
            <a:r>
              <a:rPr lang="en-US" dirty="0" err="1"/>
              <a:t>vào</a:t>
            </a:r>
            <a:r>
              <a:rPr lang="en-US" dirty="0"/>
              <a:t> </a:t>
            </a:r>
            <a:r>
              <a:rPr lang="en-US" dirty="0" err="1"/>
              <a:t>cấc</a:t>
            </a:r>
            <a:r>
              <a:rPr lang="en-US" dirty="0"/>
              <a:t> </a:t>
            </a:r>
            <a:r>
              <a:rPr lang="en-US" dirty="0" err="1"/>
              <a:t>đối</a:t>
            </a:r>
            <a:r>
              <a:rPr lang="en-US" dirty="0"/>
              <a:t> </a:t>
            </a:r>
            <a:r>
              <a:rPr lang="en-US" dirty="0" err="1"/>
              <a:t>tượng</a:t>
            </a:r>
            <a:r>
              <a:rPr lang="en-US" dirty="0"/>
              <a:t> </a:t>
            </a:r>
            <a:r>
              <a:rPr lang="en-US" dirty="0" err="1"/>
              <a:t>trong</a:t>
            </a:r>
            <a:r>
              <a:rPr lang="en-US" dirty="0"/>
              <a:t> SYS schema (</a:t>
            </a:r>
            <a:r>
              <a:rPr lang="en-US" dirty="0" err="1"/>
              <a:t>các</a:t>
            </a:r>
            <a:r>
              <a:rPr lang="en-US" dirty="0"/>
              <a:t> </a:t>
            </a:r>
            <a:r>
              <a:rPr lang="en-US" dirty="0" err="1"/>
              <a:t>đối</a:t>
            </a:r>
            <a:r>
              <a:rPr lang="en-US" dirty="0"/>
              <a:t> </a:t>
            </a:r>
            <a:r>
              <a:rPr lang="en-US" dirty="0" err="1"/>
              <a:t>tượng</a:t>
            </a:r>
            <a:r>
              <a:rPr lang="en-US" dirty="0"/>
              <a:t> </a:t>
            </a:r>
            <a:r>
              <a:rPr lang="en-US" dirty="0" err="1"/>
              <a:t>từ</a:t>
            </a:r>
            <a:r>
              <a:rPr lang="en-US" dirty="0"/>
              <a:t> </a:t>
            </a:r>
            <a:r>
              <a:rPr lang="en-US" dirty="0" err="1"/>
              <a:t>điển</a:t>
            </a:r>
            <a:r>
              <a:rPr lang="en-US" dirty="0"/>
              <a:t> </a:t>
            </a:r>
            <a:r>
              <a:rPr lang="en-US" dirty="0" err="1"/>
              <a:t>dữ</a:t>
            </a:r>
            <a:r>
              <a:rPr lang="en-US" dirty="0"/>
              <a:t> </a:t>
            </a:r>
            <a:r>
              <a:rPr lang="en-US" dirty="0" err="1"/>
              <a:t>liệu</a:t>
            </a:r>
            <a:r>
              <a:rPr lang="en-US" dirty="0"/>
              <a:t>) </a:t>
            </a:r>
            <a:r>
              <a:rPr lang="en-US" dirty="0" err="1"/>
              <a:t>bị</a:t>
            </a:r>
            <a:r>
              <a:rPr lang="en-US" dirty="0"/>
              <a:t> </a:t>
            </a:r>
            <a:r>
              <a:rPr lang="en-US" dirty="0" err="1"/>
              <a:t>giới</a:t>
            </a:r>
            <a:r>
              <a:rPr lang="en-US" dirty="0"/>
              <a:t> </a:t>
            </a:r>
            <a:r>
              <a:rPr lang="en-US" dirty="0" err="1"/>
              <a:t>hạn</a:t>
            </a:r>
            <a:r>
              <a:rPr lang="en-US" dirty="0"/>
              <a:t> </a:t>
            </a:r>
            <a:r>
              <a:rPr lang="en-US" dirty="0" err="1"/>
              <a:t>tới</a:t>
            </a:r>
            <a:r>
              <a:rPr lang="en-US" dirty="0"/>
              <a:t> </a:t>
            </a:r>
            <a:r>
              <a:rPr lang="en-US" dirty="0" err="1"/>
              <a:t>các</a:t>
            </a:r>
            <a:r>
              <a:rPr lang="en-US" dirty="0"/>
              <a:t> </a:t>
            </a:r>
            <a:r>
              <a:rPr lang="en-US" dirty="0" err="1"/>
              <a:t>người</a:t>
            </a:r>
            <a:r>
              <a:rPr lang="en-US" dirty="0"/>
              <a:t> </a:t>
            </a:r>
            <a:r>
              <a:rPr lang="en-US" dirty="0" err="1"/>
              <a:t>dùng</a:t>
            </a:r>
            <a:r>
              <a:rPr lang="en-US" dirty="0"/>
              <a:t> </a:t>
            </a:r>
            <a:r>
              <a:rPr lang="en-US" dirty="0" err="1"/>
              <a:t>người</a:t>
            </a:r>
            <a:r>
              <a:rPr lang="en-US" dirty="0"/>
              <a:t> </a:t>
            </a:r>
            <a:r>
              <a:rPr lang="en-US" dirty="0" err="1"/>
              <a:t>mà</a:t>
            </a:r>
            <a:r>
              <a:rPr lang="en-US" dirty="0"/>
              <a:t> </a:t>
            </a:r>
            <a:r>
              <a:rPr lang="en-US" dirty="0" err="1"/>
              <a:t>kết</a:t>
            </a:r>
            <a:r>
              <a:rPr lang="en-US" dirty="0"/>
              <a:t> </a:t>
            </a:r>
            <a:r>
              <a:rPr lang="en-US" dirty="0" err="1"/>
              <a:t>nối</a:t>
            </a:r>
            <a:r>
              <a:rPr lang="en-US" dirty="0"/>
              <a:t> </a:t>
            </a:r>
            <a:r>
              <a:rPr lang="en-US" dirty="0" err="1"/>
              <a:t>thông</a:t>
            </a:r>
            <a:r>
              <a:rPr lang="en-US" dirty="0"/>
              <a:t> qua </a:t>
            </a:r>
            <a:r>
              <a:rPr lang="en-US" dirty="0" err="1"/>
              <a:t>quyền</a:t>
            </a:r>
            <a:r>
              <a:rPr lang="en-US" dirty="0"/>
              <a:t> SYSDBA. </a:t>
            </a:r>
            <a:r>
              <a:rPr lang="en-US" dirty="0" err="1"/>
              <a:t>Hãy</a:t>
            </a:r>
            <a:r>
              <a:rPr lang="en-US" dirty="0"/>
              <a:t> </a:t>
            </a:r>
            <a:r>
              <a:rPr lang="en-US" dirty="0" err="1"/>
              <a:t>nhớ</a:t>
            </a:r>
            <a:r>
              <a:rPr lang="en-US" dirty="0"/>
              <a:t> </a:t>
            </a:r>
            <a:r>
              <a:rPr lang="en-US" dirty="0" err="1"/>
              <a:t>rằng</a:t>
            </a:r>
            <a:r>
              <a:rPr lang="en-US" dirty="0"/>
              <a:t> </a:t>
            </a:r>
            <a:r>
              <a:rPr lang="en-US" dirty="0" err="1"/>
              <a:t>người</a:t>
            </a:r>
            <a:r>
              <a:rPr lang="en-US" dirty="0"/>
              <a:t> </a:t>
            </a:r>
            <a:r>
              <a:rPr lang="en-US" dirty="0" err="1"/>
              <a:t>dùng</a:t>
            </a:r>
            <a:r>
              <a:rPr lang="en-US" dirty="0"/>
              <a:t> SYS </a:t>
            </a:r>
            <a:r>
              <a:rPr lang="en-US" dirty="0" err="1"/>
              <a:t>phải</a:t>
            </a:r>
            <a:r>
              <a:rPr lang="en-US" dirty="0"/>
              <a:t> </a:t>
            </a:r>
            <a:r>
              <a:rPr lang="en-US" dirty="0" err="1"/>
              <a:t>đăng</a:t>
            </a:r>
            <a:r>
              <a:rPr lang="en-US" dirty="0"/>
              <a:t> </a:t>
            </a:r>
            <a:r>
              <a:rPr lang="en-US" dirty="0" err="1"/>
              <a:t>nhập</a:t>
            </a:r>
            <a:r>
              <a:rPr lang="en-US" dirty="0"/>
              <a:t> </a:t>
            </a:r>
            <a:r>
              <a:rPr lang="en-US" dirty="0" err="1"/>
              <a:t>với</a:t>
            </a:r>
            <a:r>
              <a:rPr lang="en-US" dirty="0"/>
              <a:t> </a:t>
            </a:r>
            <a:r>
              <a:rPr lang="en-US" dirty="0" err="1"/>
              <a:t>một</a:t>
            </a:r>
            <a:r>
              <a:rPr lang="en-US" dirty="0"/>
              <a:t> </a:t>
            </a:r>
            <a:r>
              <a:rPr lang="en-US" dirty="0" err="1"/>
              <a:t>trong</a:t>
            </a:r>
            <a:r>
              <a:rPr lang="en-US" dirty="0"/>
              <a:t> </a:t>
            </a:r>
            <a:r>
              <a:rPr lang="en-US" dirty="0" err="1"/>
              <a:t>hai</a:t>
            </a:r>
            <a:r>
              <a:rPr lang="en-US" dirty="0"/>
              <a:t> </a:t>
            </a:r>
            <a:r>
              <a:rPr lang="en-US" dirty="0" err="1"/>
              <a:t>quyền</a:t>
            </a:r>
            <a:r>
              <a:rPr lang="en-US" dirty="0"/>
              <a:t> SYSDBA </a:t>
            </a:r>
            <a:r>
              <a:rPr lang="en-US" dirty="0" err="1"/>
              <a:t>hoặc</a:t>
            </a:r>
            <a:r>
              <a:rPr lang="en-US" dirty="0"/>
              <a:t> SYSOPER; </a:t>
            </a:r>
            <a:r>
              <a:rPr lang="en-US" dirty="0" err="1"/>
              <a:t>ngược</a:t>
            </a:r>
            <a:r>
              <a:rPr lang="en-US" dirty="0"/>
              <a:t> </a:t>
            </a:r>
            <a:r>
              <a:rPr lang="en-US" dirty="0" err="1"/>
              <a:t>lại</a:t>
            </a:r>
            <a:r>
              <a:rPr lang="en-US" dirty="0"/>
              <a:t>, </a:t>
            </a:r>
            <a:r>
              <a:rPr lang="en-US" dirty="0" err="1"/>
              <a:t>một</a:t>
            </a:r>
            <a:r>
              <a:rPr lang="en-US" dirty="0"/>
              <a:t> </a:t>
            </a:r>
            <a:r>
              <a:rPr lang="en-US" dirty="0" err="1"/>
              <a:t>lỗi</a:t>
            </a:r>
            <a:r>
              <a:rPr lang="en-US" dirty="0"/>
              <a:t> ORA-28099: </a:t>
            </a:r>
            <a:r>
              <a:rPr lang="en-US" dirty="0" err="1"/>
              <a:t>kết</a:t>
            </a:r>
            <a:r>
              <a:rPr lang="en-US" dirty="0"/>
              <a:t> </a:t>
            </a:r>
            <a:r>
              <a:rPr lang="en-US" dirty="0" err="1"/>
              <a:t>nối</a:t>
            </a:r>
            <a:r>
              <a:rPr lang="en-US" dirty="0"/>
              <a:t> </a:t>
            </a:r>
            <a:r>
              <a:rPr lang="en-US" dirty="0" err="1"/>
              <a:t>bằng</a:t>
            </a:r>
            <a:r>
              <a:rPr lang="en-US" dirty="0"/>
              <a:t> SYS </a:t>
            </a:r>
            <a:r>
              <a:rPr lang="en-US" dirty="0" err="1"/>
              <a:t>nên</a:t>
            </a:r>
            <a:r>
              <a:rPr lang="en-US" dirty="0"/>
              <a:t> </a:t>
            </a:r>
            <a:r>
              <a:rPr lang="en-US" dirty="0" err="1"/>
              <a:t>là</a:t>
            </a:r>
            <a:r>
              <a:rPr lang="en-US" dirty="0"/>
              <a:t> SYSDBA </a:t>
            </a:r>
            <a:r>
              <a:rPr lang="en-US" dirty="0" err="1"/>
              <a:t>hoặc</a:t>
            </a:r>
            <a:r>
              <a:rPr lang="en-US" dirty="0"/>
              <a:t> </a:t>
            </a:r>
            <a:r>
              <a:rPr lang="en-US" dirty="0" err="1"/>
              <a:t>là</a:t>
            </a:r>
            <a:r>
              <a:rPr lang="en-US" dirty="0"/>
              <a:t> SYSOPER </a:t>
            </a:r>
            <a:r>
              <a:rPr lang="en-US" dirty="0" err="1"/>
              <a:t>được</a:t>
            </a:r>
            <a:r>
              <a:rPr lang="en-US" dirty="0"/>
              <a:t> </a:t>
            </a:r>
            <a:r>
              <a:rPr lang="en-US" dirty="0" err="1"/>
              <a:t>tung</a:t>
            </a:r>
            <a:r>
              <a:rPr lang="en-US" dirty="0"/>
              <a:t> </a:t>
            </a:r>
            <a:r>
              <a:rPr lang="en-US" dirty="0" err="1"/>
              <a:t>ra.</a:t>
            </a:r>
            <a:r>
              <a:rPr lang="en-US" dirty="0"/>
              <a:t> </a:t>
            </a:r>
            <a:r>
              <a:rPr lang="en-US" dirty="0" err="1"/>
              <a:t>Nếu</a:t>
            </a:r>
            <a:r>
              <a:rPr lang="en-US" dirty="0"/>
              <a:t> </a:t>
            </a:r>
            <a:r>
              <a:rPr lang="en-US" dirty="0" err="1"/>
              <a:t>bạn</a:t>
            </a:r>
            <a:r>
              <a:rPr lang="en-US" dirty="0"/>
              <a:t> </a:t>
            </a:r>
            <a:r>
              <a:rPr lang="en-US" dirty="0" err="1"/>
              <a:t>thiết</a:t>
            </a:r>
            <a:r>
              <a:rPr lang="en-US" dirty="0"/>
              <a:t> </a:t>
            </a:r>
            <a:r>
              <a:rPr lang="en-US" dirty="0" err="1"/>
              <a:t>lập</a:t>
            </a:r>
            <a:r>
              <a:rPr lang="en-US" dirty="0"/>
              <a:t> </a:t>
            </a:r>
            <a:r>
              <a:rPr lang="en-US" dirty="0" err="1"/>
              <a:t>thành</a:t>
            </a:r>
            <a:r>
              <a:rPr lang="en-US" dirty="0"/>
              <a:t> TRUE, </a:t>
            </a:r>
            <a:r>
              <a:rPr lang="en-US" dirty="0" err="1"/>
              <a:t>thì</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đăng</a:t>
            </a:r>
            <a:r>
              <a:rPr lang="en-US" dirty="0"/>
              <a:t> </a:t>
            </a:r>
            <a:r>
              <a:rPr lang="en-US" dirty="0" err="1"/>
              <a:t>nhập</a:t>
            </a:r>
            <a:r>
              <a:rPr lang="en-US" dirty="0"/>
              <a:t> </a:t>
            </a:r>
            <a:r>
              <a:rPr lang="en-US" dirty="0" err="1"/>
              <a:t>vào</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như</a:t>
            </a:r>
            <a:r>
              <a:rPr lang="en-US" dirty="0"/>
              <a:t> </a:t>
            </a:r>
            <a:r>
              <a:rPr lang="en-US" dirty="0" err="1"/>
              <a:t>là</a:t>
            </a:r>
            <a:r>
              <a:rPr lang="en-US" dirty="0"/>
              <a:t> </a:t>
            </a:r>
            <a:r>
              <a:rPr lang="en-US" dirty="0" err="1"/>
              <a:t>người</a:t>
            </a:r>
            <a:r>
              <a:rPr lang="en-US" dirty="0"/>
              <a:t> </a:t>
            </a:r>
            <a:r>
              <a:rPr lang="en-US" dirty="0" err="1"/>
              <a:t>dùng</a:t>
            </a:r>
            <a:r>
              <a:rPr lang="en-US" dirty="0"/>
              <a:t> SYS </a:t>
            </a:r>
            <a:r>
              <a:rPr lang="en-US" dirty="0" err="1"/>
              <a:t>mà</a:t>
            </a:r>
            <a:r>
              <a:rPr lang="en-US" dirty="0"/>
              <a:t> </a:t>
            </a:r>
            <a:r>
              <a:rPr lang="en-US" dirty="0" err="1"/>
              <a:t>không</a:t>
            </a:r>
            <a:r>
              <a:rPr lang="en-US" dirty="0"/>
              <a:t> </a:t>
            </a:r>
            <a:r>
              <a:rPr lang="en-US" dirty="0" err="1"/>
              <a:t>cần</a:t>
            </a:r>
            <a:r>
              <a:rPr lang="en-US" dirty="0"/>
              <a:t> </a:t>
            </a:r>
            <a:r>
              <a:rPr lang="en-US" dirty="0" err="1"/>
              <a:t>phải</a:t>
            </a:r>
            <a:r>
              <a:rPr lang="en-US" dirty="0"/>
              <a:t> </a:t>
            </a:r>
            <a:r>
              <a:rPr lang="en-US" dirty="0" err="1"/>
              <a:t>chỉ</a:t>
            </a:r>
            <a:r>
              <a:rPr lang="en-US" dirty="0"/>
              <a:t> </a:t>
            </a:r>
            <a:r>
              <a:rPr lang="en-US" dirty="0" err="1"/>
              <a:t>ra</a:t>
            </a:r>
            <a:r>
              <a:rPr lang="en-US" dirty="0"/>
              <a:t> </a:t>
            </a:r>
            <a:r>
              <a:rPr lang="en-US" dirty="0" err="1"/>
              <a:t>quyền</a:t>
            </a:r>
            <a:r>
              <a:rPr lang="en-US" dirty="0"/>
              <a:t> SYSDBA </a:t>
            </a:r>
            <a:r>
              <a:rPr lang="en-US" dirty="0" err="1"/>
              <a:t>hoặc</a:t>
            </a:r>
            <a:r>
              <a:rPr lang="en-US" dirty="0"/>
              <a:t> SYSOPER..</a:t>
            </a:r>
          </a:p>
          <a:p>
            <a:pPr marL="0" indent="0">
              <a:lnSpc>
                <a:spcPct val="120000"/>
              </a:lnSpc>
              <a:buNone/>
            </a:pPr>
            <a:r>
              <a:rPr lang="en-US" dirty="0" err="1"/>
              <a:t>Các</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cái</a:t>
            </a:r>
            <a:r>
              <a:rPr lang="en-US" dirty="0"/>
              <a:t> </a:t>
            </a:r>
            <a:r>
              <a:rPr lang="en-US" dirty="0" err="1"/>
              <a:t>mà</a:t>
            </a:r>
            <a:r>
              <a:rPr lang="en-US" dirty="0"/>
              <a:t> </a:t>
            </a:r>
            <a:r>
              <a:rPr lang="en-US" dirty="0" err="1"/>
              <a:t>cung</a:t>
            </a:r>
            <a:r>
              <a:rPr lang="en-US" dirty="0"/>
              <a:t> </a:t>
            </a:r>
            <a:r>
              <a:rPr lang="en-US" dirty="0" err="1"/>
              <a:t>cấp</a:t>
            </a:r>
            <a:r>
              <a:rPr lang="en-US" dirty="0"/>
              <a:t> </a:t>
            </a:r>
            <a:r>
              <a:rPr lang="en-US" dirty="0" err="1"/>
              <a:t>cách</a:t>
            </a:r>
            <a:r>
              <a:rPr lang="en-US" dirty="0"/>
              <a:t> </a:t>
            </a:r>
            <a:r>
              <a:rPr lang="en-US" dirty="0" err="1"/>
              <a:t>truy</a:t>
            </a:r>
            <a:r>
              <a:rPr lang="en-US" dirty="0"/>
              <a:t> </a:t>
            </a:r>
            <a:r>
              <a:rPr lang="en-US" dirty="0" err="1"/>
              <a:t>cập</a:t>
            </a:r>
            <a:r>
              <a:rPr lang="en-US" dirty="0"/>
              <a:t> </a:t>
            </a:r>
            <a:r>
              <a:rPr lang="en-US" dirty="0" err="1"/>
              <a:t>vào</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trong</a:t>
            </a:r>
            <a:r>
              <a:rPr lang="en-US" dirty="0"/>
              <a:t> </a:t>
            </a:r>
            <a:r>
              <a:rPr lang="en-US" dirty="0" err="1"/>
              <a:t>các</a:t>
            </a:r>
            <a:r>
              <a:rPr lang="en-US" dirty="0"/>
              <a:t> schema </a:t>
            </a:r>
            <a:r>
              <a:rPr lang="en-US" dirty="0" err="1"/>
              <a:t>khác</a:t>
            </a:r>
            <a:r>
              <a:rPr lang="en-US" dirty="0"/>
              <a:t> </a:t>
            </a:r>
            <a:r>
              <a:rPr lang="en-US" dirty="0" err="1"/>
              <a:t>không</a:t>
            </a:r>
            <a:r>
              <a:rPr lang="en-US" dirty="0"/>
              <a:t> </a:t>
            </a:r>
            <a:r>
              <a:rPr lang="en-US" dirty="0" err="1"/>
              <a:t>cho</a:t>
            </a:r>
            <a:r>
              <a:rPr lang="en-US" dirty="0"/>
              <a:t> </a:t>
            </a:r>
            <a:r>
              <a:rPr lang="en-US" dirty="0" err="1"/>
              <a:t>phép</a:t>
            </a:r>
            <a:r>
              <a:rPr lang="en-US" dirty="0"/>
              <a:t> </a:t>
            </a:r>
            <a:r>
              <a:rPr lang="en-US" dirty="0" err="1"/>
              <a:t>các</a:t>
            </a:r>
            <a:r>
              <a:rPr lang="en-US" dirty="0"/>
              <a:t> </a:t>
            </a:r>
            <a:r>
              <a:rPr lang="en-US" dirty="0" err="1"/>
              <a:t>người</a:t>
            </a:r>
            <a:r>
              <a:rPr lang="en-US" dirty="0"/>
              <a:t> </a:t>
            </a:r>
            <a:r>
              <a:rPr lang="en-US" dirty="0" err="1"/>
              <a:t>dùng</a:t>
            </a:r>
            <a:r>
              <a:rPr lang="en-US" dirty="0"/>
              <a:t> </a:t>
            </a:r>
            <a:r>
              <a:rPr lang="en-US" dirty="0" err="1"/>
              <a:t>khác</a:t>
            </a:r>
            <a:r>
              <a:rPr lang="en-US" dirty="0"/>
              <a:t> </a:t>
            </a:r>
            <a:r>
              <a:rPr lang="en-US" dirty="0" err="1"/>
              <a:t>truy</a:t>
            </a:r>
            <a:r>
              <a:rPr lang="en-US" dirty="0"/>
              <a:t> </a:t>
            </a:r>
            <a:r>
              <a:rPr lang="en-US" dirty="0" err="1"/>
              <a:t>cập</a:t>
            </a:r>
            <a:r>
              <a:rPr lang="en-US" dirty="0"/>
              <a:t> </a:t>
            </a:r>
            <a:r>
              <a:rPr lang="en-US" dirty="0" err="1"/>
              <a:t>vào</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trong</a:t>
            </a:r>
            <a:r>
              <a:rPr lang="en-US" dirty="0"/>
              <a:t> SYS schema. </a:t>
            </a:r>
            <a:r>
              <a:rPr lang="en-US" dirty="0" err="1"/>
              <a:t>Ví</a:t>
            </a:r>
            <a:r>
              <a:rPr lang="en-US" dirty="0"/>
              <a:t> </a:t>
            </a:r>
            <a:r>
              <a:rPr lang="en-US" dirty="0" err="1"/>
              <a:t>dụ</a:t>
            </a:r>
            <a:r>
              <a:rPr lang="en-US" dirty="0"/>
              <a:t> </a:t>
            </a:r>
            <a:r>
              <a:rPr lang="en-US" dirty="0" err="1"/>
              <a:t>quyền</a:t>
            </a:r>
            <a:r>
              <a:rPr lang="en-US" dirty="0"/>
              <a:t> SELECT ANY TABLE </a:t>
            </a:r>
            <a:r>
              <a:rPr lang="en-US" dirty="0" err="1"/>
              <a:t>cho</a:t>
            </a:r>
            <a:r>
              <a:rPr lang="en-US" dirty="0"/>
              <a:t> </a:t>
            </a:r>
            <a:r>
              <a:rPr lang="en-US" dirty="0" err="1"/>
              <a:t>phép</a:t>
            </a:r>
            <a:r>
              <a:rPr lang="en-US" dirty="0"/>
              <a:t> </a:t>
            </a:r>
            <a:r>
              <a:rPr lang="en-US" dirty="0" err="1"/>
              <a:t>người</a:t>
            </a:r>
            <a:r>
              <a:rPr lang="en-US" dirty="0"/>
              <a:t> </a:t>
            </a:r>
            <a:r>
              <a:rPr lang="en-US" dirty="0" err="1"/>
              <a:t>dùng</a:t>
            </a:r>
            <a:r>
              <a:rPr lang="en-US" dirty="0"/>
              <a:t> </a:t>
            </a:r>
            <a:r>
              <a:rPr lang="en-US" dirty="0" err="1"/>
              <a:t>truy</a:t>
            </a:r>
            <a:r>
              <a:rPr lang="en-US" dirty="0"/>
              <a:t> </a:t>
            </a:r>
            <a:r>
              <a:rPr lang="en-US" dirty="0" err="1"/>
              <a:t>cập</a:t>
            </a:r>
            <a:r>
              <a:rPr lang="en-US" dirty="0"/>
              <a:t> </a:t>
            </a:r>
            <a:r>
              <a:rPr lang="en-US" dirty="0" err="1"/>
              <a:t>các</a:t>
            </a:r>
            <a:r>
              <a:rPr lang="en-US" dirty="0"/>
              <a:t> </a:t>
            </a:r>
            <a:r>
              <a:rPr lang="en-US" dirty="0" err="1"/>
              <a:t>khung</a:t>
            </a:r>
            <a:r>
              <a:rPr lang="en-US" dirty="0"/>
              <a:t> </a:t>
            </a:r>
            <a:r>
              <a:rPr lang="en-US" dirty="0" err="1"/>
              <a:t>nhìn</a:t>
            </a:r>
            <a:r>
              <a:rPr lang="en-US" dirty="0"/>
              <a:t> </a:t>
            </a:r>
            <a:r>
              <a:rPr lang="en-US" dirty="0" err="1"/>
              <a:t>và</a:t>
            </a:r>
            <a:r>
              <a:rPr lang="en-US" dirty="0"/>
              <a:t> </a:t>
            </a:r>
            <a:r>
              <a:rPr lang="en-US" dirty="0" err="1"/>
              <a:t>bảng</a:t>
            </a:r>
            <a:r>
              <a:rPr lang="en-US" dirty="0"/>
              <a:t> </a:t>
            </a:r>
            <a:r>
              <a:rPr lang="en-US" dirty="0" err="1"/>
              <a:t>trong</a:t>
            </a:r>
            <a:r>
              <a:rPr lang="en-US" dirty="0"/>
              <a:t> </a:t>
            </a:r>
            <a:r>
              <a:rPr lang="en-US" dirty="0" err="1"/>
              <a:t>các</a:t>
            </a:r>
            <a:r>
              <a:rPr lang="en-US" dirty="0"/>
              <a:t> schema </a:t>
            </a:r>
            <a:r>
              <a:rPr lang="en-US" dirty="0" err="1"/>
              <a:t>khác</a:t>
            </a:r>
            <a:r>
              <a:rPr lang="en-US" dirty="0"/>
              <a:t>, </a:t>
            </a:r>
            <a:r>
              <a:rPr lang="en-US" dirty="0" err="1"/>
              <a:t>nhưng</a:t>
            </a:r>
            <a:r>
              <a:rPr lang="en-US" dirty="0"/>
              <a:t> </a:t>
            </a:r>
            <a:r>
              <a:rPr lang="en-US" dirty="0" err="1"/>
              <a:t>không</a:t>
            </a:r>
            <a:r>
              <a:rPr lang="en-US" dirty="0"/>
              <a:t> </a:t>
            </a:r>
            <a:r>
              <a:rPr lang="en-US" dirty="0" err="1"/>
              <a:t>cho</a:t>
            </a:r>
            <a:r>
              <a:rPr lang="en-US" dirty="0"/>
              <a:t> </a:t>
            </a:r>
            <a:r>
              <a:rPr lang="en-US" dirty="0" err="1"/>
              <a:t>phép</a:t>
            </a:r>
            <a:r>
              <a:rPr lang="en-US" dirty="0"/>
              <a:t> </a:t>
            </a:r>
            <a:r>
              <a:rPr lang="en-US" dirty="0" err="1"/>
              <a:t>chúng</a:t>
            </a:r>
            <a:r>
              <a:rPr lang="en-US" dirty="0"/>
              <a:t> </a:t>
            </a:r>
            <a:r>
              <a:rPr lang="en-US" dirty="0" err="1"/>
              <a:t>truy</a:t>
            </a:r>
            <a:r>
              <a:rPr lang="en-US" dirty="0"/>
              <a:t> </a:t>
            </a:r>
            <a:r>
              <a:rPr lang="en-US" dirty="0" err="1"/>
              <a:t>vấn</a:t>
            </a:r>
            <a:r>
              <a:rPr lang="en-US" dirty="0"/>
              <a:t> </a:t>
            </a:r>
            <a:r>
              <a:rPr lang="en-US" dirty="0" err="1"/>
              <a:t>bất</a:t>
            </a:r>
            <a:r>
              <a:rPr lang="en-US" dirty="0"/>
              <a:t> </a:t>
            </a:r>
            <a:r>
              <a:rPr lang="en-US" dirty="0" err="1"/>
              <a:t>kỳ</a:t>
            </a:r>
            <a:r>
              <a:rPr lang="en-US" dirty="0"/>
              <a:t> </a:t>
            </a:r>
            <a:r>
              <a:rPr lang="en-US" dirty="0" err="1"/>
              <a:t>đất</a:t>
            </a:r>
            <a:r>
              <a:rPr lang="en-US" dirty="0"/>
              <a:t> </a:t>
            </a:r>
            <a:r>
              <a:rPr lang="en-US" dirty="0" err="1"/>
              <a:t>tượng</a:t>
            </a:r>
            <a:r>
              <a:rPr lang="en-US" dirty="0"/>
              <a:t> </a:t>
            </a:r>
            <a:r>
              <a:rPr lang="en-US" dirty="0" err="1"/>
              <a:t>từ</a:t>
            </a:r>
            <a:r>
              <a:rPr lang="en-US" dirty="0"/>
              <a:t> </a:t>
            </a:r>
            <a:r>
              <a:rPr lang="en-US" dirty="0" err="1"/>
              <a:t>điển</a:t>
            </a:r>
            <a:r>
              <a:rPr lang="en-US" dirty="0"/>
              <a:t> </a:t>
            </a:r>
            <a:r>
              <a:rPr lang="en-US" dirty="0" err="1"/>
              <a:t>dữ</a:t>
            </a:r>
            <a:r>
              <a:rPr lang="en-US" dirty="0"/>
              <a:t> </a:t>
            </a:r>
            <a:r>
              <a:rPr lang="en-US" dirty="0" err="1"/>
              <a:t>liệu</a:t>
            </a:r>
            <a:r>
              <a:rPr lang="en-US" dirty="0"/>
              <a:t> </a:t>
            </a:r>
            <a:r>
              <a:rPr lang="en-US" dirty="0" err="1"/>
              <a:t>nào</a:t>
            </a:r>
            <a:r>
              <a:rPr lang="en-US" dirty="0"/>
              <a:t> (</a:t>
            </a:r>
            <a:r>
              <a:rPr lang="en-US" dirty="0" err="1"/>
              <a:t>các</a:t>
            </a:r>
            <a:r>
              <a:rPr lang="en-US" dirty="0"/>
              <a:t> </a:t>
            </a:r>
            <a:r>
              <a:rPr lang="en-US" dirty="0" err="1"/>
              <a:t>bảng</a:t>
            </a:r>
            <a:r>
              <a:rPr lang="en-US" dirty="0"/>
              <a:t> </a:t>
            </a:r>
            <a:r>
              <a:rPr lang="en-US" dirty="0" err="1"/>
              <a:t>cơ</a:t>
            </a:r>
            <a:r>
              <a:rPr lang="en-US" dirty="0"/>
              <a:t> </a:t>
            </a:r>
            <a:r>
              <a:rPr lang="en-US" dirty="0" err="1"/>
              <a:t>sở</a:t>
            </a:r>
            <a:r>
              <a:rPr lang="en-US" dirty="0"/>
              <a:t> </a:t>
            </a:r>
            <a:r>
              <a:rPr lang="en-US" dirty="0" err="1"/>
              <a:t>của</a:t>
            </a:r>
            <a:r>
              <a:rPr lang="en-US" dirty="0"/>
              <a:t> </a:t>
            </a:r>
            <a:r>
              <a:rPr lang="en-US" dirty="0" err="1"/>
              <a:t>các</a:t>
            </a:r>
            <a:r>
              <a:rPr lang="en-US" dirty="0"/>
              <a:t> </a:t>
            </a:r>
            <a:r>
              <a:rPr lang="en-US" dirty="0" err="1"/>
              <a:t>khung</a:t>
            </a:r>
            <a:r>
              <a:rPr lang="en-US" dirty="0"/>
              <a:t> </a:t>
            </a:r>
            <a:r>
              <a:rPr lang="en-US" dirty="0" err="1"/>
              <a:t>nhìn</a:t>
            </a:r>
            <a:r>
              <a:rPr lang="en-US" dirty="0"/>
              <a:t> </a:t>
            </a:r>
            <a:r>
              <a:rPr lang="en-US" dirty="0" err="1"/>
              <a:t>động</a:t>
            </a:r>
            <a:r>
              <a:rPr lang="en-US" dirty="0"/>
              <a:t>, </a:t>
            </a:r>
            <a:r>
              <a:rPr lang="en-US" dirty="0" err="1"/>
              <a:t>các</a:t>
            </a:r>
            <a:r>
              <a:rPr lang="en-US" dirty="0"/>
              <a:t> </a:t>
            </a:r>
            <a:r>
              <a:rPr lang="en-US" dirty="0" err="1"/>
              <a:t>khung</a:t>
            </a:r>
            <a:r>
              <a:rPr lang="en-US" dirty="0"/>
              <a:t> </a:t>
            </a:r>
            <a:r>
              <a:rPr lang="en-US" dirty="0" err="1"/>
              <a:t>nhìn</a:t>
            </a:r>
            <a:r>
              <a:rPr lang="en-US" dirty="0"/>
              <a:t> </a:t>
            </a:r>
            <a:r>
              <a:rPr lang="en-US" dirty="0" err="1"/>
              <a:t>thông</a:t>
            </a:r>
            <a:r>
              <a:rPr lang="en-US" dirty="0"/>
              <a:t> </a:t>
            </a:r>
            <a:r>
              <a:rPr lang="en-US" dirty="0" err="1"/>
              <a:t>thường</a:t>
            </a:r>
            <a:r>
              <a:rPr lang="en-US" dirty="0"/>
              <a:t>, packages, </a:t>
            </a:r>
            <a:r>
              <a:rPr lang="en-US" dirty="0" err="1"/>
              <a:t>và</a:t>
            </a:r>
            <a:r>
              <a:rPr lang="en-US" dirty="0"/>
              <a:t> </a:t>
            </a:r>
            <a:r>
              <a:rPr lang="en-US" dirty="0" err="1"/>
              <a:t>synoyms</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cấp</a:t>
            </a:r>
            <a:r>
              <a:rPr lang="en-US" dirty="0"/>
              <a:t> </a:t>
            </a:r>
            <a:r>
              <a:rPr lang="en-US" dirty="0" err="1"/>
              <a:t>các</a:t>
            </a:r>
            <a:r>
              <a:rPr lang="en-US" dirty="0"/>
              <a:t> </a:t>
            </a:r>
            <a:r>
              <a:rPr lang="en-US" dirty="0" err="1"/>
              <a:t>quyền</a:t>
            </a:r>
            <a:r>
              <a:rPr lang="en-US" dirty="0"/>
              <a:t> </a:t>
            </a:r>
            <a:r>
              <a:rPr lang="en-US" dirty="0" err="1"/>
              <a:t>cho</a:t>
            </a:r>
            <a:r>
              <a:rPr lang="en-US" dirty="0"/>
              <a:t> </a:t>
            </a:r>
            <a:r>
              <a:rPr lang="en-US" dirty="0" err="1"/>
              <a:t>những</a:t>
            </a:r>
            <a:r>
              <a:rPr lang="en-US" dirty="0"/>
              <a:t> </a:t>
            </a:r>
            <a:r>
              <a:rPr lang="en-US" dirty="0" err="1"/>
              <a:t>người</a:t>
            </a:r>
            <a:r>
              <a:rPr lang="en-US" dirty="0"/>
              <a:t> </a:t>
            </a:r>
            <a:r>
              <a:rPr lang="en-US" dirty="0" err="1"/>
              <a:t>dùng</a:t>
            </a:r>
            <a:r>
              <a:rPr lang="en-US" dirty="0"/>
              <a:t> </a:t>
            </a:r>
            <a:r>
              <a:rPr lang="en-US" dirty="0" err="1"/>
              <a:t>một</a:t>
            </a:r>
            <a:r>
              <a:rPr lang="en-US" dirty="0"/>
              <a:t> </a:t>
            </a:r>
            <a:r>
              <a:rPr lang="en-US" dirty="0" err="1"/>
              <a:t>cách</a:t>
            </a:r>
            <a:r>
              <a:rPr lang="en-US" dirty="0"/>
              <a:t> </a:t>
            </a:r>
            <a:r>
              <a:rPr lang="en-US" dirty="0" err="1"/>
              <a:t>tường</a:t>
            </a:r>
            <a:r>
              <a:rPr lang="en-US" dirty="0"/>
              <a:t> </a:t>
            </a:r>
            <a:r>
              <a:rPr lang="en-US" dirty="0" err="1"/>
              <a:t>mình</a:t>
            </a:r>
            <a:r>
              <a:rPr lang="en-US" dirty="0"/>
              <a:t> </a:t>
            </a:r>
            <a:r>
              <a:rPr lang="en-US" dirty="0" err="1"/>
              <a:t>để</a:t>
            </a:r>
            <a:r>
              <a:rPr lang="en-US" dirty="0"/>
              <a:t> </a:t>
            </a:r>
            <a:r>
              <a:rPr lang="en-US" dirty="0" err="1"/>
              <a:t>truy</a:t>
            </a:r>
            <a:r>
              <a:rPr lang="en-US" dirty="0"/>
              <a:t> </a:t>
            </a:r>
            <a:r>
              <a:rPr lang="en-US" dirty="0" err="1"/>
              <a:t>cập</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trong</a:t>
            </a:r>
            <a:r>
              <a:rPr lang="en-US" dirty="0"/>
              <a:t> SYS schema..</a:t>
            </a:r>
          </a:p>
          <a:p>
            <a:pPr marL="0" indent="0">
              <a:lnSpc>
                <a:spcPct val="120000"/>
              </a:lnSpc>
              <a:buNone/>
            </a:pPr>
            <a:endParaRPr lang="en-US" dirty="0"/>
          </a:p>
        </p:txBody>
      </p:sp>
    </p:spTree>
    <p:extLst>
      <p:ext uri="{BB962C8B-B14F-4D97-AF65-F5344CB8AC3E}">
        <p14:creationId xmlns:p14="http://schemas.microsoft.com/office/powerpoint/2010/main" val="19818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12192000" cy="6857999"/>
          </a:xfrm>
          <a:prstGeom prst="rect">
            <a:avLst/>
          </a:prstGeom>
        </p:spPr>
        <p:txBody>
          <a:bodyPr>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a:lnSpc>
                <a:spcPct val="120000"/>
              </a:lnSpc>
            </a:pPr>
            <a:r>
              <a:rPr lang="en-US" dirty="0" smtClean="0"/>
              <a:t>Allowing Access to Objects in the SYS Schema</a:t>
            </a:r>
          </a:p>
          <a:p>
            <a:pPr marL="0" indent="0">
              <a:lnSpc>
                <a:spcPct val="120000"/>
              </a:lnSpc>
              <a:buFont typeface="Wingdings" panose="05000000000000000000" pitchFamily="2" charset="2"/>
              <a:buNone/>
            </a:pPr>
            <a:r>
              <a:rPr lang="en-US" dirty="0" err="1" smtClean="0"/>
              <a:t>Mọi</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với</a:t>
            </a:r>
            <a:r>
              <a:rPr lang="en-US" dirty="0" smtClean="0"/>
              <a:t> </a:t>
            </a:r>
            <a:r>
              <a:rPr lang="en-US" dirty="0" err="1" smtClean="0"/>
              <a:t>các</a:t>
            </a:r>
            <a:r>
              <a:rPr lang="en-US" dirty="0" smtClean="0"/>
              <a:t> </a:t>
            </a:r>
            <a:r>
              <a:rPr lang="en-US" dirty="0" err="1" smtClean="0"/>
              <a:t>quyền</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được</a:t>
            </a:r>
            <a:r>
              <a:rPr lang="en-US" dirty="0" smtClean="0"/>
              <a:t> </a:t>
            </a:r>
            <a:r>
              <a:rPr lang="en-US" dirty="0" err="1" smtClean="0"/>
              <a:t>gán</a:t>
            </a:r>
            <a:r>
              <a:rPr lang="en-US" dirty="0" smtClean="0"/>
              <a:t> </a:t>
            </a:r>
            <a:r>
              <a:rPr lang="en-US" dirty="0" err="1" smtClean="0"/>
              <a:t>tường</a:t>
            </a:r>
            <a:r>
              <a:rPr lang="en-US" dirty="0" smtClean="0"/>
              <a:t> minh </a:t>
            </a:r>
            <a:r>
              <a:rPr lang="en-US" dirty="0" err="1" smtClean="0"/>
              <a:t>hoặc</a:t>
            </a:r>
            <a:r>
              <a:rPr lang="en-US" dirty="0" smtClean="0"/>
              <a:t> </a:t>
            </a:r>
            <a:r>
              <a:rPr lang="en-US" dirty="0" err="1" smtClean="0"/>
              <a:t>những</a:t>
            </a:r>
            <a:r>
              <a:rPr lang="en-US" dirty="0" smtClean="0"/>
              <a:t> </a:t>
            </a:r>
            <a:r>
              <a:rPr lang="en-US" dirty="0" err="1" smtClean="0"/>
              <a:t>người</a:t>
            </a:r>
            <a:r>
              <a:rPr lang="en-US" dirty="0" smtClean="0"/>
              <a:t> </a:t>
            </a:r>
            <a:r>
              <a:rPr lang="en-US" dirty="0" err="1" smtClean="0"/>
              <a:t>kết</a:t>
            </a:r>
            <a:r>
              <a:rPr lang="en-US" dirty="0" smtClean="0"/>
              <a:t> </a:t>
            </a:r>
            <a:r>
              <a:rPr lang="en-US" dirty="0" err="1" smtClean="0"/>
              <a:t>nối</a:t>
            </a:r>
            <a:r>
              <a:rPr lang="en-US" dirty="0" smtClean="0"/>
              <a:t> </a:t>
            </a:r>
            <a:r>
              <a:rPr lang="en-US" dirty="0" err="1" smtClean="0"/>
              <a:t>với</a:t>
            </a:r>
            <a:r>
              <a:rPr lang="en-US" dirty="0" smtClean="0"/>
              <a:t> </a:t>
            </a:r>
            <a:r>
              <a:rPr lang="en-US" dirty="0" err="1" smtClean="0"/>
              <a:t>quyền</a:t>
            </a:r>
            <a:r>
              <a:rPr lang="en-US" dirty="0" smtClean="0"/>
              <a:t> </a:t>
            </a:r>
            <a:r>
              <a:rPr lang="en-US" dirty="0" err="1" smtClean="0"/>
              <a:t>quản</a:t>
            </a:r>
            <a:r>
              <a:rPr lang="en-US" dirty="0" smtClean="0"/>
              <a:t> </a:t>
            </a:r>
            <a:r>
              <a:rPr lang="en-US" dirty="0" err="1" smtClean="0"/>
              <a:t>trị</a:t>
            </a:r>
            <a:r>
              <a:rPr lang="en-US" dirty="0" smtClean="0"/>
              <a:t> (SYSDBA) </a:t>
            </a:r>
            <a:r>
              <a:rPr lang="en-US" dirty="0" err="1" smtClean="0"/>
              <a:t>có</a:t>
            </a:r>
            <a:r>
              <a:rPr lang="en-US" dirty="0" smtClean="0"/>
              <a:t> </a:t>
            </a:r>
            <a:r>
              <a:rPr lang="en-US" dirty="0" err="1" smtClean="0"/>
              <a:t>thể</a:t>
            </a:r>
            <a:r>
              <a:rPr lang="en-US" dirty="0" smtClean="0"/>
              <a:t> </a:t>
            </a:r>
            <a:r>
              <a:rPr lang="en-US" dirty="0" err="1" smtClean="0"/>
              <a:t>truy</a:t>
            </a:r>
            <a:r>
              <a:rPr lang="en-US" dirty="0" smtClean="0"/>
              <a:t> </a:t>
            </a:r>
            <a:r>
              <a:rPr lang="en-US" dirty="0" err="1" smtClean="0"/>
              <a:t>cập</a:t>
            </a:r>
            <a:r>
              <a:rPr lang="en-US" dirty="0" smtClean="0"/>
              <a:t> </a:t>
            </a:r>
            <a:r>
              <a:rPr lang="en-US" dirty="0" err="1" smtClean="0"/>
              <a:t>các</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trong</a:t>
            </a:r>
            <a:r>
              <a:rPr lang="en-US" dirty="0" smtClean="0"/>
              <a:t> schema SYS.</a:t>
            </a:r>
          </a:p>
          <a:p>
            <a:pPr marL="0" indent="0">
              <a:lnSpc>
                <a:spcPct val="120000"/>
              </a:lnSpc>
              <a:buFont typeface="Wingdings" panose="05000000000000000000" pitchFamily="2" charset="2"/>
              <a:buNone/>
            </a:pPr>
            <a:r>
              <a:rPr lang="en-US" sz="2400" dirty="0" err="1" smtClean="0"/>
              <a:t>Ngoài</a:t>
            </a:r>
            <a:r>
              <a:rPr lang="en-US" sz="2400" dirty="0" smtClean="0"/>
              <a:t> </a:t>
            </a:r>
            <a:r>
              <a:rPr lang="en-US" sz="2400" dirty="0" err="1"/>
              <a:t>ra</a:t>
            </a:r>
            <a:r>
              <a:rPr lang="en-US" sz="2400" dirty="0"/>
              <a:t>, </a:t>
            </a:r>
            <a:r>
              <a:rPr lang="en-US" sz="2400" dirty="0" err="1"/>
              <a:t>bạn</a:t>
            </a:r>
            <a:r>
              <a:rPr lang="en-US" sz="2400" dirty="0"/>
              <a:t> </a:t>
            </a:r>
            <a:r>
              <a:rPr lang="en-US" sz="2400" dirty="0" err="1"/>
              <a:t>có</a:t>
            </a:r>
            <a:r>
              <a:rPr lang="en-US" sz="2400" dirty="0"/>
              <a:t> </a:t>
            </a:r>
            <a:r>
              <a:rPr lang="en-US" sz="2400" dirty="0" err="1"/>
              <a:t>thể</a:t>
            </a:r>
            <a:r>
              <a:rPr lang="en-US" sz="2400" dirty="0"/>
              <a:t> </a:t>
            </a:r>
            <a:r>
              <a:rPr lang="en-US" sz="2400" dirty="0" err="1"/>
              <a:t>cấp</a:t>
            </a:r>
            <a:r>
              <a:rPr lang="en-US" sz="2400" dirty="0"/>
              <a:t> </a:t>
            </a:r>
            <a:r>
              <a:rPr lang="en-US" sz="2400" dirty="0" err="1"/>
              <a:t>quyền</a:t>
            </a:r>
            <a:r>
              <a:rPr lang="en-US" sz="2400" dirty="0"/>
              <a:t> </a:t>
            </a:r>
            <a:r>
              <a:rPr lang="en-US" sz="2400" dirty="0" err="1"/>
              <a:t>hệ</a:t>
            </a:r>
            <a:r>
              <a:rPr lang="en-US" sz="2400" dirty="0"/>
              <a:t> </a:t>
            </a:r>
            <a:r>
              <a:rPr lang="en-US" sz="2400" dirty="0" err="1"/>
              <a:t>thống</a:t>
            </a:r>
            <a:r>
              <a:rPr lang="en-US" sz="2400" dirty="0"/>
              <a:t> SELECT ANY DICTIONARY </a:t>
            </a:r>
            <a:r>
              <a:rPr lang="en-US" sz="2400" dirty="0" err="1"/>
              <a:t>đến</a:t>
            </a:r>
            <a:r>
              <a:rPr lang="en-US" sz="2400" dirty="0"/>
              <a:t> </a:t>
            </a:r>
            <a:r>
              <a:rPr lang="en-US" sz="2400" dirty="0" err="1"/>
              <a:t>các</a:t>
            </a:r>
            <a:r>
              <a:rPr lang="en-US" sz="2400" dirty="0"/>
              <a:t> </a:t>
            </a:r>
            <a:r>
              <a:rPr lang="en-US" sz="2400" dirty="0" err="1"/>
              <a:t>người</a:t>
            </a:r>
            <a:r>
              <a:rPr lang="en-US" sz="2400" dirty="0"/>
              <a:t> </a:t>
            </a:r>
            <a:r>
              <a:rPr lang="en-US" sz="2400" dirty="0" err="1"/>
              <a:t>dùng</a:t>
            </a:r>
            <a:r>
              <a:rPr lang="en-US" sz="2400" dirty="0"/>
              <a:t> </a:t>
            </a:r>
            <a:r>
              <a:rPr lang="en-US" sz="2400" dirty="0" err="1"/>
              <a:t>mà</a:t>
            </a:r>
            <a:r>
              <a:rPr lang="en-US" sz="2400" dirty="0"/>
              <a:t> </a:t>
            </a:r>
            <a:r>
              <a:rPr lang="en-US" sz="2400" dirty="0" err="1"/>
              <a:t>yêu</a:t>
            </a:r>
            <a:r>
              <a:rPr lang="en-US" sz="2400" dirty="0"/>
              <a:t> </a:t>
            </a:r>
            <a:r>
              <a:rPr lang="en-US" sz="2400" dirty="0" err="1"/>
              <a:t>cầu</a:t>
            </a:r>
            <a:r>
              <a:rPr lang="en-US" sz="2400" dirty="0"/>
              <a:t> </a:t>
            </a:r>
            <a:r>
              <a:rPr lang="en-US" sz="2400" dirty="0" err="1"/>
              <a:t>truy</a:t>
            </a:r>
            <a:r>
              <a:rPr lang="en-US" sz="2400" dirty="0"/>
              <a:t> </a:t>
            </a:r>
            <a:r>
              <a:rPr lang="en-US" sz="2400" dirty="0" err="1"/>
              <a:t>xuất</a:t>
            </a:r>
            <a:r>
              <a:rPr lang="en-US" sz="2400" dirty="0"/>
              <a:t> </a:t>
            </a:r>
            <a:r>
              <a:rPr lang="en-US" sz="2400" dirty="0" err="1"/>
              <a:t>các</a:t>
            </a:r>
            <a:r>
              <a:rPr lang="en-US" sz="2400" dirty="0"/>
              <a:t> </a:t>
            </a:r>
            <a:r>
              <a:rPr lang="en-US" sz="2400" dirty="0" err="1"/>
              <a:t>bảng</a:t>
            </a:r>
            <a:r>
              <a:rPr lang="en-US" sz="2400" dirty="0"/>
              <a:t> </a:t>
            </a:r>
            <a:r>
              <a:rPr lang="en-US" sz="2400" dirty="0" err="1"/>
              <a:t>đã</a:t>
            </a:r>
            <a:r>
              <a:rPr lang="en-US" sz="2400" dirty="0"/>
              <a:t> </a:t>
            </a:r>
            <a:r>
              <a:rPr lang="en-US" sz="2400" dirty="0" err="1"/>
              <a:t>được</a:t>
            </a:r>
            <a:r>
              <a:rPr lang="en-US" sz="2400" dirty="0"/>
              <a:t> </a:t>
            </a:r>
            <a:r>
              <a:rPr lang="en-US" sz="2400" dirty="0" err="1"/>
              <a:t>tạo</a:t>
            </a:r>
            <a:r>
              <a:rPr lang="en-US" sz="2400" dirty="0"/>
              <a:t> </a:t>
            </a:r>
            <a:r>
              <a:rPr lang="en-US" sz="2400" dirty="0" err="1"/>
              <a:t>ra</a:t>
            </a:r>
            <a:r>
              <a:rPr lang="en-US" sz="2400" dirty="0"/>
              <a:t> </a:t>
            </a:r>
            <a:r>
              <a:rPr lang="en-US" sz="2400" dirty="0" err="1"/>
              <a:t>trong</a:t>
            </a:r>
            <a:r>
              <a:rPr lang="en-US" sz="2400" dirty="0"/>
              <a:t> schema SYS. </a:t>
            </a:r>
            <a:r>
              <a:rPr lang="en-US" sz="2400" dirty="0" err="1"/>
              <a:t>Quyền</a:t>
            </a:r>
            <a:r>
              <a:rPr lang="en-US" sz="2400" dirty="0"/>
              <a:t> </a:t>
            </a:r>
            <a:r>
              <a:rPr lang="en-US" sz="2400" dirty="0" err="1"/>
              <a:t>hệ</a:t>
            </a:r>
            <a:r>
              <a:rPr lang="en-US" sz="2400" dirty="0"/>
              <a:t> </a:t>
            </a:r>
            <a:r>
              <a:rPr lang="en-US" sz="2400" dirty="0" err="1"/>
              <a:t>thống</a:t>
            </a:r>
            <a:r>
              <a:rPr lang="en-US" sz="2400" dirty="0"/>
              <a:t> </a:t>
            </a:r>
            <a:r>
              <a:rPr lang="en-US" sz="2400" dirty="0" err="1"/>
              <a:t>này</a:t>
            </a:r>
            <a:r>
              <a:rPr lang="en-US" sz="2400" dirty="0"/>
              <a:t> </a:t>
            </a:r>
            <a:r>
              <a:rPr lang="en-US" sz="2400" dirty="0" err="1"/>
              <a:t>cho</a:t>
            </a:r>
            <a:r>
              <a:rPr lang="en-US" sz="2400" dirty="0"/>
              <a:t> </a:t>
            </a:r>
            <a:r>
              <a:rPr lang="en-US" sz="2400" dirty="0" err="1"/>
              <a:t>phép</a:t>
            </a:r>
            <a:r>
              <a:rPr lang="en-US" sz="2400" dirty="0"/>
              <a:t> </a:t>
            </a:r>
            <a:r>
              <a:rPr lang="en-US" sz="2400" dirty="0" err="1"/>
              <a:t>truy</a:t>
            </a:r>
            <a:r>
              <a:rPr lang="en-US" sz="2400" dirty="0"/>
              <a:t> </a:t>
            </a:r>
            <a:r>
              <a:rPr lang="en-US" sz="2400" dirty="0" err="1"/>
              <a:t>vấn</a:t>
            </a:r>
            <a:r>
              <a:rPr lang="en-US" sz="2400" dirty="0"/>
              <a:t> </a:t>
            </a:r>
            <a:r>
              <a:rPr lang="en-US" sz="2400" dirty="0" err="1"/>
              <a:t>truy</a:t>
            </a:r>
            <a:r>
              <a:rPr lang="en-US" sz="2400" dirty="0"/>
              <a:t> </a:t>
            </a:r>
            <a:r>
              <a:rPr lang="en-US" sz="2400" dirty="0" err="1"/>
              <a:t>cập</a:t>
            </a:r>
            <a:r>
              <a:rPr lang="en-US" sz="2400" dirty="0"/>
              <a:t> </a:t>
            </a:r>
            <a:r>
              <a:rPr lang="en-US" sz="2400" dirty="0" err="1"/>
              <a:t>đến</a:t>
            </a:r>
            <a:r>
              <a:rPr lang="en-US" sz="2400" dirty="0"/>
              <a:t> </a:t>
            </a:r>
            <a:r>
              <a:rPr lang="en-US" sz="2400" dirty="0" err="1"/>
              <a:t>bất</a:t>
            </a:r>
            <a:r>
              <a:rPr lang="en-US" sz="2400" dirty="0"/>
              <a:t> </a:t>
            </a:r>
            <a:r>
              <a:rPr lang="en-US" sz="2400" dirty="0" err="1"/>
              <a:t>kỳ</a:t>
            </a:r>
            <a:r>
              <a:rPr lang="en-US" sz="2400" dirty="0"/>
              <a:t> </a:t>
            </a:r>
            <a:r>
              <a:rPr lang="en-US" sz="2400" dirty="0" err="1"/>
              <a:t>đối</a:t>
            </a:r>
            <a:r>
              <a:rPr lang="en-US" sz="2400" dirty="0"/>
              <a:t> </a:t>
            </a:r>
            <a:r>
              <a:rPr lang="en-US" sz="2400" dirty="0" err="1"/>
              <a:t>tượng</a:t>
            </a:r>
            <a:r>
              <a:rPr lang="en-US" sz="2400" dirty="0"/>
              <a:t> </a:t>
            </a:r>
            <a:r>
              <a:rPr lang="en-US" sz="2400" dirty="0" err="1"/>
              <a:t>nào</a:t>
            </a:r>
            <a:r>
              <a:rPr lang="en-US" sz="2400" dirty="0"/>
              <a:t> </a:t>
            </a:r>
            <a:r>
              <a:rPr lang="en-US" sz="2400" dirty="0" err="1"/>
              <a:t>trong</a:t>
            </a:r>
            <a:r>
              <a:rPr lang="en-US" sz="2400" dirty="0"/>
              <a:t> schema SYS, </a:t>
            </a:r>
            <a:r>
              <a:rPr lang="en-US" sz="2400" dirty="0" err="1"/>
              <a:t>bao</a:t>
            </a:r>
            <a:r>
              <a:rPr lang="en-US" sz="2400" dirty="0"/>
              <a:t> </a:t>
            </a:r>
            <a:r>
              <a:rPr lang="en-US" sz="2400" dirty="0" err="1"/>
              <a:t>gồm</a:t>
            </a:r>
            <a:r>
              <a:rPr lang="en-US" sz="2400" dirty="0"/>
              <a:t> </a:t>
            </a:r>
            <a:r>
              <a:rPr lang="en-US" sz="2400" dirty="0" err="1"/>
              <a:t>các</a:t>
            </a:r>
            <a:r>
              <a:rPr lang="en-US" sz="2400" dirty="0"/>
              <a:t> </a:t>
            </a:r>
            <a:r>
              <a:rPr lang="en-US" sz="2400" dirty="0" err="1"/>
              <a:t>bảng</a:t>
            </a:r>
            <a:r>
              <a:rPr lang="en-US" sz="2400" dirty="0"/>
              <a:t> </a:t>
            </a:r>
            <a:r>
              <a:rPr lang="en-US" sz="2400" dirty="0" err="1"/>
              <a:t>được</a:t>
            </a:r>
            <a:r>
              <a:rPr lang="en-US" sz="2400" dirty="0"/>
              <a:t> </a:t>
            </a:r>
            <a:r>
              <a:rPr lang="en-US" sz="2400" dirty="0" err="1"/>
              <a:t>tạo</a:t>
            </a:r>
            <a:r>
              <a:rPr lang="en-US" sz="2400" dirty="0"/>
              <a:t> </a:t>
            </a:r>
            <a:r>
              <a:rPr lang="en-US" sz="2400" dirty="0" err="1"/>
              <a:t>ra</a:t>
            </a:r>
            <a:r>
              <a:rPr lang="en-US" sz="2400" dirty="0"/>
              <a:t> </a:t>
            </a:r>
            <a:r>
              <a:rPr lang="en-US" sz="2400" dirty="0" err="1"/>
              <a:t>trong</a:t>
            </a:r>
            <a:r>
              <a:rPr lang="en-US" sz="2400" dirty="0"/>
              <a:t> schema </a:t>
            </a:r>
            <a:r>
              <a:rPr lang="en-US" sz="2400" dirty="0" err="1"/>
              <a:t>đó</a:t>
            </a:r>
            <a:r>
              <a:rPr lang="en-US" sz="2400" dirty="0"/>
              <a:t>. </a:t>
            </a:r>
            <a:r>
              <a:rPr lang="en-US" sz="2400" dirty="0" err="1"/>
              <a:t>Nó</a:t>
            </a:r>
            <a:r>
              <a:rPr lang="en-US" sz="2400" dirty="0"/>
              <a:t> </a:t>
            </a:r>
            <a:r>
              <a:rPr lang="en-US" sz="2400" dirty="0" err="1"/>
              <a:t>phải</a:t>
            </a:r>
            <a:r>
              <a:rPr lang="en-US" sz="2400" dirty="0"/>
              <a:t> </a:t>
            </a:r>
            <a:r>
              <a:rPr lang="en-US" sz="2400" dirty="0" err="1"/>
              <a:t>được</a:t>
            </a:r>
            <a:r>
              <a:rPr lang="en-US" sz="2400" dirty="0"/>
              <a:t> </a:t>
            </a:r>
            <a:r>
              <a:rPr lang="en-US" sz="2400" dirty="0" err="1"/>
              <a:t>cấp</a:t>
            </a:r>
            <a:r>
              <a:rPr lang="en-US" sz="2400" dirty="0"/>
              <a:t> </a:t>
            </a:r>
            <a:r>
              <a:rPr lang="en-US" sz="2400" dirty="0" err="1"/>
              <a:t>riêng</a:t>
            </a:r>
            <a:r>
              <a:rPr lang="en-US" sz="2400" dirty="0"/>
              <a:t> </a:t>
            </a:r>
            <a:r>
              <a:rPr lang="en-US" sz="2400" dirty="0" err="1"/>
              <a:t>lẻ</a:t>
            </a:r>
            <a:r>
              <a:rPr lang="en-US" sz="2400" dirty="0"/>
              <a:t> </a:t>
            </a:r>
            <a:r>
              <a:rPr lang="en-US" sz="2400" dirty="0" err="1"/>
              <a:t>đến</a:t>
            </a:r>
            <a:r>
              <a:rPr lang="en-US" sz="2400" dirty="0"/>
              <a:t> </a:t>
            </a:r>
            <a:r>
              <a:rPr lang="en-US" sz="2400" dirty="0" err="1"/>
              <a:t>từng</a:t>
            </a:r>
            <a:r>
              <a:rPr lang="en-US" sz="2400" dirty="0"/>
              <a:t> </a:t>
            </a:r>
            <a:r>
              <a:rPr lang="en-US" sz="2400" dirty="0" err="1"/>
              <a:t>người</a:t>
            </a:r>
            <a:r>
              <a:rPr lang="en-US" sz="2400" dirty="0"/>
              <a:t> </a:t>
            </a:r>
            <a:r>
              <a:rPr lang="en-US" sz="2400" dirty="0" err="1"/>
              <a:t>dùng</a:t>
            </a:r>
            <a:r>
              <a:rPr lang="en-US" sz="2400" dirty="0"/>
              <a:t> </a:t>
            </a:r>
            <a:r>
              <a:rPr lang="en-US" sz="2400" dirty="0" err="1"/>
              <a:t>yêu</a:t>
            </a:r>
            <a:r>
              <a:rPr lang="en-US" sz="2400" dirty="0"/>
              <a:t> </a:t>
            </a:r>
            <a:r>
              <a:rPr lang="en-US" sz="2400" dirty="0" err="1"/>
              <a:t>cầu</a:t>
            </a:r>
            <a:r>
              <a:rPr lang="en-US" sz="2400" dirty="0"/>
              <a:t> </a:t>
            </a:r>
            <a:r>
              <a:rPr lang="en-US" sz="2400" dirty="0" err="1"/>
              <a:t>quyền</a:t>
            </a:r>
            <a:r>
              <a:rPr lang="en-US" sz="2400" dirty="0"/>
              <a:t> </a:t>
            </a:r>
            <a:r>
              <a:rPr lang="en-US" sz="2400" dirty="0" err="1"/>
              <a:t>này.Nó</a:t>
            </a:r>
            <a:r>
              <a:rPr lang="en-US" sz="2400" dirty="0"/>
              <a:t> </a:t>
            </a:r>
            <a:r>
              <a:rPr lang="en-US" sz="2400" dirty="0" err="1"/>
              <a:t>không</a:t>
            </a:r>
            <a:r>
              <a:rPr lang="en-US" sz="2400" dirty="0"/>
              <a:t> </a:t>
            </a:r>
            <a:r>
              <a:rPr lang="en-US" sz="2400" dirty="0" err="1"/>
              <a:t>bao</a:t>
            </a:r>
            <a:r>
              <a:rPr lang="en-US" sz="2400" dirty="0"/>
              <a:t> </a:t>
            </a:r>
            <a:r>
              <a:rPr lang="en-US" sz="2400" dirty="0" err="1"/>
              <a:t>gồm</a:t>
            </a:r>
            <a:r>
              <a:rPr lang="en-US" sz="2400" dirty="0"/>
              <a:t> </a:t>
            </a:r>
            <a:r>
              <a:rPr lang="en-US" sz="2400" dirty="0" err="1"/>
              <a:t>các</a:t>
            </a:r>
            <a:r>
              <a:rPr lang="en-US" sz="2400" dirty="0"/>
              <a:t> </a:t>
            </a:r>
            <a:r>
              <a:rPr lang="en-US" sz="2400" dirty="0" err="1"/>
              <a:t>quyền</a:t>
            </a:r>
            <a:r>
              <a:rPr lang="en-US" sz="2400" dirty="0"/>
              <a:t> GRANT ALL PRIVILEGES, </a:t>
            </a:r>
            <a:r>
              <a:rPr lang="en-US" sz="2400" dirty="0" err="1"/>
              <a:t>nhưng</a:t>
            </a:r>
            <a:r>
              <a:rPr lang="en-US" sz="2400" dirty="0"/>
              <a:t> </a:t>
            </a:r>
            <a:r>
              <a:rPr lang="en-US" sz="2400" dirty="0" err="1"/>
              <a:t>nó</a:t>
            </a:r>
            <a:r>
              <a:rPr lang="en-US" sz="2400" dirty="0"/>
              <a:t> </a:t>
            </a:r>
            <a:r>
              <a:rPr lang="en-US" sz="2400" dirty="0" err="1"/>
              <a:t>có</a:t>
            </a:r>
            <a:r>
              <a:rPr lang="en-US" sz="2400" dirty="0"/>
              <a:t> </a:t>
            </a:r>
            <a:r>
              <a:rPr lang="en-US" sz="2400" dirty="0" err="1"/>
              <a:t>thể</a:t>
            </a:r>
            <a:r>
              <a:rPr lang="en-US" sz="2400" dirty="0"/>
              <a:t> </a:t>
            </a:r>
            <a:r>
              <a:rPr lang="en-US" sz="2400" dirty="0" err="1"/>
              <a:t>được</a:t>
            </a:r>
            <a:r>
              <a:rPr lang="en-US" sz="2400" dirty="0"/>
              <a:t> </a:t>
            </a:r>
            <a:r>
              <a:rPr lang="en-US" sz="2400" dirty="0" err="1"/>
              <a:t>cấp</a:t>
            </a:r>
            <a:r>
              <a:rPr lang="en-US" sz="2400" dirty="0"/>
              <a:t> </a:t>
            </a:r>
            <a:r>
              <a:rPr lang="en-US" sz="2400" dirty="0" err="1"/>
              <a:t>thông</a:t>
            </a:r>
            <a:r>
              <a:rPr lang="en-US" sz="2400" dirty="0"/>
              <a:t> qua </a:t>
            </a:r>
            <a:r>
              <a:rPr lang="en-US" sz="2400" dirty="0" err="1"/>
              <a:t>một</a:t>
            </a:r>
            <a:r>
              <a:rPr lang="en-US" sz="2400" dirty="0"/>
              <a:t> </a:t>
            </a:r>
            <a:r>
              <a:rPr lang="en-US" sz="2400" dirty="0" err="1"/>
              <a:t>vai</a:t>
            </a:r>
            <a:r>
              <a:rPr lang="en-US" sz="2400" dirty="0"/>
              <a:t> </a:t>
            </a:r>
            <a:r>
              <a:rPr lang="en-US" sz="2400" dirty="0" err="1"/>
              <a:t>trò</a:t>
            </a:r>
            <a:r>
              <a:rPr lang="en-US" sz="2400" dirty="0" smtClean="0"/>
              <a:t>..</a:t>
            </a:r>
          </a:p>
          <a:p>
            <a:pPr marL="0" indent="0">
              <a:buNone/>
            </a:pPr>
            <a:r>
              <a:rPr lang="en-US" sz="2400" b="1" dirty="0" err="1" smtClean="0"/>
              <a:t>Lưu</a:t>
            </a:r>
            <a:r>
              <a:rPr lang="en-US" sz="2400" b="1" dirty="0" smtClean="0"/>
              <a:t> </a:t>
            </a:r>
            <a:r>
              <a:rPr lang="en-US" sz="2400" b="1" dirty="0"/>
              <a:t>ý: </a:t>
            </a:r>
            <a:r>
              <a:rPr lang="en-US" sz="2400" dirty="0" err="1"/>
              <a:t>Bạn</a:t>
            </a:r>
            <a:r>
              <a:rPr lang="en-US" sz="2400" dirty="0"/>
              <a:t> </a:t>
            </a:r>
            <a:r>
              <a:rPr lang="en-US" sz="2400" dirty="0" err="1"/>
              <a:t>nên</a:t>
            </a:r>
            <a:r>
              <a:rPr lang="en-US" sz="2400" dirty="0"/>
              <a:t> </a:t>
            </a:r>
            <a:r>
              <a:rPr lang="en-US" sz="2400" dirty="0" err="1"/>
              <a:t>cấp</a:t>
            </a:r>
            <a:r>
              <a:rPr lang="en-US" sz="2400" dirty="0"/>
              <a:t> </a:t>
            </a:r>
            <a:r>
              <a:rPr lang="en-US" sz="2400" dirty="0" err="1"/>
              <a:t>những</a:t>
            </a:r>
            <a:r>
              <a:rPr lang="en-US" sz="2400" dirty="0"/>
              <a:t> </a:t>
            </a:r>
            <a:r>
              <a:rPr lang="en-US" sz="2400" dirty="0" err="1"/>
              <a:t>vai</a:t>
            </a:r>
            <a:r>
              <a:rPr lang="en-US" sz="2400" dirty="0"/>
              <a:t> </a:t>
            </a:r>
            <a:r>
              <a:rPr lang="en-US" sz="2400" dirty="0" err="1"/>
              <a:t>trò</a:t>
            </a:r>
            <a:r>
              <a:rPr lang="en-US" sz="2400" dirty="0"/>
              <a:t> </a:t>
            </a:r>
            <a:r>
              <a:rPr lang="en-US" sz="2400" dirty="0" err="1"/>
              <a:t>này</a:t>
            </a:r>
            <a:r>
              <a:rPr lang="en-US" sz="2400" dirty="0"/>
              <a:t> </a:t>
            </a:r>
            <a:r>
              <a:rPr lang="en-US" sz="2400" dirty="0" err="1"/>
              <a:t>và</a:t>
            </a:r>
            <a:r>
              <a:rPr lang="en-US" sz="2400" dirty="0"/>
              <a:t> </a:t>
            </a:r>
            <a:r>
              <a:rPr lang="en-US" sz="2400" dirty="0" err="1"/>
              <a:t>quyền</a:t>
            </a:r>
            <a:r>
              <a:rPr lang="en-US" sz="2400" dirty="0"/>
              <a:t> </a:t>
            </a:r>
            <a:r>
              <a:rPr lang="en-US" sz="2400" dirty="0" err="1"/>
              <a:t>hệ</a:t>
            </a:r>
            <a:r>
              <a:rPr lang="en-US" sz="2400" dirty="0"/>
              <a:t> </a:t>
            </a:r>
            <a:r>
              <a:rPr lang="en-US" sz="2400" dirty="0" err="1"/>
              <a:t>thống</a:t>
            </a:r>
            <a:r>
              <a:rPr lang="en-US" sz="2400" dirty="0"/>
              <a:t> SELECT ANY DICTIONARY </a:t>
            </a:r>
            <a:r>
              <a:rPr lang="en-US" sz="2400" dirty="0" err="1"/>
              <a:t>một</a:t>
            </a:r>
            <a:r>
              <a:rPr lang="en-US" sz="2400" dirty="0"/>
              <a:t> </a:t>
            </a:r>
            <a:r>
              <a:rPr lang="en-US" sz="2400" dirty="0" err="1"/>
              <a:t>cách</a:t>
            </a:r>
            <a:r>
              <a:rPr lang="en-US" sz="2400" dirty="0"/>
              <a:t> </a:t>
            </a:r>
            <a:r>
              <a:rPr lang="en-US" sz="2400" dirty="0" err="1"/>
              <a:t>cực</a:t>
            </a:r>
            <a:r>
              <a:rPr lang="en-US" sz="2400" dirty="0"/>
              <a:t> </a:t>
            </a:r>
            <a:r>
              <a:rPr lang="en-US" sz="2400" dirty="0" err="1"/>
              <a:t>kỳ</a:t>
            </a:r>
            <a:r>
              <a:rPr lang="en-US" sz="2400" dirty="0"/>
              <a:t> </a:t>
            </a:r>
            <a:r>
              <a:rPr lang="en-US" sz="2400" dirty="0" err="1"/>
              <a:t>cẩn</a:t>
            </a:r>
            <a:r>
              <a:rPr lang="en-US" sz="2400" dirty="0"/>
              <a:t> </a:t>
            </a:r>
            <a:r>
              <a:rPr lang="en-US" sz="2400" dirty="0" err="1"/>
              <a:t>thậ</a:t>
            </a:r>
            <a:r>
              <a:rPr lang="en-US" sz="2400" dirty="0"/>
              <a:t>, </a:t>
            </a:r>
            <a:r>
              <a:rPr lang="en-US" sz="2400" dirty="0" err="1"/>
              <a:t>bởi</a:t>
            </a:r>
            <a:r>
              <a:rPr lang="en-US" sz="2400" dirty="0"/>
              <a:t> </a:t>
            </a:r>
            <a:r>
              <a:rPr lang="en-US" sz="2400" dirty="0" err="1"/>
              <a:t>vì</a:t>
            </a:r>
            <a:r>
              <a:rPr lang="en-US" sz="2400" dirty="0"/>
              <a:t> </a:t>
            </a:r>
            <a:r>
              <a:rPr lang="en-US" sz="2400" dirty="0" err="1"/>
              <a:t>sư</a:t>
            </a:r>
            <a:r>
              <a:rPr lang="en-US" sz="2400" dirty="0"/>
              <a:t> </a:t>
            </a:r>
            <a:r>
              <a:rPr lang="en-US" sz="2400" dirty="0" err="1"/>
              <a:t>toàn</a:t>
            </a:r>
            <a:r>
              <a:rPr lang="en-US" sz="2400" dirty="0"/>
              <a:t> </a:t>
            </a:r>
            <a:r>
              <a:rPr lang="en-US" sz="2400" dirty="0" err="1"/>
              <a:t>vẹn</a:t>
            </a:r>
            <a:r>
              <a:rPr lang="en-US" sz="2400" dirty="0"/>
              <a:t> </a:t>
            </a:r>
            <a:r>
              <a:rPr lang="en-US" sz="2400" dirty="0" err="1"/>
              <a:t>của</a:t>
            </a:r>
            <a:r>
              <a:rPr lang="en-US" sz="2400" dirty="0"/>
              <a:t> </a:t>
            </a:r>
            <a:r>
              <a:rPr lang="en-US" sz="2400" dirty="0" err="1"/>
              <a:t>hệ</a:t>
            </a:r>
            <a:r>
              <a:rPr lang="en-US" sz="2400" dirty="0"/>
              <a:t> </a:t>
            </a:r>
            <a:r>
              <a:rPr lang="en-US" sz="2400" dirty="0" err="1"/>
              <a:t>thống</a:t>
            </a:r>
            <a:r>
              <a:rPr lang="en-US" sz="2400" dirty="0"/>
              <a:t> </a:t>
            </a:r>
            <a:r>
              <a:rPr lang="en-US" sz="2400" dirty="0" err="1"/>
              <a:t>của</a:t>
            </a:r>
            <a:r>
              <a:rPr lang="en-US" sz="2400" dirty="0"/>
              <a:t> </a:t>
            </a:r>
            <a:r>
              <a:rPr lang="en-US" sz="2400" dirty="0" err="1"/>
              <a:t>bạn</a:t>
            </a:r>
            <a:r>
              <a:rPr lang="en-US" sz="2400" dirty="0"/>
              <a:t> </a:t>
            </a:r>
            <a:r>
              <a:rPr lang="en-US" sz="2400" dirty="0" err="1"/>
              <a:t>có</a:t>
            </a:r>
            <a:r>
              <a:rPr lang="en-US" sz="2400" dirty="0"/>
              <a:t> </a:t>
            </a:r>
            <a:r>
              <a:rPr lang="en-US" sz="2400" dirty="0" err="1"/>
              <a:t>thể</a:t>
            </a:r>
            <a:r>
              <a:rPr lang="en-US" sz="2400" dirty="0"/>
              <a:t> </a:t>
            </a:r>
            <a:r>
              <a:rPr lang="en-US" sz="2400" dirty="0" err="1"/>
              <a:t>bị</a:t>
            </a:r>
            <a:r>
              <a:rPr lang="en-US" sz="2400" dirty="0"/>
              <a:t> </a:t>
            </a:r>
            <a:r>
              <a:rPr lang="en-US" sz="2400" dirty="0" err="1"/>
              <a:t>tác</a:t>
            </a:r>
            <a:r>
              <a:rPr lang="en-US" sz="2400" dirty="0"/>
              <a:t> </a:t>
            </a:r>
            <a:r>
              <a:rPr lang="en-US" sz="2400" dirty="0" err="1"/>
              <a:t>động</a:t>
            </a:r>
            <a:r>
              <a:rPr lang="en-US" sz="2400" dirty="0"/>
              <a:t> </a:t>
            </a:r>
            <a:r>
              <a:rPr lang="en-US" sz="2400" dirty="0" err="1"/>
              <a:t>bởi</a:t>
            </a:r>
            <a:r>
              <a:rPr lang="en-US" sz="2400" dirty="0"/>
              <a:t> </a:t>
            </a:r>
            <a:r>
              <a:rPr lang="en-US" sz="2400" dirty="0" err="1"/>
              <a:t>các</a:t>
            </a:r>
            <a:r>
              <a:rPr lang="en-US" sz="2400" dirty="0"/>
              <a:t> </a:t>
            </a:r>
            <a:r>
              <a:rPr lang="en-US" sz="2400" dirty="0" err="1"/>
              <a:t>người</a:t>
            </a:r>
            <a:r>
              <a:rPr lang="en-US" sz="2400" dirty="0"/>
              <a:t> </a:t>
            </a:r>
            <a:r>
              <a:rPr lang="en-US" sz="2400" dirty="0" err="1"/>
              <a:t>không</a:t>
            </a:r>
            <a:r>
              <a:rPr lang="en-US" sz="2400" dirty="0"/>
              <a:t> </a:t>
            </a:r>
            <a:r>
              <a:rPr lang="en-US" sz="2400" dirty="0" err="1"/>
              <a:t>biết</a:t>
            </a:r>
            <a:r>
              <a:rPr lang="en-US" sz="2400" dirty="0"/>
              <a:t> </a:t>
            </a:r>
            <a:r>
              <a:rPr lang="en-US" sz="2400" dirty="0" err="1"/>
              <a:t>sử</a:t>
            </a:r>
            <a:r>
              <a:rPr lang="en-US" sz="2400" dirty="0"/>
              <a:t> </a:t>
            </a:r>
            <a:r>
              <a:rPr lang="en-US" sz="2400" dirty="0" err="1"/>
              <a:t>dụng</a:t>
            </a:r>
            <a:r>
              <a:rPr lang="en-US" sz="2400" dirty="0"/>
              <a:t>, </a:t>
            </a:r>
            <a:r>
              <a:rPr lang="en-US" sz="2400" dirty="0" err="1"/>
              <a:t>hoặc</a:t>
            </a:r>
            <a:r>
              <a:rPr lang="en-US" sz="2400" dirty="0"/>
              <a:t> </a:t>
            </a:r>
            <a:r>
              <a:rPr lang="en-US" sz="2400" dirty="0" err="1"/>
              <a:t>sử</a:t>
            </a:r>
            <a:r>
              <a:rPr lang="en-US" sz="2400" dirty="0"/>
              <a:t> </a:t>
            </a:r>
            <a:r>
              <a:rPr lang="en-US" sz="2400" dirty="0" err="1"/>
              <a:t>dụng</a:t>
            </a:r>
            <a:r>
              <a:rPr lang="en-US" sz="2400" dirty="0"/>
              <a:t> </a:t>
            </a:r>
            <a:r>
              <a:rPr lang="en-US" sz="2400" dirty="0" err="1"/>
              <a:t>sai</a:t>
            </a:r>
            <a:r>
              <a:rPr lang="en-US" sz="2400" dirty="0"/>
              <a:t> </a:t>
            </a:r>
            <a:r>
              <a:rPr lang="en-US" sz="2400" dirty="0" err="1"/>
              <a:t>mục</a:t>
            </a:r>
            <a:r>
              <a:rPr lang="en-US" sz="2400" dirty="0"/>
              <a:t> </a:t>
            </a:r>
            <a:r>
              <a:rPr lang="en-US" sz="2400" dirty="0" err="1"/>
              <a:t>đích</a:t>
            </a:r>
            <a:r>
              <a:rPr lang="en-US" sz="2400" dirty="0"/>
              <a:t>.</a:t>
            </a:r>
          </a:p>
          <a:p>
            <a:pPr marL="0" indent="0">
              <a:lnSpc>
                <a:spcPct val="120000"/>
              </a:lnSpc>
              <a:buFont typeface="Wingdings" panose="05000000000000000000" pitchFamily="2" charset="2"/>
              <a:buNone/>
            </a:pPr>
            <a:endParaRPr lang="en-US" dirty="0" smtClean="0"/>
          </a:p>
          <a:p>
            <a:pPr marL="0" indent="0">
              <a:lnSpc>
                <a:spcPct val="120000"/>
              </a:lnSpc>
              <a:buFont typeface="Wingdings" panose="05000000000000000000" pitchFamily="2" charset="2"/>
              <a:buNone/>
            </a:pPr>
            <a:endParaRPr lang="en-US" dirty="0"/>
          </a:p>
          <a:p>
            <a:pPr marL="0" indent="0">
              <a:lnSpc>
                <a:spcPct val="120000"/>
              </a:lnSpc>
              <a:buFont typeface="Wingdings" panose="05000000000000000000" pitchFamily="2" charset="2"/>
              <a:buNone/>
            </a:pPr>
            <a:endParaRPr lang="en-US" dirty="0" smtClean="0"/>
          </a:p>
          <a:p>
            <a:pPr marL="0" indent="0">
              <a:lnSpc>
                <a:spcPct val="120000"/>
              </a:lnSpc>
              <a:buFont typeface="Wingdings" panose="05000000000000000000" pitchFamily="2" charset="2"/>
              <a:buNone/>
            </a:pPr>
            <a:endParaRPr lang="en-US" dirty="0"/>
          </a:p>
          <a:p>
            <a:pPr marL="0" indent="0">
              <a:lnSpc>
                <a:spcPct val="120000"/>
              </a:lnSpc>
              <a:buFont typeface="Wingdings" panose="05000000000000000000" pitchFamily="2" charset="2"/>
              <a:buNone/>
            </a:pPr>
            <a:endParaRPr lang="en-US" dirty="0" smtClean="0"/>
          </a:p>
          <a:p>
            <a:pPr marL="0" indent="0">
              <a:lnSpc>
                <a:spcPct val="120000"/>
              </a:lnSpc>
              <a:buFont typeface="Wingdings" panose="05000000000000000000" pitchFamily="2" charset="2"/>
              <a:buNone/>
            </a:pPr>
            <a:endParaRPr lang="en-US" dirty="0"/>
          </a:p>
          <a:p>
            <a:pPr marL="0" indent="0">
              <a:lnSpc>
                <a:spcPct val="120000"/>
              </a:lnSpc>
              <a:buFont typeface="Wingdings" panose="05000000000000000000" pitchFamily="2" charset="2"/>
              <a:buNone/>
            </a:pPr>
            <a:endParaRPr lang="en-US" dirty="0" smtClean="0"/>
          </a:p>
          <a:p>
            <a:pPr marL="0" indent="0">
              <a:lnSpc>
                <a:spcPct val="120000"/>
              </a:lnSpc>
              <a:buFont typeface="Wingdings" panose="05000000000000000000" pitchFamily="2" charset="2"/>
              <a:buNone/>
            </a:pPr>
            <a:endParaRPr lang="en-US" dirty="0" smtClean="0"/>
          </a:p>
          <a:p>
            <a:pPr marL="0" indent="0">
              <a:lnSpc>
                <a:spcPct val="120000"/>
              </a:lnSpc>
              <a:buFont typeface="Wingdings" panose="05000000000000000000" pitchFamily="2" charset="2"/>
              <a:buNone/>
            </a:pPr>
            <a:endParaRPr lang="en-US" dirty="0"/>
          </a:p>
        </p:txBody>
      </p:sp>
      <p:pic>
        <p:nvPicPr>
          <p:cNvPr id="3" name="Picture 2"/>
          <p:cNvPicPr>
            <a:picLocks noChangeAspect="1"/>
          </p:cNvPicPr>
          <p:nvPr/>
        </p:nvPicPr>
        <p:blipFill>
          <a:blip r:embed="rId3"/>
          <a:stretch>
            <a:fillRect/>
          </a:stretch>
        </p:blipFill>
        <p:spPr>
          <a:xfrm>
            <a:off x="5657850" y="4815231"/>
            <a:ext cx="6534150" cy="2042767"/>
          </a:xfrm>
          <a:prstGeom prst="rect">
            <a:avLst/>
          </a:prstGeom>
        </p:spPr>
      </p:pic>
    </p:spTree>
    <p:extLst>
      <p:ext uri="{BB962C8B-B14F-4D97-AF65-F5344CB8AC3E}">
        <p14:creationId xmlns:p14="http://schemas.microsoft.com/office/powerpoint/2010/main" val="225513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Grants and Revokes of System Privileges</a:t>
            </a:r>
          </a:p>
          <a:p>
            <a:pPr marL="0" indent="0">
              <a:buNone/>
            </a:pPr>
            <a:r>
              <a:rPr lang="en-US" dirty="0" err="1"/>
              <a:t>Bạn</a:t>
            </a:r>
            <a:r>
              <a:rPr lang="en-US" dirty="0"/>
              <a:t> </a:t>
            </a:r>
            <a:r>
              <a:rPr lang="en-US" dirty="0" err="1"/>
              <a:t>có</a:t>
            </a:r>
            <a:r>
              <a:rPr lang="en-US" dirty="0"/>
              <a:t> </a:t>
            </a:r>
            <a:r>
              <a:rPr lang="en-US" dirty="0" err="1"/>
              <a:t>thể</a:t>
            </a:r>
            <a:r>
              <a:rPr lang="en-US" dirty="0"/>
              <a:t> </a:t>
            </a:r>
            <a:r>
              <a:rPr lang="en-US" dirty="0" err="1"/>
              <a:t>cấp</a:t>
            </a:r>
            <a:r>
              <a:rPr lang="en-US" dirty="0"/>
              <a:t> </a:t>
            </a:r>
            <a:r>
              <a:rPr lang="en-US" dirty="0" err="1"/>
              <a:t>hoặc</a:t>
            </a:r>
            <a:r>
              <a:rPr lang="en-US" dirty="0"/>
              <a:t> </a:t>
            </a:r>
            <a:r>
              <a:rPr lang="en-US" dirty="0" err="1"/>
              <a:t>thu</a:t>
            </a:r>
            <a:r>
              <a:rPr lang="en-US" dirty="0"/>
              <a:t> </a:t>
            </a:r>
            <a:r>
              <a:rPr lang="en-US" dirty="0" err="1"/>
              <a:t>hồi</a:t>
            </a:r>
            <a:r>
              <a:rPr lang="en-US" dirty="0"/>
              <a:t> </a:t>
            </a:r>
            <a:r>
              <a:rPr lang="en-US" dirty="0" err="1"/>
              <a:t>các</a:t>
            </a:r>
            <a:r>
              <a:rPr lang="en-US" dirty="0"/>
              <a:t> </a:t>
            </a:r>
            <a:r>
              <a:rPr lang="en-US" dirty="0" err="1"/>
              <a:t>quyền</a:t>
            </a:r>
            <a:r>
              <a:rPr lang="en-US" dirty="0"/>
              <a:t> </a:t>
            </a:r>
            <a:r>
              <a:rPr lang="en-US" dirty="0" err="1"/>
              <a:t>hệ</a:t>
            </a:r>
            <a:r>
              <a:rPr lang="en-US" dirty="0"/>
              <a:t> </a:t>
            </a:r>
            <a:r>
              <a:rPr lang="en-US" dirty="0" err="1"/>
              <a:t>thông</a:t>
            </a:r>
            <a:r>
              <a:rPr lang="en-US" dirty="0"/>
              <a:t> </a:t>
            </a:r>
            <a:r>
              <a:rPr lang="en-US" dirty="0" err="1"/>
              <a:t>trên</a:t>
            </a:r>
            <a:r>
              <a:rPr lang="en-US" dirty="0"/>
              <a:t> </a:t>
            </a:r>
            <a:r>
              <a:rPr lang="en-US" dirty="0" err="1"/>
              <a:t>các</a:t>
            </a:r>
            <a:r>
              <a:rPr lang="en-US" dirty="0"/>
              <a:t> </a:t>
            </a:r>
            <a:r>
              <a:rPr lang="en-US" dirty="0" err="1"/>
              <a:t>người</a:t>
            </a:r>
            <a:r>
              <a:rPr lang="en-US" dirty="0"/>
              <a:t> </a:t>
            </a:r>
            <a:r>
              <a:rPr lang="en-US" dirty="0" err="1"/>
              <a:t>dùng</a:t>
            </a:r>
            <a:r>
              <a:rPr lang="en-US" dirty="0"/>
              <a:t> </a:t>
            </a:r>
            <a:r>
              <a:rPr lang="en-US" dirty="0" err="1"/>
              <a:t>hoặc</a:t>
            </a:r>
            <a:r>
              <a:rPr lang="en-US" dirty="0"/>
              <a:t> </a:t>
            </a:r>
            <a:r>
              <a:rPr lang="en-US" dirty="0" err="1"/>
              <a:t>các</a:t>
            </a:r>
            <a:r>
              <a:rPr lang="en-US" dirty="0"/>
              <a:t> role. </a:t>
            </a:r>
            <a:r>
              <a:rPr lang="en-US" dirty="0" err="1"/>
              <a:t>Nếu</a:t>
            </a:r>
            <a:r>
              <a:rPr lang="en-US" dirty="0"/>
              <a:t> </a:t>
            </a:r>
            <a:r>
              <a:rPr lang="en-US" dirty="0" err="1"/>
              <a:t>bạn</a:t>
            </a:r>
            <a:r>
              <a:rPr lang="en-US" dirty="0"/>
              <a:t> </a:t>
            </a:r>
            <a:r>
              <a:rPr lang="en-US" dirty="0" err="1"/>
              <a:t>cấp</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cho</a:t>
            </a:r>
            <a:r>
              <a:rPr lang="en-US" dirty="0"/>
              <a:t> </a:t>
            </a:r>
            <a:r>
              <a:rPr lang="en-US" dirty="0" err="1"/>
              <a:t>các</a:t>
            </a:r>
            <a:r>
              <a:rPr lang="en-US" dirty="0"/>
              <a:t> role, </a:t>
            </a:r>
            <a:r>
              <a:rPr lang="en-US" dirty="0" err="1"/>
              <a:t>thì</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các</a:t>
            </a:r>
            <a:r>
              <a:rPr lang="en-US" dirty="0"/>
              <a:t> role </a:t>
            </a:r>
            <a:r>
              <a:rPr lang="en-US" dirty="0" err="1"/>
              <a:t>đó</a:t>
            </a:r>
            <a:r>
              <a:rPr lang="en-US" dirty="0"/>
              <a:t> </a:t>
            </a:r>
            <a:r>
              <a:rPr lang="en-US" dirty="0" err="1"/>
              <a:t>để</a:t>
            </a:r>
            <a:r>
              <a:rPr lang="en-US" dirty="0"/>
              <a:t> </a:t>
            </a:r>
            <a:r>
              <a:rPr lang="en-US" dirty="0" err="1"/>
              <a:t>thực</a:t>
            </a:r>
            <a:r>
              <a:rPr lang="en-US" dirty="0"/>
              <a:t> </a:t>
            </a:r>
            <a:r>
              <a:rPr lang="en-US" dirty="0" err="1"/>
              <a:t>thi</a:t>
            </a:r>
            <a:r>
              <a:rPr lang="en-US" dirty="0"/>
              <a:t> </a:t>
            </a:r>
            <a:r>
              <a:rPr lang="en-US" dirty="0" err="1"/>
              <a:t>quyền</a:t>
            </a:r>
            <a:r>
              <a:rPr lang="en-US" dirty="0"/>
              <a:t> </a:t>
            </a:r>
            <a:r>
              <a:rPr lang="en-US" dirty="0" err="1"/>
              <a:t>hệ</a:t>
            </a:r>
            <a:r>
              <a:rPr lang="en-US" dirty="0"/>
              <a:t> </a:t>
            </a:r>
            <a:r>
              <a:rPr lang="en-US" dirty="0" err="1"/>
              <a:t>thống.Ví</a:t>
            </a:r>
            <a:r>
              <a:rPr lang="en-US" dirty="0"/>
              <a:t> </a:t>
            </a:r>
            <a:r>
              <a:rPr lang="en-US" dirty="0" err="1"/>
              <a:t>dụ</a:t>
            </a:r>
            <a:r>
              <a:rPr lang="en-US" dirty="0"/>
              <a:t>, </a:t>
            </a:r>
            <a:r>
              <a:rPr lang="en-US" dirty="0" err="1"/>
              <a:t>Vai</a:t>
            </a:r>
            <a:r>
              <a:rPr lang="en-US" dirty="0"/>
              <a:t> </a:t>
            </a:r>
            <a:r>
              <a:rPr lang="en-US" dirty="0" err="1"/>
              <a:t>trò</a:t>
            </a:r>
            <a:r>
              <a:rPr lang="en-US" dirty="0"/>
              <a:t> </a:t>
            </a:r>
            <a:r>
              <a:rPr lang="en-US" dirty="0" err="1"/>
              <a:t>cho</a:t>
            </a:r>
            <a:r>
              <a:rPr lang="en-US" dirty="0"/>
              <a:t> </a:t>
            </a:r>
            <a:r>
              <a:rPr lang="en-US" dirty="0" err="1"/>
              <a:t>phép</a:t>
            </a:r>
            <a:r>
              <a:rPr lang="en-US" dirty="0"/>
              <a:t> </a:t>
            </a:r>
            <a:r>
              <a:rPr lang="en-US" dirty="0" err="1"/>
              <a:t>các</a:t>
            </a:r>
            <a:r>
              <a:rPr lang="en-US" dirty="0"/>
              <a:t> </a:t>
            </a:r>
            <a:r>
              <a:rPr lang="en-US" dirty="0" err="1"/>
              <a:t>quyền</a:t>
            </a:r>
            <a:r>
              <a:rPr lang="en-US" dirty="0"/>
              <a:t> </a:t>
            </a:r>
            <a:r>
              <a:rPr lang="en-US" dirty="0" err="1"/>
              <a:t>được</a:t>
            </a:r>
            <a:r>
              <a:rPr lang="en-US" dirty="0"/>
              <a:t> </a:t>
            </a:r>
            <a:r>
              <a:rPr lang="en-US" dirty="0" err="1"/>
              <a:t>thực</a:t>
            </a:r>
            <a:r>
              <a:rPr lang="en-US" dirty="0"/>
              <a:t> </a:t>
            </a:r>
            <a:r>
              <a:rPr lang="en-US" dirty="0" err="1"/>
              <a:t>hiện</a:t>
            </a:r>
            <a:r>
              <a:rPr lang="en-US" dirty="0"/>
              <a:t> </a:t>
            </a:r>
            <a:r>
              <a:rPr lang="en-US" dirty="0" err="1"/>
              <a:t>một</a:t>
            </a:r>
            <a:r>
              <a:rPr lang="en-US" dirty="0"/>
              <a:t> </a:t>
            </a:r>
            <a:r>
              <a:rPr lang="en-US" dirty="0" err="1"/>
              <a:t>cách</a:t>
            </a:r>
            <a:r>
              <a:rPr lang="en-US" dirty="0"/>
              <a:t> </a:t>
            </a:r>
            <a:r>
              <a:rPr lang="en-US" dirty="0" err="1"/>
              <a:t>chọn</a:t>
            </a:r>
            <a:r>
              <a:rPr lang="en-US" dirty="0"/>
              <a:t> </a:t>
            </a:r>
            <a:r>
              <a:rPr lang="en-US" dirty="0" err="1"/>
              <a:t>lọc</a:t>
            </a:r>
            <a:r>
              <a:rPr lang="en-US" dirty="0"/>
              <a:t> </a:t>
            </a:r>
            <a:r>
              <a:rPr lang="en-US" dirty="0" err="1"/>
              <a:t>có</a:t>
            </a:r>
            <a:r>
              <a:rPr lang="en-US" dirty="0"/>
              <a:t> </a:t>
            </a:r>
            <a:r>
              <a:rPr lang="en-US" dirty="0" err="1"/>
              <a:t>sẵn</a:t>
            </a:r>
            <a:r>
              <a:rPr lang="en-US" dirty="0" smtClean="0"/>
              <a:t>.</a:t>
            </a:r>
          </a:p>
          <a:p>
            <a:pPr marL="0" indent="0">
              <a:buNone/>
            </a:pPr>
            <a:r>
              <a:rPr lang="en-US" dirty="0" err="1"/>
              <a:t>Sử</a:t>
            </a:r>
            <a:r>
              <a:rPr lang="en-US" dirty="0"/>
              <a:t> </a:t>
            </a:r>
            <a:r>
              <a:rPr lang="en-US" dirty="0" err="1"/>
              <a:t>dụng</a:t>
            </a:r>
            <a:r>
              <a:rPr lang="en-US" dirty="0"/>
              <a:t> </a:t>
            </a:r>
            <a:r>
              <a:rPr lang="en-US" dirty="0" err="1"/>
              <a:t>hai</a:t>
            </a:r>
            <a:r>
              <a:rPr lang="en-US" dirty="0"/>
              <a:t> </a:t>
            </a:r>
            <a:r>
              <a:rPr lang="en-US" dirty="0" err="1"/>
              <a:t>phương</a:t>
            </a:r>
            <a:r>
              <a:rPr lang="en-US" dirty="0"/>
              <a:t> </a:t>
            </a:r>
            <a:r>
              <a:rPr lang="en-US" dirty="0" err="1"/>
              <a:t>pháp</a:t>
            </a:r>
            <a:r>
              <a:rPr lang="en-US" dirty="0"/>
              <a:t> </a:t>
            </a:r>
            <a:r>
              <a:rPr lang="en-US" dirty="0" err="1"/>
              <a:t>sau</a:t>
            </a:r>
            <a:r>
              <a:rPr lang="en-US" dirty="0"/>
              <a:t> </a:t>
            </a:r>
            <a:r>
              <a:rPr lang="en-US" dirty="0" err="1"/>
              <a:t>đây</a:t>
            </a:r>
            <a:r>
              <a:rPr lang="en-US" dirty="0"/>
              <a:t> </a:t>
            </a:r>
            <a:r>
              <a:rPr lang="en-US" dirty="0" err="1"/>
              <a:t>để</a:t>
            </a:r>
            <a:r>
              <a:rPr lang="en-US" dirty="0"/>
              <a:t> </a:t>
            </a:r>
            <a:r>
              <a:rPr lang="en-US" dirty="0" err="1"/>
              <a:t>cấp</a:t>
            </a:r>
            <a:r>
              <a:rPr lang="en-US" dirty="0"/>
              <a:t> </a:t>
            </a:r>
            <a:r>
              <a:rPr lang="en-US" dirty="0" err="1"/>
              <a:t>hoặc</a:t>
            </a:r>
            <a:r>
              <a:rPr lang="en-US" dirty="0"/>
              <a:t> </a:t>
            </a:r>
            <a:r>
              <a:rPr lang="en-US" dirty="0" err="1"/>
              <a:t>thu</a:t>
            </a:r>
            <a:r>
              <a:rPr lang="en-US" dirty="0"/>
              <a:t> </a:t>
            </a:r>
            <a:r>
              <a:rPr lang="en-US" dirty="0" err="1"/>
              <a:t>hồi</a:t>
            </a:r>
            <a:r>
              <a:rPr lang="en-US" dirty="0"/>
              <a:t> </a:t>
            </a:r>
            <a:r>
              <a:rPr lang="en-US" dirty="0" err="1"/>
              <a:t>các</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nugời</a:t>
            </a:r>
            <a:r>
              <a:rPr lang="en-US" dirty="0"/>
              <a:t> </a:t>
            </a:r>
            <a:r>
              <a:rPr lang="en-US" dirty="0" err="1"/>
              <a:t>dùng</a:t>
            </a:r>
            <a:r>
              <a:rPr lang="en-US" dirty="0"/>
              <a:t> </a:t>
            </a:r>
            <a:r>
              <a:rPr lang="en-US" dirty="0" err="1"/>
              <a:t>và</a:t>
            </a:r>
            <a:r>
              <a:rPr lang="en-US" dirty="0"/>
              <a:t> </a:t>
            </a:r>
            <a:r>
              <a:rPr lang="en-US" dirty="0" err="1"/>
              <a:t>các</a:t>
            </a:r>
            <a:r>
              <a:rPr lang="en-US" dirty="0"/>
              <a:t> role:</a:t>
            </a:r>
          </a:p>
          <a:p>
            <a:pPr lvl="1"/>
            <a:r>
              <a:rPr lang="en-US" dirty="0" err="1" smtClean="0"/>
              <a:t>Các</a:t>
            </a:r>
            <a:r>
              <a:rPr lang="en-US" dirty="0" smtClean="0"/>
              <a:t> </a:t>
            </a:r>
            <a:r>
              <a:rPr lang="en-US" dirty="0" err="1"/>
              <a:t>câu</a:t>
            </a:r>
            <a:r>
              <a:rPr lang="en-US" dirty="0"/>
              <a:t> </a:t>
            </a:r>
            <a:r>
              <a:rPr lang="en-US" dirty="0" err="1"/>
              <a:t>lệnh</a:t>
            </a:r>
            <a:r>
              <a:rPr lang="en-US" dirty="0"/>
              <a:t> SQL GRANT </a:t>
            </a:r>
            <a:r>
              <a:rPr lang="en-US" dirty="0" err="1"/>
              <a:t>và</a:t>
            </a:r>
            <a:r>
              <a:rPr lang="en-US" dirty="0"/>
              <a:t> REVOKE</a:t>
            </a:r>
          </a:p>
          <a:p>
            <a:pPr lvl="1"/>
            <a:r>
              <a:rPr lang="en-US" dirty="0" smtClean="0"/>
              <a:t>Oracle </a:t>
            </a:r>
            <a:r>
              <a:rPr lang="en-US" dirty="0"/>
              <a:t>Enterprise Manager Database Control</a:t>
            </a:r>
          </a:p>
          <a:p>
            <a:pPr marL="0" indent="0">
              <a:buNone/>
            </a:pPr>
            <a:endParaRPr lang="en-US" dirty="0" smtClean="0"/>
          </a:p>
          <a:p>
            <a:pPr marL="0" indent="0">
              <a:lnSpc>
                <a:spcPct val="120000"/>
              </a:lnSpc>
              <a:buNone/>
            </a:pPr>
            <a:endParaRPr lang="en-US" dirty="0"/>
          </a:p>
        </p:txBody>
      </p:sp>
    </p:spTree>
    <p:extLst>
      <p:ext uri="{BB962C8B-B14F-4D97-AF65-F5344CB8AC3E}">
        <p14:creationId xmlns:p14="http://schemas.microsoft.com/office/powerpoint/2010/main" val="114120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Who Can Grant or Revoke System Privileges?</a:t>
            </a:r>
          </a:p>
          <a:p>
            <a:pPr marL="0" indent="0">
              <a:buNone/>
            </a:pPr>
            <a:r>
              <a:rPr lang="en-US" dirty="0" err="1"/>
              <a:t>Chỉ</a:t>
            </a:r>
            <a:r>
              <a:rPr lang="en-US" dirty="0"/>
              <a:t> </a:t>
            </a:r>
            <a:r>
              <a:rPr lang="en-US" dirty="0" err="1"/>
              <a:t>có</a:t>
            </a:r>
            <a:r>
              <a:rPr lang="en-US" dirty="0"/>
              <a:t> </a:t>
            </a:r>
            <a:r>
              <a:rPr lang="en-US" dirty="0" err="1"/>
              <a:t>hai</a:t>
            </a:r>
            <a:r>
              <a:rPr lang="en-US" dirty="0"/>
              <a:t> </a:t>
            </a:r>
            <a:r>
              <a:rPr lang="en-US" dirty="0" err="1"/>
              <a:t>loại</a:t>
            </a:r>
            <a:r>
              <a:rPr lang="en-US" dirty="0"/>
              <a:t> </a:t>
            </a:r>
            <a:r>
              <a:rPr lang="en-US" dirty="0" err="1"/>
              <a:t>người</a:t>
            </a:r>
            <a:r>
              <a:rPr lang="en-US" dirty="0"/>
              <a:t> </a:t>
            </a:r>
            <a:r>
              <a:rPr lang="en-US" dirty="0" err="1"/>
              <a:t>dùng</a:t>
            </a:r>
            <a:r>
              <a:rPr lang="en-US" dirty="0"/>
              <a:t> </a:t>
            </a:r>
            <a:r>
              <a:rPr lang="en-US" dirty="0" err="1"/>
              <a:t>có</a:t>
            </a:r>
            <a:r>
              <a:rPr lang="en-US" dirty="0"/>
              <a:t> </a:t>
            </a:r>
            <a:r>
              <a:rPr lang="en-US" dirty="0" err="1"/>
              <a:t>thể</a:t>
            </a:r>
            <a:r>
              <a:rPr lang="en-US" dirty="0"/>
              <a:t> </a:t>
            </a:r>
            <a:r>
              <a:rPr lang="en-US" dirty="0" err="1"/>
              <a:t>cấp</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cho</a:t>
            </a:r>
            <a:r>
              <a:rPr lang="en-US" dirty="0"/>
              <a:t> </a:t>
            </a:r>
            <a:r>
              <a:rPr lang="en-US" dirty="0" err="1"/>
              <a:t>các</a:t>
            </a:r>
            <a:r>
              <a:rPr lang="en-US" dirty="0"/>
              <a:t> </a:t>
            </a:r>
            <a:r>
              <a:rPr lang="en-US" dirty="0" err="1"/>
              <a:t>người</a:t>
            </a:r>
            <a:r>
              <a:rPr lang="en-US" dirty="0"/>
              <a:t> </a:t>
            </a:r>
            <a:r>
              <a:rPr lang="en-US" dirty="0" err="1"/>
              <a:t>dùng</a:t>
            </a:r>
            <a:r>
              <a:rPr lang="en-US" dirty="0"/>
              <a:t> </a:t>
            </a:r>
            <a:r>
              <a:rPr lang="en-US" dirty="0" err="1"/>
              <a:t>khác</a:t>
            </a:r>
            <a:r>
              <a:rPr lang="en-US" dirty="0"/>
              <a:t> </a:t>
            </a:r>
            <a:r>
              <a:rPr lang="en-US" dirty="0" err="1"/>
              <a:t>hoặc</a:t>
            </a:r>
            <a:r>
              <a:rPr lang="en-US" dirty="0"/>
              <a:t> </a:t>
            </a:r>
            <a:r>
              <a:rPr lang="en-US" dirty="0" err="1"/>
              <a:t>hặc</a:t>
            </a:r>
            <a:r>
              <a:rPr lang="en-US" dirty="0"/>
              <a:t> </a:t>
            </a:r>
            <a:r>
              <a:rPr lang="en-US" dirty="0" err="1"/>
              <a:t>thu</a:t>
            </a:r>
            <a:r>
              <a:rPr lang="en-US" dirty="0"/>
              <a:t> </a:t>
            </a:r>
            <a:r>
              <a:rPr lang="en-US" dirty="0" err="1"/>
              <a:t>hồi</a:t>
            </a:r>
            <a:r>
              <a:rPr lang="en-US" dirty="0"/>
              <a:t> </a:t>
            </a:r>
            <a:r>
              <a:rPr lang="en-US" dirty="0" err="1"/>
              <a:t>các</a:t>
            </a:r>
            <a:r>
              <a:rPr lang="en-US" dirty="0"/>
              <a:t> </a:t>
            </a:r>
            <a:r>
              <a:rPr lang="en-US" dirty="0" err="1"/>
              <a:t>quyền</a:t>
            </a:r>
            <a:r>
              <a:rPr lang="en-US" dirty="0"/>
              <a:t> </a:t>
            </a:r>
            <a:r>
              <a:rPr lang="en-US" dirty="0" err="1"/>
              <a:t>này</a:t>
            </a:r>
            <a:r>
              <a:rPr lang="en-US" dirty="0"/>
              <a:t> </a:t>
            </a:r>
            <a:r>
              <a:rPr lang="en-US" dirty="0" err="1"/>
              <a:t>khỏi</a:t>
            </a:r>
            <a:r>
              <a:rPr lang="en-US" dirty="0"/>
              <a:t> </a:t>
            </a:r>
            <a:r>
              <a:rPr lang="en-US" dirty="0" err="1"/>
              <a:t>họ</a:t>
            </a:r>
            <a:r>
              <a:rPr lang="en-US" dirty="0"/>
              <a:t>:</a:t>
            </a:r>
          </a:p>
          <a:p>
            <a:pPr lvl="1"/>
            <a:r>
              <a:rPr lang="en-US" dirty="0" err="1"/>
              <a:t>Các</a:t>
            </a:r>
            <a:r>
              <a:rPr lang="en-US" dirty="0"/>
              <a:t> </a:t>
            </a:r>
            <a:r>
              <a:rPr lang="en-US" dirty="0" err="1"/>
              <a:t>người</a:t>
            </a:r>
            <a:r>
              <a:rPr lang="en-US" dirty="0"/>
              <a:t> </a:t>
            </a:r>
            <a:r>
              <a:rPr lang="en-US" dirty="0" err="1"/>
              <a:t>dùng</a:t>
            </a:r>
            <a:r>
              <a:rPr lang="en-US" dirty="0"/>
              <a:t>, </a:t>
            </a:r>
            <a:r>
              <a:rPr lang="en-US" dirty="0" err="1"/>
              <a:t>người</a:t>
            </a:r>
            <a:r>
              <a:rPr lang="en-US" dirty="0"/>
              <a:t> </a:t>
            </a:r>
            <a:r>
              <a:rPr lang="en-US" dirty="0" err="1"/>
              <a:t>mà</a:t>
            </a:r>
            <a:r>
              <a:rPr lang="en-US" dirty="0"/>
              <a:t> </a:t>
            </a:r>
            <a:r>
              <a:rPr lang="en-US" dirty="0" err="1"/>
              <a:t>được</a:t>
            </a:r>
            <a:r>
              <a:rPr lang="en-US" dirty="0"/>
              <a:t> </a:t>
            </a:r>
            <a:r>
              <a:rPr lang="en-US" dirty="0" err="1"/>
              <a:t>cấp</a:t>
            </a:r>
            <a:r>
              <a:rPr lang="en-US" dirty="0"/>
              <a:t> </a:t>
            </a:r>
            <a:r>
              <a:rPr lang="en-US" dirty="0" err="1"/>
              <a:t>các</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nào</a:t>
            </a:r>
            <a:r>
              <a:rPr lang="en-US" dirty="0"/>
              <a:t> </a:t>
            </a:r>
            <a:r>
              <a:rPr lang="en-US" dirty="0" err="1"/>
              <a:t>đó</a:t>
            </a:r>
            <a:r>
              <a:rPr lang="en-US" dirty="0"/>
              <a:t> </a:t>
            </a:r>
            <a:r>
              <a:rPr lang="en-US" dirty="0" err="1"/>
              <a:t>với</a:t>
            </a:r>
            <a:r>
              <a:rPr lang="en-US" dirty="0"/>
              <a:t> </a:t>
            </a:r>
            <a:r>
              <a:rPr lang="en-US" dirty="0" err="1"/>
              <a:t>tùy</a:t>
            </a:r>
            <a:r>
              <a:rPr lang="en-US" dirty="0"/>
              <a:t> </a:t>
            </a:r>
            <a:r>
              <a:rPr lang="en-US" dirty="0" err="1"/>
              <a:t>chọn</a:t>
            </a:r>
            <a:r>
              <a:rPr lang="en-US" dirty="0"/>
              <a:t> ADMIN OPTION </a:t>
            </a:r>
          </a:p>
          <a:p>
            <a:pPr lvl="1"/>
            <a:r>
              <a:rPr lang="en-US" dirty="0" err="1"/>
              <a:t>Các</a:t>
            </a:r>
            <a:r>
              <a:rPr lang="en-US" dirty="0"/>
              <a:t> </a:t>
            </a:r>
            <a:r>
              <a:rPr lang="en-US" dirty="0" err="1"/>
              <a:t>người</a:t>
            </a:r>
            <a:r>
              <a:rPr lang="en-US" dirty="0"/>
              <a:t> </a:t>
            </a:r>
            <a:r>
              <a:rPr lang="en-US" dirty="0" err="1"/>
              <a:t>dùng</a:t>
            </a:r>
            <a:r>
              <a:rPr lang="en-US" dirty="0"/>
              <a:t> </a:t>
            </a:r>
            <a:r>
              <a:rPr lang="en-US" dirty="0" err="1"/>
              <a:t>có</a:t>
            </a:r>
            <a:r>
              <a:rPr lang="en-US" dirty="0"/>
              <a:t> </a:t>
            </a:r>
            <a:r>
              <a:rPr lang="en-US" dirty="0" err="1"/>
              <a:t>quyền</a:t>
            </a:r>
            <a:r>
              <a:rPr lang="en-US" dirty="0"/>
              <a:t> </a:t>
            </a:r>
            <a:r>
              <a:rPr lang="en-US" dirty="0" err="1"/>
              <a:t>hệ</a:t>
            </a:r>
            <a:r>
              <a:rPr lang="en-US" dirty="0"/>
              <a:t> </a:t>
            </a:r>
            <a:r>
              <a:rPr lang="en-US" dirty="0" err="1"/>
              <a:t>thống</a:t>
            </a:r>
            <a:r>
              <a:rPr lang="en-US" dirty="0"/>
              <a:t> GRANT ANY PRIVILEGE</a:t>
            </a:r>
          </a:p>
          <a:p>
            <a:pPr marL="0" indent="0">
              <a:buNone/>
            </a:pPr>
            <a:r>
              <a:rPr lang="en-US" dirty="0" err="1"/>
              <a:t>Với</a:t>
            </a:r>
            <a:r>
              <a:rPr lang="en-US" dirty="0"/>
              <a:t> </a:t>
            </a:r>
            <a:r>
              <a:rPr lang="en-US" dirty="0" err="1"/>
              <a:t>lý</a:t>
            </a:r>
            <a:r>
              <a:rPr lang="en-US" dirty="0"/>
              <a:t> do </a:t>
            </a:r>
            <a:r>
              <a:rPr lang="en-US" dirty="0" err="1"/>
              <a:t>này</a:t>
            </a:r>
            <a:r>
              <a:rPr lang="en-US" dirty="0"/>
              <a:t>, </a:t>
            </a:r>
            <a:r>
              <a:rPr lang="en-US" dirty="0" err="1"/>
              <a:t>chỉ</a:t>
            </a:r>
            <a:r>
              <a:rPr lang="en-US" dirty="0"/>
              <a:t> </a:t>
            </a:r>
            <a:r>
              <a:rPr lang="en-US" dirty="0" err="1"/>
              <a:t>nên</a:t>
            </a:r>
            <a:r>
              <a:rPr lang="en-US" dirty="0"/>
              <a:t> </a:t>
            </a:r>
            <a:r>
              <a:rPr lang="en-US" dirty="0" err="1"/>
              <a:t>cung</a:t>
            </a:r>
            <a:r>
              <a:rPr lang="en-US" dirty="0"/>
              <a:t> </a:t>
            </a:r>
            <a:r>
              <a:rPr lang="en-US" dirty="0" err="1"/>
              <a:t>cấp</a:t>
            </a:r>
            <a:r>
              <a:rPr lang="en-US" dirty="0"/>
              <a:t> </a:t>
            </a:r>
            <a:r>
              <a:rPr lang="en-US" dirty="0" err="1"/>
              <a:t>các</a:t>
            </a:r>
            <a:r>
              <a:rPr lang="en-US" dirty="0"/>
              <a:t> </a:t>
            </a:r>
            <a:r>
              <a:rPr lang="en-US" dirty="0" err="1"/>
              <a:t>quyền</a:t>
            </a:r>
            <a:r>
              <a:rPr lang="en-US" dirty="0"/>
              <a:t> </a:t>
            </a:r>
            <a:r>
              <a:rPr lang="en-US" dirty="0" err="1"/>
              <a:t>này</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người</a:t>
            </a:r>
            <a:r>
              <a:rPr lang="en-US" dirty="0"/>
              <a:t> </a:t>
            </a:r>
            <a:r>
              <a:rPr lang="en-US" dirty="0" err="1"/>
              <a:t>dùng</a:t>
            </a:r>
            <a:r>
              <a:rPr lang="en-US" dirty="0"/>
              <a:t> </a:t>
            </a:r>
            <a:r>
              <a:rPr lang="en-US" dirty="0" err="1"/>
              <a:t>đáng</a:t>
            </a:r>
            <a:r>
              <a:rPr lang="en-US" dirty="0"/>
              <a:t> tin </a:t>
            </a:r>
            <a:r>
              <a:rPr lang="en-US" dirty="0" err="1"/>
              <a:t>tưởng</a:t>
            </a:r>
            <a:r>
              <a:rPr lang="en-US" dirty="0"/>
              <a:t>.</a:t>
            </a:r>
          </a:p>
          <a:p>
            <a:pPr marL="0" indent="0">
              <a:buNone/>
            </a:pPr>
            <a:endParaRPr lang="en-US" dirty="0" smtClean="0"/>
          </a:p>
          <a:p>
            <a:pPr marL="0" indent="0">
              <a:lnSpc>
                <a:spcPct val="120000"/>
              </a:lnSpc>
              <a:buNone/>
            </a:pPr>
            <a:endParaRPr lang="en-US" dirty="0"/>
          </a:p>
        </p:txBody>
      </p:sp>
    </p:spTree>
    <p:extLst>
      <p:ext uri="{BB962C8B-B14F-4D97-AF65-F5344CB8AC3E}">
        <p14:creationId xmlns:p14="http://schemas.microsoft.com/office/powerpoint/2010/main" val="2639420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fontScale="77500" lnSpcReduction="20000"/>
          </a:bodyPr>
          <a:lstStyle/>
          <a:p>
            <a:r>
              <a:rPr lang="en-US" dirty="0"/>
              <a:t>About ANY Privileges and the PUBLIC Role</a:t>
            </a:r>
          </a:p>
          <a:p>
            <a:pPr marL="0" indent="0">
              <a:buNone/>
            </a:pPr>
            <a:r>
              <a:rPr lang="en-US" dirty="0" err="1"/>
              <a:t>Các</a:t>
            </a:r>
            <a:r>
              <a:rPr lang="en-US" dirty="0"/>
              <a:t> </a:t>
            </a:r>
            <a:r>
              <a:rPr lang="en-US" dirty="0" err="1"/>
              <a:t>quyền</a:t>
            </a:r>
            <a:r>
              <a:rPr lang="en-US" dirty="0"/>
              <a:t> </a:t>
            </a:r>
            <a:r>
              <a:rPr lang="en-US" dirty="0" err="1"/>
              <a:t>hệ</a:t>
            </a:r>
            <a:r>
              <a:rPr lang="en-US" dirty="0"/>
              <a:t> </a:t>
            </a:r>
            <a:r>
              <a:rPr lang="en-US" dirty="0" err="1"/>
              <a:t>thống</a:t>
            </a:r>
            <a:r>
              <a:rPr lang="en-US" dirty="0"/>
              <a:t> </a:t>
            </a:r>
            <a:r>
              <a:rPr lang="en-US" dirty="0" err="1"/>
              <a:t>sử</a:t>
            </a:r>
            <a:r>
              <a:rPr lang="en-US" dirty="0"/>
              <a:t> </a:t>
            </a:r>
            <a:r>
              <a:rPr lang="en-US" dirty="0" err="1"/>
              <a:t>dụng</a:t>
            </a:r>
            <a:r>
              <a:rPr lang="en-US" dirty="0"/>
              <a:t> </a:t>
            </a:r>
            <a:r>
              <a:rPr lang="en-US" dirty="0" err="1"/>
              <a:t>từ</a:t>
            </a:r>
            <a:r>
              <a:rPr lang="en-US" dirty="0"/>
              <a:t> </a:t>
            </a:r>
            <a:r>
              <a:rPr lang="en-US" dirty="0" err="1"/>
              <a:t>khóa</a:t>
            </a:r>
            <a:r>
              <a:rPr lang="en-US" dirty="0"/>
              <a:t> ANY </a:t>
            </a:r>
            <a:r>
              <a:rPr lang="en-US" dirty="0" err="1"/>
              <a:t>cho</a:t>
            </a:r>
            <a:r>
              <a:rPr lang="en-US" dirty="0"/>
              <a:t> </a:t>
            </a:r>
            <a:r>
              <a:rPr lang="en-US" dirty="0" err="1"/>
              <a:t>phép</a:t>
            </a:r>
            <a:r>
              <a:rPr lang="en-US" dirty="0"/>
              <a:t> </a:t>
            </a:r>
            <a:r>
              <a:rPr lang="en-US" dirty="0" err="1"/>
              <a:t>bạn</a:t>
            </a:r>
            <a:r>
              <a:rPr lang="en-US" dirty="0"/>
              <a:t> </a:t>
            </a:r>
            <a:r>
              <a:rPr lang="en-US" dirty="0" err="1"/>
              <a:t>thiết</a:t>
            </a:r>
            <a:r>
              <a:rPr lang="en-US" dirty="0"/>
              <a:t> </a:t>
            </a:r>
            <a:r>
              <a:rPr lang="en-US" dirty="0" err="1"/>
              <a:t>lập</a:t>
            </a:r>
            <a:r>
              <a:rPr lang="en-US" dirty="0"/>
              <a:t> </a:t>
            </a:r>
            <a:r>
              <a:rPr lang="en-US" dirty="0" err="1"/>
              <a:t>các</a:t>
            </a:r>
            <a:r>
              <a:rPr lang="en-US" dirty="0"/>
              <a:t> </a:t>
            </a:r>
            <a:r>
              <a:rPr lang="en-US" dirty="0" err="1"/>
              <a:t>quyền</a:t>
            </a:r>
            <a:r>
              <a:rPr lang="en-US" dirty="0"/>
              <a:t> </a:t>
            </a:r>
            <a:r>
              <a:rPr lang="en-US" dirty="0" err="1"/>
              <a:t>cho</a:t>
            </a:r>
            <a:r>
              <a:rPr lang="en-US" dirty="0"/>
              <a:t> </a:t>
            </a:r>
            <a:r>
              <a:rPr lang="en-US" dirty="0" err="1"/>
              <a:t>toàn</a:t>
            </a:r>
            <a:r>
              <a:rPr lang="en-US" dirty="0"/>
              <a:t> </a:t>
            </a:r>
            <a:r>
              <a:rPr lang="en-US" dirty="0" err="1"/>
              <a:t>bộ</a:t>
            </a:r>
            <a:r>
              <a:rPr lang="en-US" dirty="0"/>
              <a:t> </a:t>
            </a:r>
            <a:r>
              <a:rPr lang="en-US" dirty="0" err="1"/>
              <a:t>danh</a:t>
            </a:r>
            <a:r>
              <a:rPr lang="en-US" dirty="0"/>
              <a:t> </a:t>
            </a:r>
            <a:r>
              <a:rPr lang="en-US" dirty="0" err="1"/>
              <a:t>mục</a:t>
            </a:r>
            <a:r>
              <a:rPr lang="en-US" dirty="0"/>
              <a:t> </a:t>
            </a:r>
            <a:r>
              <a:rPr lang="en-US" dirty="0" err="1"/>
              <a:t>của</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trong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Ví</a:t>
            </a:r>
            <a:r>
              <a:rPr lang="en-US" dirty="0"/>
              <a:t> </a:t>
            </a:r>
            <a:r>
              <a:rPr lang="en-US" dirty="0" err="1"/>
              <a:t>dụ</a:t>
            </a:r>
            <a:r>
              <a:rPr lang="en-US" dirty="0"/>
              <a:t>, </a:t>
            </a:r>
            <a:r>
              <a:rPr lang="en-US" dirty="0" err="1"/>
              <a:t>quyền</a:t>
            </a:r>
            <a:r>
              <a:rPr lang="en-US" dirty="0"/>
              <a:t> </a:t>
            </a:r>
            <a:r>
              <a:rPr lang="en-US" dirty="0" err="1"/>
              <a:t>hệ</a:t>
            </a:r>
            <a:r>
              <a:rPr lang="en-US" dirty="0"/>
              <a:t> </a:t>
            </a:r>
            <a:r>
              <a:rPr lang="en-US" dirty="0" err="1"/>
              <a:t>thống</a:t>
            </a:r>
            <a:r>
              <a:rPr lang="en-US" dirty="0"/>
              <a:t> CREATE ANY PROCEDURE </a:t>
            </a:r>
            <a:r>
              <a:rPr lang="en-US" dirty="0" err="1"/>
              <a:t>cho</a:t>
            </a:r>
            <a:r>
              <a:rPr lang="en-US" dirty="0"/>
              <a:t> </a:t>
            </a:r>
            <a:r>
              <a:rPr lang="en-US" dirty="0" err="1"/>
              <a:t>phép</a:t>
            </a:r>
            <a:r>
              <a:rPr lang="en-US" dirty="0"/>
              <a:t> </a:t>
            </a:r>
            <a:r>
              <a:rPr lang="en-US" dirty="0" err="1"/>
              <a:t>một</a:t>
            </a:r>
            <a:r>
              <a:rPr lang="en-US" dirty="0"/>
              <a:t> </a:t>
            </a:r>
            <a:r>
              <a:rPr lang="en-US" dirty="0" err="1"/>
              <a:t>người</a:t>
            </a:r>
            <a:r>
              <a:rPr lang="en-US" dirty="0"/>
              <a:t> </a:t>
            </a:r>
            <a:r>
              <a:rPr lang="en-US" dirty="0" err="1"/>
              <a:t>dùng</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thủ</a:t>
            </a:r>
            <a:r>
              <a:rPr lang="en-US" dirty="0"/>
              <a:t> </a:t>
            </a:r>
            <a:r>
              <a:rPr lang="en-US" dirty="0" err="1"/>
              <a:t>tục</a:t>
            </a:r>
            <a:r>
              <a:rPr lang="en-US" dirty="0"/>
              <a:t> </a:t>
            </a:r>
            <a:r>
              <a:rPr lang="en-US" dirty="0" err="1"/>
              <a:t>bất</a:t>
            </a:r>
            <a:r>
              <a:rPr lang="en-US" dirty="0"/>
              <a:t> </a:t>
            </a:r>
            <a:r>
              <a:rPr lang="en-US" dirty="0" err="1"/>
              <a:t>cứ</a:t>
            </a:r>
            <a:r>
              <a:rPr lang="en-US" dirty="0"/>
              <a:t> </a:t>
            </a:r>
            <a:r>
              <a:rPr lang="en-US" dirty="0" err="1"/>
              <a:t>đâu</a:t>
            </a:r>
            <a:r>
              <a:rPr lang="en-US" dirty="0"/>
              <a:t> </a:t>
            </a:r>
            <a:r>
              <a:rPr lang="en-US" dirty="0" err="1"/>
              <a:t>trong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Hành</a:t>
            </a:r>
            <a:r>
              <a:rPr lang="en-US" dirty="0"/>
              <a:t> vi </a:t>
            </a:r>
            <a:r>
              <a:rPr lang="en-US" dirty="0" err="1"/>
              <a:t>của</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được</a:t>
            </a:r>
            <a:r>
              <a:rPr lang="en-US" dirty="0"/>
              <a:t> </a:t>
            </a:r>
            <a:r>
              <a:rPr lang="en-US" dirty="0" err="1"/>
              <a:t>được</a:t>
            </a:r>
            <a:r>
              <a:rPr lang="en-US" dirty="0"/>
              <a:t> </a:t>
            </a:r>
            <a:r>
              <a:rPr lang="en-US" dirty="0" err="1"/>
              <a:t>tạo</a:t>
            </a:r>
            <a:r>
              <a:rPr lang="en-US" dirty="0"/>
              <a:t> </a:t>
            </a:r>
            <a:r>
              <a:rPr lang="en-US" dirty="0" err="1"/>
              <a:t>bởi</a:t>
            </a:r>
            <a:r>
              <a:rPr lang="en-US" dirty="0"/>
              <a:t> </a:t>
            </a:r>
            <a:r>
              <a:rPr lang="en-US" dirty="0" err="1"/>
              <a:t>các</a:t>
            </a:r>
            <a:r>
              <a:rPr lang="en-US" dirty="0"/>
              <a:t> </a:t>
            </a:r>
            <a:r>
              <a:rPr lang="en-US" dirty="0" err="1"/>
              <a:t>người</a:t>
            </a:r>
            <a:r>
              <a:rPr lang="en-US" dirty="0"/>
              <a:t> </a:t>
            </a:r>
            <a:r>
              <a:rPr lang="en-US" dirty="0" err="1"/>
              <a:t>dùng</a:t>
            </a:r>
            <a:r>
              <a:rPr lang="en-US" dirty="0"/>
              <a:t> </a:t>
            </a:r>
            <a:r>
              <a:rPr lang="en-US" dirty="0" err="1"/>
              <a:t>với</a:t>
            </a:r>
            <a:r>
              <a:rPr lang="en-US" dirty="0"/>
              <a:t> </a:t>
            </a:r>
            <a:r>
              <a:rPr lang="en-US" dirty="0" err="1"/>
              <a:t>quyền</a:t>
            </a:r>
            <a:r>
              <a:rPr lang="en-US" dirty="0"/>
              <a:t> ANY </a:t>
            </a:r>
            <a:r>
              <a:rPr lang="en-US" dirty="0" err="1"/>
              <a:t>không</a:t>
            </a:r>
            <a:r>
              <a:rPr lang="en-US" dirty="0"/>
              <a:t> </a:t>
            </a:r>
            <a:r>
              <a:rPr lang="en-US" dirty="0" err="1"/>
              <a:t>bị</a:t>
            </a:r>
            <a:r>
              <a:rPr lang="en-US" dirty="0"/>
              <a:t> </a:t>
            </a:r>
            <a:r>
              <a:rPr lang="en-US" dirty="0" err="1"/>
              <a:t>gới</a:t>
            </a:r>
            <a:r>
              <a:rPr lang="en-US" dirty="0"/>
              <a:t> </a:t>
            </a:r>
            <a:r>
              <a:rPr lang="en-US" dirty="0" err="1"/>
              <a:t>hạn</a:t>
            </a:r>
            <a:r>
              <a:rPr lang="en-US" dirty="0"/>
              <a:t> ở schema </a:t>
            </a:r>
            <a:r>
              <a:rPr lang="en-US" dirty="0" err="1"/>
              <a:t>mà</a:t>
            </a:r>
            <a:r>
              <a:rPr lang="en-US" dirty="0"/>
              <a:t> </a:t>
            </a:r>
            <a:r>
              <a:rPr lang="en-US" dirty="0" err="1"/>
              <a:t>nó</a:t>
            </a:r>
            <a:r>
              <a:rPr lang="en-US" dirty="0"/>
              <a:t> </a:t>
            </a:r>
            <a:r>
              <a:rPr lang="en-US" dirty="0" err="1"/>
              <a:t>được</a:t>
            </a:r>
            <a:r>
              <a:rPr lang="en-US" dirty="0"/>
              <a:t> </a:t>
            </a:r>
            <a:r>
              <a:rPr lang="en-US" dirty="0" err="1"/>
              <a:t>tạo</a:t>
            </a:r>
            <a:r>
              <a:rPr lang="en-US" dirty="0"/>
              <a:t> </a:t>
            </a:r>
            <a:r>
              <a:rPr lang="en-US" dirty="0" err="1"/>
              <a:t>ra.</a:t>
            </a:r>
            <a:r>
              <a:rPr lang="en-US" dirty="0"/>
              <a:t> </a:t>
            </a:r>
            <a:r>
              <a:rPr lang="en-US" dirty="0" err="1"/>
              <a:t>Ví</a:t>
            </a:r>
            <a:r>
              <a:rPr lang="en-US" dirty="0"/>
              <a:t> </a:t>
            </a:r>
            <a:r>
              <a:rPr lang="en-US" dirty="0" err="1"/>
              <a:t>dụ</a:t>
            </a:r>
            <a:r>
              <a:rPr lang="en-US" dirty="0"/>
              <a:t>, </a:t>
            </a:r>
            <a:r>
              <a:rPr lang="en-US" dirty="0" err="1"/>
              <a:t>Nếu</a:t>
            </a:r>
            <a:r>
              <a:rPr lang="en-US" dirty="0"/>
              <a:t> </a:t>
            </a:r>
            <a:r>
              <a:rPr lang="en-US" dirty="0" err="1"/>
              <a:t>một</a:t>
            </a:r>
            <a:r>
              <a:rPr lang="en-US" dirty="0"/>
              <a:t> </a:t>
            </a:r>
            <a:r>
              <a:rPr lang="en-US" dirty="0" err="1"/>
              <a:t>người</a:t>
            </a:r>
            <a:r>
              <a:rPr lang="en-US" dirty="0"/>
              <a:t> </a:t>
            </a:r>
            <a:r>
              <a:rPr lang="en-US" dirty="0" err="1"/>
              <a:t>dùng</a:t>
            </a:r>
            <a:r>
              <a:rPr lang="en-US" dirty="0"/>
              <a:t> JSMITH </a:t>
            </a:r>
            <a:r>
              <a:rPr lang="en-US" dirty="0" err="1"/>
              <a:t>có</a:t>
            </a:r>
            <a:r>
              <a:rPr lang="en-US" dirty="0"/>
              <a:t> </a:t>
            </a:r>
            <a:r>
              <a:rPr lang="en-US" dirty="0" err="1"/>
              <a:t>quyền</a:t>
            </a:r>
            <a:r>
              <a:rPr lang="en-US" dirty="0"/>
              <a:t> CREATE ANY PROCEDURE </a:t>
            </a:r>
            <a:r>
              <a:rPr lang="en-US" dirty="0" err="1"/>
              <a:t>và</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thủ</a:t>
            </a:r>
            <a:r>
              <a:rPr lang="en-US" dirty="0"/>
              <a:t> </a:t>
            </a:r>
            <a:r>
              <a:rPr lang="en-US" dirty="0" err="1"/>
              <a:t>tục</a:t>
            </a:r>
            <a:r>
              <a:rPr lang="en-US" dirty="0"/>
              <a:t> </a:t>
            </a:r>
            <a:r>
              <a:rPr lang="en-US" dirty="0" err="1"/>
              <a:t>trong</a:t>
            </a:r>
            <a:r>
              <a:rPr lang="en-US" dirty="0"/>
              <a:t> schema JONES, </a:t>
            </a:r>
            <a:r>
              <a:rPr lang="en-US" dirty="0" err="1"/>
              <a:t>thì</a:t>
            </a:r>
            <a:r>
              <a:rPr lang="en-US" dirty="0"/>
              <a:t> </a:t>
            </a:r>
            <a:r>
              <a:rPr lang="en-US" dirty="0" err="1"/>
              <a:t>thủ</a:t>
            </a:r>
            <a:r>
              <a:rPr lang="en-US" dirty="0"/>
              <a:t> </a:t>
            </a:r>
            <a:r>
              <a:rPr lang="en-US" dirty="0" err="1"/>
              <a:t>tục</a:t>
            </a:r>
            <a:r>
              <a:rPr lang="en-US" dirty="0"/>
              <a:t> </a:t>
            </a:r>
            <a:r>
              <a:rPr lang="en-US" dirty="0" err="1"/>
              <a:t>đó</a:t>
            </a:r>
            <a:r>
              <a:rPr lang="en-US" dirty="0"/>
              <a:t> </a:t>
            </a:r>
            <a:r>
              <a:rPr lang="en-US" dirty="0" err="1"/>
              <a:t>sẽ</a:t>
            </a:r>
            <a:r>
              <a:rPr lang="en-US" dirty="0"/>
              <a:t> </a:t>
            </a:r>
            <a:r>
              <a:rPr lang="en-US" dirty="0" err="1"/>
              <a:t>chạy</a:t>
            </a:r>
            <a:r>
              <a:rPr lang="en-US" dirty="0"/>
              <a:t> </a:t>
            </a:r>
            <a:r>
              <a:rPr lang="en-US" dirty="0" err="1"/>
              <a:t>như</a:t>
            </a:r>
            <a:r>
              <a:rPr lang="en-US" dirty="0"/>
              <a:t> </a:t>
            </a:r>
            <a:r>
              <a:rPr lang="en-US" dirty="0" err="1"/>
              <a:t>là</a:t>
            </a:r>
            <a:r>
              <a:rPr lang="en-US" dirty="0"/>
              <a:t> JONES. </a:t>
            </a:r>
            <a:r>
              <a:rPr lang="en-US" dirty="0" err="1"/>
              <a:t>Tuy</a:t>
            </a:r>
            <a:r>
              <a:rPr lang="en-US" dirty="0"/>
              <a:t> </a:t>
            </a:r>
            <a:r>
              <a:rPr lang="en-US" dirty="0" err="1"/>
              <a:t>nhiên</a:t>
            </a:r>
            <a:r>
              <a:rPr lang="en-US" dirty="0"/>
              <a:t>, JONES </a:t>
            </a:r>
            <a:r>
              <a:rPr lang="en-US" dirty="0" err="1"/>
              <a:t>sẽ</a:t>
            </a:r>
            <a:r>
              <a:rPr lang="en-US" dirty="0"/>
              <a:t> </a:t>
            </a:r>
            <a:r>
              <a:rPr lang="en-US" dirty="0" err="1"/>
              <a:t>không</a:t>
            </a:r>
            <a:r>
              <a:rPr lang="en-US" dirty="0"/>
              <a:t> </a:t>
            </a:r>
            <a:r>
              <a:rPr lang="en-US" dirty="0" err="1"/>
              <a:t>nhận</a:t>
            </a:r>
            <a:r>
              <a:rPr lang="en-US" dirty="0"/>
              <a:t> </a:t>
            </a:r>
            <a:r>
              <a:rPr lang="en-US" dirty="0" err="1"/>
              <a:t>biết</a:t>
            </a:r>
            <a:r>
              <a:rPr lang="en-US" dirty="0"/>
              <a:t> </a:t>
            </a:r>
            <a:r>
              <a:rPr lang="en-US" dirty="0" err="1"/>
              <a:t>được</a:t>
            </a:r>
            <a:r>
              <a:rPr lang="en-US" dirty="0"/>
              <a:t> </a:t>
            </a:r>
            <a:r>
              <a:rPr lang="en-US" dirty="0" err="1"/>
              <a:t>là</a:t>
            </a:r>
            <a:r>
              <a:rPr lang="en-US" dirty="0"/>
              <a:t> </a:t>
            </a:r>
            <a:r>
              <a:rPr lang="en-US" dirty="0" err="1"/>
              <a:t>cái</a:t>
            </a:r>
            <a:r>
              <a:rPr lang="en-US" dirty="0"/>
              <a:t> </a:t>
            </a:r>
            <a:r>
              <a:rPr lang="en-US" dirty="0" err="1"/>
              <a:t>thủ</a:t>
            </a:r>
            <a:r>
              <a:rPr lang="en-US" dirty="0"/>
              <a:t> </a:t>
            </a:r>
            <a:r>
              <a:rPr lang="en-US" dirty="0" err="1"/>
              <a:t>tục</a:t>
            </a:r>
            <a:r>
              <a:rPr lang="en-US" dirty="0"/>
              <a:t> </a:t>
            </a:r>
            <a:r>
              <a:rPr lang="en-US" dirty="0" err="1"/>
              <a:t>mà</a:t>
            </a:r>
            <a:r>
              <a:rPr lang="en-US" dirty="0"/>
              <a:t> JSMITH </a:t>
            </a:r>
            <a:r>
              <a:rPr lang="en-US" dirty="0" err="1"/>
              <a:t>đã</a:t>
            </a:r>
            <a:r>
              <a:rPr lang="en-US" dirty="0"/>
              <a:t> </a:t>
            </a:r>
            <a:r>
              <a:rPr lang="en-US" dirty="0" err="1"/>
              <a:t>tạo</a:t>
            </a:r>
            <a:r>
              <a:rPr lang="en-US" dirty="0"/>
              <a:t> </a:t>
            </a:r>
            <a:r>
              <a:rPr lang="en-US" dirty="0" err="1"/>
              <a:t>đang</a:t>
            </a:r>
            <a:r>
              <a:rPr lang="en-US" dirty="0"/>
              <a:t> </a:t>
            </a:r>
            <a:r>
              <a:rPr lang="en-US" dirty="0" err="1"/>
              <a:t>được</a:t>
            </a:r>
            <a:r>
              <a:rPr lang="en-US" dirty="0"/>
              <a:t> </a:t>
            </a:r>
            <a:r>
              <a:rPr lang="en-US" dirty="0" err="1"/>
              <a:t>chạy</a:t>
            </a:r>
            <a:r>
              <a:rPr lang="en-US" dirty="0"/>
              <a:t> </a:t>
            </a:r>
            <a:r>
              <a:rPr lang="en-US" dirty="0" err="1"/>
              <a:t>dưới</a:t>
            </a:r>
            <a:r>
              <a:rPr lang="en-US" dirty="0"/>
              <a:t> </a:t>
            </a:r>
            <a:r>
              <a:rPr lang="en-US" dirty="0" err="1"/>
              <a:t>tên</a:t>
            </a:r>
            <a:r>
              <a:rPr lang="en-US" dirty="0"/>
              <a:t> </a:t>
            </a:r>
            <a:r>
              <a:rPr lang="en-US" dirty="0" err="1"/>
              <a:t>anh</a:t>
            </a:r>
            <a:r>
              <a:rPr lang="en-US" dirty="0"/>
              <a:t> ta (JONES). </a:t>
            </a:r>
            <a:r>
              <a:rPr lang="en-US" dirty="0" err="1"/>
              <a:t>nếu</a:t>
            </a:r>
            <a:r>
              <a:rPr lang="en-US" dirty="0"/>
              <a:t> JONS </a:t>
            </a:r>
            <a:r>
              <a:rPr lang="en-US" dirty="0" err="1"/>
              <a:t>có</a:t>
            </a:r>
            <a:r>
              <a:rPr lang="en-US" dirty="0"/>
              <a:t> </a:t>
            </a:r>
            <a:r>
              <a:rPr lang="en-US" dirty="0" err="1"/>
              <a:t>các</a:t>
            </a:r>
            <a:r>
              <a:rPr lang="en-US" dirty="0"/>
              <a:t> </a:t>
            </a:r>
            <a:r>
              <a:rPr lang="en-US" dirty="0" err="1"/>
              <a:t>quyền</a:t>
            </a:r>
            <a:r>
              <a:rPr lang="en-US" dirty="0"/>
              <a:t> DBA, </a:t>
            </a:r>
            <a:r>
              <a:rPr lang="en-US" dirty="0" err="1"/>
              <a:t>Để</a:t>
            </a:r>
            <a:r>
              <a:rPr lang="en-US" dirty="0"/>
              <a:t> </a:t>
            </a:r>
            <a:r>
              <a:rPr lang="en-US" dirty="0" err="1"/>
              <a:t>cho</a:t>
            </a:r>
            <a:r>
              <a:rPr lang="en-US" dirty="0"/>
              <a:t> JSMITH </a:t>
            </a:r>
            <a:r>
              <a:rPr lang="en-US" dirty="0" err="1"/>
              <a:t>chạy</a:t>
            </a:r>
            <a:r>
              <a:rPr lang="en-US" dirty="0"/>
              <a:t> </a:t>
            </a:r>
            <a:r>
              <a:rPr lang="en-US" dirty="0" err="1"/>
              <a:t>một</a:t>
            </a:r>
            <a:r>
              <a:rPr lang="en-US" dirty="0"/>
              <a:t> </a:t>
            </a:r>
            <a:r>
              <a:rPr lang="en-US" dirty="0" err="1"/>
              <a:t>thủ</a:t>
            </a:r>
            <a:r>
              <a:rPr lang="en-US" dirty="0"/>
              <a:t> </a:t>
            </a:r>
            <a:r>
              <a:rPr lang="en-US" dirty="0" err="1"/>
              <a:t>tục</a:t>
            </a:r>
            <a:r>
              <a:rPr lang="en-US" dirty="0"/>
              <a:t> </a:t>
            </a:r>
            <a:r>
              <a:rPr lang="en-US" dirty="0" err="1"/>
              <a:t>như</a:t>
            </a:r>
            <a:r>
              <a:rPr lang="en-US" dirty="0"/>
              <a:t> </a:t>
            </a:r>
            <a:r>
              <a:rPr lang="en-US" dirty="0" err="1"/>
              <a:t>là</a:t>
            </a:r>
            <a:r>
              <a:rPr lang="en-US" dirty="0"/>
              <a:t> JONES </a:t>
            </a:r>
            <a:r>
              <a:rPr lang="en-US" dirty="0" err="1"/>
              <a:t>có</a:t>
            </a:r>
            <a:r>
              <a:rPr lang="en-US" dirty="0"/>
              <a:t> </a:t>
            </a:r>
            <a:r>
              <a:rPr lang="en-US" dirty="0" err="1"/>
              <a:t>thể</a:t>
            </a:r>
            <a:r>
              <a:rPr lang="en-US" dirty="0"/>
              <a:t> </a:t>
            </a:r>
            <a:r>
              <a:rPr lang="en-US" dirty="0" err="1"/>
              <a:t>xảy</a:t>
            </a:r>
            <a:r>
              <a:rPr lang="en-US" dirty="0"/>
              <a:t> </a:t>
            </a:r>
            <a:r>
              <a:rPr lang="en-US" dirty="0" err="1"/>
              <a:t>ra</a:t>
            </a:r>
            <a:r>
              <a:rPr lang="en-US" dirty="0"/>
              <a:t> </a:t>
            </a:r>
            <a:r>
              <a:rPr lang="en-US" dirty="0" err="1"/>
              <a:t>một</a:t>
            </a:r>
            <a:r>
              <a:rPr lang="en-US" dirty="0"/>
              <a:t> vi </a:t>
            </a:r>
            <a:r>
              <a:rPr lang="en-US" dirty="0" err="1"/>
              <a:t>phạm</a:t>
            </a:r>
            <a:r>
              <a:rPr lang="en-US" dirty="0"/>
              <a:t> </a:t>
            </a:r>
            <a:r>
              <a:rPr lang="en-US" dirty="0" err="1"/>
              <a:t>bảo</a:t>
            </a:r>
            <a:r>
              <a:rPr lang="en-US" dirty="0"/>
              <a:t> </a:t>
            </a:r>
            <a:r>
              <a:rPr lang="en-US" dirty="0" err="1"/>
              <a:t>mật</a:t>
            </a:r>
            <a:r>
              <a:rPr lang="en-US" dirty="0"/>
              <a:t>.</a:t>
            </a:r>
          </a:p>
          <a:p>
            <a:pPr marL="0" indent="0">
              <a:buNone/>
            </a:pPr>
            <a:r>
              <a:rPr lang="en-US" dirty="0" err="1"/>
              <a:t>Vai</a:t>
            </a:r>
            <a:r>
              <a:rPr lang="en-US" dirty="0"/>
              <a:t> </a:t>
            </a:r>
            <a:r>
              <a:rPr lang="en-US" dirty="0" err="1"/>
              <a:t>trò</a:t>
            </a:r>
            <a:r>
              <a:rPr lang="en-US" dirty="0"/>
              <a:t> PUBLIC </a:t>
            </a:r>
            <a:r>
              <a:rPr lang="en-US" dirty="0" err="1"/>
              <a:t>là</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đặc</a:t>
            </a:r>
            <a:r>
              <a:rPr lang="en-US" dirty="0"/>
              <a:t> </a:t>
            </a:r>
            <a:r>
              <a:rPr lang="en-US" dirty="0" err="1"/>
              <a:t>biệt</a:t>
            </a:r>
            <a:r>
              <a:rPr lang="en-US" dirty="0"/>
              <a:t> </a:t>
            </a:r>
            <a:r>
              <a:rPr lang="en-US" dirty="0" err="1"/>
              <a:t>mà</a:t>
            </a:r>
            <a:r>
              <a:rPr lang="en-US" dirty="0"/>
              <a:t> </a:t>
            </a:r>
            <a:r>
              <a:rPr lang="en-US" dirty="0" err="1"/>
              <a:t>mọi</a:t>
            </a:r>
            <a:r>
              <a:rPr lang="en-US" dirty="0"/>
              <a:t> </a:t>
            </a:r>
            <a:r>
              <a:rPr lang="en-US" dirty="0" err="1"/>
              <a:t>tài</a:t>
            </a:r>
            <a:r>
              <a:rPr lang="en-US" dirty="0"/>
              <a:t> </a:t>
            </a:r>
            <a:r>
              <a:rPr lang="en-US" dirty="0" err="1"/>
              <a:t>khoản</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tự</a:t>
            </a:r>
            <a:r>
              <a:rPr lang="en-US" dirty="0"/>
              <a:t> </a:t>
            </a:r>
            <a:r>
              <a:rPr lang="en-US" dirty="0" err="1"/>
              <a:t>động</a:t>
            </a:r>
            <a:r>
              <a:rPr lang="en-US" dirty="0"/>
              <a:t> </a:t>
            </a:r>
            <a:r>
              <a:rPr lang="en-US" dirty="0" err="1"/>
              <a:t>có</a:t>
            </a:r>
            <a:r>
              <a:rPr lang="en-US" dirty="0"/>
              <a:t> </a:t>
            </a:r>
            <a:r>
              <a:rPr lang="en-US" dirty="0" err="1"/>
              <a:t>khi</a:t>
            </a:r>
            <a:r>
              <a:rPr lang="en-US" dirty="0"/>
              <a:t> </a:t>
            </a:r>
            <a:r>
              <a:rPr lang="en-US" dirty="0" err="1"/>
              <a:t>một</a:t>
            </a:r>
            <a:r>
              <a:rPr lang="en-US" dirty="0"/>
              <a:t> </a:t>
            </a:r>
            <a:r>
              <a:rPr lang="en-US" dirty="0" err="1"/>
              <a:t>tài</a:t>
            </a:r>
            <a:r>
              <a:rPr lang="en-US" dirty="0"/>
              <a:t> </a:t>
            </a:r>
            <a:r>
              <a:rPr lang="en-US" dirty="0" err="1"/>
              <a:t>khoản</a:t>
            </a:r>
            <a:r>
              <a:rPr lang="en-US" dirty="0"/>
              <a:t> </a:t>
            </a:r>
            <a:r>
              <a:rPr lang="en-US" dirty="0" err="1"/>
              <a:t>được</a:t>
            </a:r>
            <a:r>
              <a:rPr lang="en-US" dirty="0"/>
              <a:t> </a:t>
            </a:r>
            <a:r>
              <a:rPr lang="en-US" dirty="0" err="1"/>
              <a:t>tạo</a:t>
            </a:r>
            <a:r>
              <a:rPr lang="en-US" dirty="0"/>
              <a:t> </a:t>
            </a:r>
            <a:r>
              <a:rPr lang="en-US" dirty="0" err="1"/>
              <a:t>ra.</a:t>
            </a:r>
            <a:r>
              <a:rPr lang="en-US" dirty="0"/>
              <a:t> </a:t>
            </a:r>
            <a:r>
              <a:rPr lang="en-US" dirty="0" err="1"/>
              <a:t>Mặc</a:t>
            </a:r>
            <a:r>
              <a:rPr lang="en-US" dirty="0"/>
              <a:t> </a:t>
            </a:r>
            <a:r>
              <a:rPr lang="en-US" dirty="0" err="1"/>
              <a:t>định</a:t>
            </a:r>
            <a:r>
              <a:rPr lang="en-US" dirty="0"/>
              <a:t>, </a:t>
            </a:r>
            <a:r>
              <a:rPr lang="en-US" dirty="0" err="1"/>
              <a:t>Vai</a:t>
            </a:r>
            <a:r>
              <a:rPr lang="en-US" dirty="0"/>
              <a:t> </a:t>
            </a:r>
            <a:r>
              <a:rPr lang="en-US" dirty="0" err="1"/>
              <a:t>trò</a:t>
            </a:r>
            <a:r>
              <a:rPr lang="en-US" dirty="0"/>
              <a:t> </a:t>
            </a:r>
            <a:r>
              <a:rPr lang="en-US" dirty="0" err="1"/>
              <a:t>này</a:t>
            </a:r>
            <a:r>
              <a:rPr lang="en-US" dirty="0"/>
              <a:t> </a:t>
            </a:r>
            <a:r>
              <a:rPr lang="en-US" dirty="0" err="1"/>
              <a:t>không</a:t>
            </a:r>
            <a:r>
              <a:rPr lang="en-US" dirty="0"/>
              <a:t> </a:t>
            </a:r>
            <a:r>
              <a:rPr lang="en-US" dirty="0" err="1"/>
              <a:t>có</a:t>
            </a:r>
            <a:r>
              <a:rPr lang="en-US" dirty="0"/>
              <a:t> </a:t>
            </a:r>
            <a:r>
              <a:rPr lang="en-US" dirty="0" err="1"/>
              <a:t>quyền</a:t>
            </a:r>
            <a:r>
              <a:rPr lang="en-US" dirty="0"/>
              <a:t> </a:t>
            </a:r>
            <a:r>
              <a:rPr lang="en-US" dirty="0" err="1"/>
              <a:t>nào</a:t>
            </a:r>
            <a:r>
              <a:rPr lang="en-US" dirty="0"/>
              <a:t> </a:t>
            </a:r>
            <a:r>
              <a:rPr lang="en-US" dirty="0" err="1"/>
              <a:t>được</a:t>
            </a:r>
            <a:r>
              <a:rPr lang="en-US" dirty="0"/>
              <a:t> </a:t>
            </a:r>
            <a:r>
              <a:rPr lang="en-US" dirty="0" err="1"/>
              <a:t>gán</a:t>
            </a:r>
            <a:r>
              <a:rPr lang="en-US" dirty="0"/>
              <a:t>, </a:t>
            </a:r>
            <a:r>
              <a:rPr lang="en-US" dirty="0" err="1"/>
              <a:t>nhưng</a:t>
            </a:r>
            <a:r>
              <a:rPr lang="en-US" dirty="0"/>
              <a:t> </a:t>
            </a:r>
            <a:r>
              <a:rPr lang="en-US" dirty="0" err="1"/>
              <a:t>nó</a:t>
            </a:r>
            <a:r>
              <a:rPr lang="en-US" dirty="0"/>
              <a:t> </a:t>
            </a:r>
            <a:r>
              <a:rPr lang="en-US" dirty="0" err="1"/>
              <a:t>có</a:t>
            </a:r>
            <a:r>
              <a:rPr lang="en-US" dirty="0"/>
              <a:t> </a:t>
            </a:r>
            <a:r>
              <a:rPr lang="en-US" dirty="0" err="1"/>
              <a:t>nhiều</a:t>
            </a:r>
            <a:r>
              <a:rPr lang="en-US" dirty="0"/>
              <a:t> </a:t>
            </a:r>
            <a:r>
              <a:rPr lang="en-US" dirty="0" err="1"/>
              <a:t>nhiều</a:t>
            </a:r>
            <a:r>
              <a:rPr lang="en-US" dirty="0"/>
              <a:t> </a:t>
            </a:r>
            <a:r>
              <a:rPr lang="en-US" dirty="0" err="1"/>
              <a:t>quyền</a:t>
            </a:r>
            <a:r>
              <a:rPr lang="en-US" dirty="0"/>
              <a:t> </a:t>
            </a:r>
            <a:r>
              <a:rPr lang="en-US" dirty="0" err="1"/>
              <a:t>có</a:t>
            </a:r>
            <a:r>
              <a:rPr lang="en-US" dirty="0"/>
              <a:t> </a:t>
            </a:r>
            <a:r>
              <a:rPr lang="en-US" dirty="0" err="1"/>
              <a:t>thể</a:t>
            </a:r>
            <a:r>
              <a:rPr lang="en-US" dirty="0"/>
              <a:t> </a:t>
            </a:r>
            <a:r>
              <a:rPr lang="en-US" dirty="0" err="1"/>
              <a:t>dược</a:t>
            </a:r>
            <a:r>
              <a:rPr lang="en-US" dirty="0"/>
              <a:t> </a:t>
            </a:r>
            <a:r>
              <a:rPr lang="en-US" dirty="0" err="1"/>
              <a:t>cấp</a:t>
            </a:r>
            <a:r>
              <a:rPr lang="en-US" dirty="0"/>
              <a:t>, </a:t>
            </a:r>
            <a:r>
              <a:rPr lang="en-US" dirty="0" err="1"/>
              <a:t>chủ</a:t>
            </a:r>
            <a:r>
              <a:rPr lang="en-US" dirty="0"/>
              <a:t> </a:t>
            </a:r>
            <a:r>
              <a:rPr lang="en-US" dirty="0" err="1"/>
              <a:t>yếu</a:t>
            </a:r>
            <a:r>
              <a:rPr lang="en-US" dirty="0"/>
              <a:t> </a:t>
            </a:r>
            <a:r>
              <a:rPr lang="en-US" dirty="0" err="1"/>
              <a:t>là</a:t>
            </a:r>
            <a:r>
              <a:rPr lang="en-US" dirty="0"/>
              <a:t> </a:t>
            </a:r>
            <a:r>
              <a:rPr lang="en-US" dirty="0" err="1"/>
              <a:t>các</a:t>
            </a:r>
            <a:r>
              <a:rPr lang="en-US" dirty="0"/>
              <a:t> </a:t>
            </a:r>
            <a:r>
              <a:rPr lang="en-US" dirty="0" err="1"/>
              <a:t>đối</a:t>
            </a:r>
            <a:r>
              <a:rPr lang="en-US" dirty="0"/>
              <a:t> </a:t>
            </a:r>
            <a:r>
              <a:rPr lang="en-US" dirty="0" err="1"/>
              <a:t>tượng</a:t>
            </a:r>
            <a:r>
              <a:rPr lang="en-US" dirty="0"/>
              <a:t> java. </a:t>
            </a:r>
            <a:r>
              <a:rPr lang="en-US" dirty="0" err="1"/>
              <a:t>Bạn</a:t>
            </a:r>
            <a:r>
              <a:rPr lang="en-US" dirty="0"/>
              <a:t> </a:t>
            </a:r>
            <a:r>
              <a:rPr lang="en-US" dirty="0" err="1"/>
              <a:t>không</a:t>
            </a:r>
            <a:r>
              <a:rPr lang="en-US" dirty="0"/>
              <a:t> </a:t>
            </a:r>
            <a:r>
              <a:rPr lang="en-US" dirty="0" err="1"/>
              <a:t>thể</a:t>
            </a:r>
            <a:r>
              <a:rPr lang="en-US" dirty="0"/>
              <a:t> </a:t>
            </a:r>
            <a:r>
              <a:rPr lang="en-US" dirty="0" err="1"/>
              <a:t>xóa</a:t>
            </a:r>
            <a:r>
              <a:rPr lang="en-US" dirty="0"/>
              <a:t> </a:t>
            </a:r>
            <a:r>
              <a:rPr lang="en-US" dirty="0" err="1"/>
              <a:t>vai</a:t>
            </a:r>
            <a:r>
              <a:rPr lang="en-US" dirty="0"/>
              <a:t> </a:t>
            </a:r>
            <a:r>
              <a:rPr lang="en-US" dirty="0" err="1"/>
              <a:t>trò</a:t>
            </a:r>
            <a:r>
              <a:rPr lang="en-US" dirty="0"/>
              <a:t> PUBLIC, </a:t>
            </a:r>
            <a:r>
              <a:rPr lang="en-US" dirty="0" err="1"/>
              <a:t>và</a:t>
            </a:r>
            <a:r>
              <a:rPr lang="en-US" dirty="0"/>
              <a:t> </a:t>
            </a:r>
            <a:r>
              <a:rPr lang="en-US" dirty="0" err="1"/>
              <a:t>gán</a:t>
            </a:r>
            <a:r>
              <a:rPr lang="en-US" dirty="0"/>
              <a:t> </a:t>
            </a:r>
            <a:r>
              <a:rPr lang="en-US" dirty="0" err="1"/>
              <a:t>hoặc</a:t>
            </a:r>
            <a:r>
              <a:rPr lang="en-US" dirty="0"/>
              <a:t> </a:t>
            </a:r>
            <a:r>
              <a:rPr lang="en-US" dirty="0" err="1"/>
              <a:t>thu</a:t>
            </a:r>
            <a:r>
              <a:rPr lang="en-US" dirty="0"/>
              <a:t> </a:t>
            </a:r>
            <a:r>
              <a:rPr lang="en-US" dirty="0" err="1"/>
              <a:t>hồi</a:t>
            </a:r>
            <a:r>
              <a:rPr lang="en-US" dirty="0"/>
              <a:t> </a:t>
            </a:r>
            <a:r>
              <a:rPr lang="en-US" dirty="0" err="1"/>
              <a:t>vai</a:t>
            </a:r>
            <a:r>
              <a:rPr lang="en-US" dirty="0"/>
              <a:t> </a:t>
            </a:r>
            <a:r>
              <a:rPr lang="en-US" dirty="0" err="1"/>
              <a:t>trò</a:t>
            </a:r>
            <a:r>
              <a:rPr lang="en-US" dirty="0"/>
              <a:t> </a:t>
            </a:r>
            <a:r>
              <a:rPr lang="en-US" dirty="0" err="1"/>
              <a:t>này</a:t>
            </a:r>
            <a:r>
              <a:rPr lang="en-US" dirty="0"/>
              <a:t> </a:t>
            </a:r>
            <a:r>
              <a:rPr lang="en-US" dirty="0" err="1"/>
              <a:t>không</a:t>
            </a:r>
            <a:r>
              <a:rPr lang="en-US" dirty="0"/>
              <a:t> </a:t>
            </a:r>
            <a:r>
              <a:rPr lang="en-US" dirty="0" err="1"/>
              <a:t>có</a:t>
            </a:r>
            <a:r>
              <a:rPr lang="en-US" dirty="0"/>
              <a:t> ý </a:t>
            </a:r>
            <a:r>
              <a:rPr lang="en-US" dirty="0" err="1"/>
              <a:t>nghĩa</a:t>
            </a:r>
            <a:r>
              <a:rPr lang="en-US" dirty="0"/>
              <a:t> </a:t>
            </a:r>
            <a:r>
              <a:rPr lang="en-US" dirty="0" err="1"/>
              <a:t>gì</a:t>
            </a:r>
            <a:r>
              <a:rPr lang="en-US" dirty="0"/>
              <a:t> </a:t>
            </a:r>
            <a:r>
              <a:rPr lang="en-US" dirty="0" err="1"/>
              <a:t>hết</a:t>
            </a:r>
            <a:r>
              <a:rPr lang="en-US" dirty="0"/>
              <a:t>, </a:t>
            </a:r>
            <a:r>
              <a:rPr lang="en-US" dirty="0" err="1"/>
              <a:t>bởi</a:t>
            </a:r>
            <a:r>
              <a:rPr lang="en-US" dirty="0"/>
              <a:t> </a:t>
            </a:r>
            <a:r>
              <a:rPr lang="en-US" dirty="0" err="1"/>
              <a:t>vì</a:t>
            </a:r>
            <a:r>
              <a:rPr lang="en-US" dirty="0"/>
              <a:t> </a:t>
            </a:r>
            <a:r>
              <a:rPr lang="en-US" dirty="0" err="1"/>
              <a:t>mọi</a:t>
            </a:r>
            <a:r>
              <a:rPr lang="en-US" dirty="0"/>
              <a:t> </a:t>
            </a:r>
            <a:r>
              <a:rPr lang="en-US" dirty="0" err="1"/>
              <a:t>tài</a:t>
            </a:r>
            <a:r>
              <a:rPr lang="en-US" dirty="0"/>
              <a:t> </a:t>
            </a:r>
            <a:r>
              <a:rPr lang="en-US" dirty="0" err="1"/>
              <a:t>khoản</a:t>
            </a:r>
            <a:r>
              <a:rPr lang="en-US" dirty="0"/>
              <a:t> </a:t>
            </a:r>
            <a:r>
              <a:rPr lang="en-US" dirty="0" err="1"/>
              <a:t>người</a:t>
            </a:r>
            <a:r>
              <a:rPr lang="en-US" dirty="0"/>
              <a:t> </a:t>
            </a:r>
            <a:r>
              <a:rPr lang="en-US" dirty="0" err="1"/>
              <a:t>dùng</a:t>
            </a:r>
            <a:r>
              <a:rPr lang="en-US" dirty="0"/>
              <a:t> </a:t>
            </a:r>
            <a:r>
              <a:rPr lang="en-US" dirty="0" err="1"/>
              <a:t>đều</a:t>
            </a:r>
            <a:r>
              <a:rPr lang="en-US" dirty="0"/>
              <a:t> </a:t>
            </a:r>
            <a:r>
              <a:rPr lang="en-US" dirty="0" err="1"/>
              <a:t>sở</a:t>
            </a:r>
            <a:r>
              <a:rPr lang="en-US" dirty="0"/>
              <a:t> </a:t>
            </a:r>
            <a:r>
              <a:rPr lang="en-US" dirty="0" err="1"/>
              <a:t>hữu</a:t>
            </a:r>
            <a:r>
              <a:rPr lang="en-US" dirty="0"/>
              <a:t> role </a:t>
            </a:r>
            <a:r>
              <a:rPr lang="en-US" dirty="0" err="1"/>
              <a:t>này</a:t>
            </a:r>
            <a:r>
              <a:rPr lang="en-US" dirty="0"/>
              <a:t>, </a:t>
            </a:r>
            <a:r>
              <a:rPr lang="en-US" dirty="0" err="1"/>
              <a:t>nó</a:t>
            </a:r>
            <a:r>
              <a:rPr lang="en-US" dirty="0"/>
              <a:t> </a:t>
            </a:r>
            <a:r>
              <a:rPr lang="en-US" dirty="0" err="1"/>
              <a:t>sẽ</a:t>
            </a:r>
            <a:r>
              <a:rPr lang="en-US" dirty="0"/>
              <a:t> </a:t>
            </a:r>
            <a:r>
              <a:rPr lang="en-US" dirty="0" err="1"/>
              <a:t>không</a:t>
            </a:r>
            <a:r>
              <a:rPr lang="en-US" dirty="0"/>
              <a:t> </a:t>
            </a:r>
            <a:r>
              <a:rPr lang="en-US" dirty="0" err="1"/>
              <a:t>xuất</a:t>
            </a:r>
            <a:r>
              <a:rPr lang="en-US" dirty="0"/>
              <a:t> </a:t>
            </a:r>
            <a:r>
              <a:rPr lang="en-US" dirty="0" err="1"/>
              <a:t>hiện</a:t>
            </a:r>
            <a:r>
              <a:rPr lang="en-US" dirty="0"/>
              <a:t> </a:t>
            </a:r>
            <a:r>
              <a:rPr lang="en-US" dirty="0" err="1"/>
              <a:t>trong</a:t>
            </a:r>
            <a:r>
              <a:rPr lang="en-US" dirty="0"/>
              <a:t> </a:t>
            </a:r>
            <a:r>
              <a:rPr lang="en-US" dirty="0" err="1"/>
              <a:t>các</a:t>
            </a:r>
            <a:r>
              <a:rPr lang="en-US" dirty="0"/>
              <a:t> </a:t>
            </a:r>
            <a:r>
              <a:rPr lang="en-US" dirty="0" err="1"/>
              <a:t>khung</a:t>
            </a:r>
            <a:r>
              <a:rPr lang="en-US" dirty="0"/>
              <a:t> </a:t>
            </a:r>
            <a:r>
              <a:rPr lang="en-US" dirty="0" err="1"/>
              <a:t>nhìn</a:t>
            </a:r>
            <a:r>
              <a:rPr lang="en-US" dirty="0"/>
              <a:t> </a:t>
            </a:r>
            <a:r>
              <a:rPr lang="en-US" dirty="0" err="1"/>
              <a:t>từ</a:t>
            </a:r>
            <a:r>
              <a:rPr lang="en-US" dirty="0"/>
              <a:t> </a:t>
            </a:r>
            <a:r>
              <a:rPr lang="en-US" dirty="0" err="1"/>
              <a:t>diển</a:t>
            </a:r>
            <a:r>
              <a:rPr lang="en-US" dirty="0"/>
              <a:t> </a:t>
            </a:r>
            <a:r>
              <a:rPr lang="en-US" dirty="0" err="1"/>
              <a:t>dữ</a:t>
            </a:r>
            <a:r>
              <a:rPr lang="en-US" dirty="0"/>
              <a:t> </a:t>
            </a:r>
            <a:r>
              <a:rPr lang="en-US" dirty="0" err="1"/>
              <a:t>liệu</a:t>
            </a:r>
            <a:r>
              <a:rPr lang="en-US" dirty="0"/>
              <a:t> DBA_ROLES </a:t>
            </a:r>
            <a:r>
              <a:rPr lang="en-US" dirty="0" err="1"/>
              <a:t>và</a:t>
            </a:r>
            <a:r>
              <a:rPr lang="en-US" dirty="0"/>
              <a:t> SESSION_ROLES</a:t>
            </a:r>
            <a:r>
              <a:rPr lang="en-US" dirty="0" smtClean="0"/>
              <a:t>.</a:t>
            </a:r>
          </a:p>
          <a:p>
            <a:pPr marL="0" indent="0">
              <a:buNone/>
            </a:pPr>
            <a:endParaRPr lang="en-US" dirty="0" smtClean="0"/>
          </a:p>
          <a:p>
            <a:pPr marL="0" indent="0">
              <a:buNone/>
            </a:pPr>
            <a:endParaRPr lang="en-US" dirty="0" smtClean="0"/>
          </a:p>
          <a:p>
            <a:pPr marL="0" indent="0">
              <a:lnSpc>
                <a:spcPct val="120000"/>
              </a:lnSpc>
              <a:buNone/>
            </a:pPr>
            <a:endParaRPr lang="en-US" dirty="0"/>
          </a:p>
        </p:txBody>
      </p:sp>
    </p:spTree>
    <p:extLst>
      <p:ext uri="{BB962C8B-B14F-4D97-AF65-F5344CB8AC3E}">
        <p14:creationId xmlns:p14="http://schemas.microsoft.com/office/powerpoint/2010/main" val="378992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GB" dirty="0" err="1" smtClean="0"/>
              <a:t>Cấu</a:t>
            </a:r>
            <a:r>
              <a:rPr lang="en-GB" dirty="0" smtClean="0"/>
              <a:t> </a:t>
            </a:r>
            <a:r>
              <a:rPr lang="en-GB" dirty="0" err="1" smtClean="0"/>
              <a:t>hình</a:t>
            </a:r>
            <a:r>
              <a:rPr lang="en-GB" dirty="0"/>
              <a:t> Privilege </a:t>
            </a:r>
            <a:r>
              <a:rPr lang="en-GB" dirty="0" err="1" smtClean="0"/>
              <a:t>và</a:t>
            </a:r>
            <a:r>
              <a:rPr lang="en-GB" dirty="0" smtClean="0"/>
              <a:t> </a:t>
            </a:r>
            <a:r>
              <a:rPr lang="en-GB" dirty="0"/>
              <a:t>Role Authorization </a:t>
            </a:r>
            <a:endParaRPr lang="en-US" dirty="0"/>
          </a:p>
        </p:txBody>
      </p:sp>
      <p:sp>
        <p:nvSpPr>
          <p:cNvPr id="14" name="Content Placeholder 2"/>
          <p:cNvSpPr>
            <a:spLocks noGrp="1"/>
          </p:cNvSpPr>
          <p:nvPr>
            <p:ph idx="1"/>
          </p:nvPr>
        </p:nvSpPr>
        <p:spPr/>
        <p:txBody>
          <a:bodyPr>
            <a:normAutofit/>
          </a:bodyPr>
          <a:lstStyle/>
          <a:p>
            <a:r>
              <a:rPr lang="en-US" dirty="0"/>
              <a:t>Managing User Roles</a:t>
            </a:r>
          </a:p>
          <a:p>
            <a:pPr marL="0" indent="0">
              <a:buNone/>
            </a:pPr>
            <a:r>
              <a:rPr lang="en-US" dirty="0" err="1"/>
              <a:t>Quản</a:t>
            </a:r>
            <a:r>
              <a:rPr lang="en-US" dirty="0"/>
              <a:t> </a:t>
            </a:r>
            <a:r>
              <a:rPr lang="en-US" dirty="0" err="1"/>
              <a:t>lý</a:t>
            </a:r>
            <a:r>
              <a:rPr lang="en-US" dirty="0"/>
              <a:t> </a:t>
            </a:r>
            <a:r>
              <a:rPr lang="en-US" dirty="0" err="1"/>
              <a:t>và</a:t>
            </a:r>
            <a:r>
              <a:rPr lang="en-US" dirty="0"/>
              <a:t> </a:t>
            </a:r>
            <a:r>
              <a:rPr lang="en-US" dirty="0" err="1"/>
              <a:t>kiểm</a:t>
            </a:r>
            <a:r>
              <a:rPr lang="en-US" dirty="0"/>
              <a:t> </a:t>
            </a:r>
            <a:r>
              <a:rPr lang="en-US" dirty="0" err="1"/>
              <a:t>soát</a:t>
            </a:r>
            <a:r>
              <a:rPr lang="en-US" dirty="0"/>
              <a:t> </a:t>
            </a:r>
            <a:r>
              <a:rPr lang="en-US" dirty="0" err="1"/>
              <a:t>các</a:t>
            </a:r>
            <a:r>
              <a:rPr lang="en-US" dirty="0"/>
              <a:t> </a:t>
            </a:r>
            <a:r>
              <a:rPr lang="en-US" dirty="0" err="1"/>
              <a:t>quyền</a:t>
            </a:r>
            <a:r>
              <a:rPr lang="en-US" dirty="0"/>
              <a:t> </a:t>
            </a:r>
            <a:r>
              <a:rPr lang="en-US" dirty="0" err="1"/>
              <a:t>thì</a:t>
            </a:r>
            <a:r>
              <a:rPr lang="en-US" dirty="0"/>
              <a:t> </a:t>
            </a:r>
            <a:r>
              <a:rPr lang="en-US" dirty="0" err="1"/>
              <a:t>dễ</a:t>
            </a:r>
            <a:r>
              <a:rPr lang="en-US" dirty="0"/>
              <a:t> </a:t>
            </a:r>
            <a:r>
              <a:rPr lang="en-US" dirty="0" err="1"/>
              <a:t>hơn</a:t>
            </a:r>
            <a:r>
              <a:rPr lang="en-US" dirty="0"/>
              <a:t> </a:t>
            </a:r>
            <a:r>
              <a:rPr lang="en-US" dirty="0" err="1"/>
              <a:t>khi</a:t>
            </a:r>
            <a:r>
              <a:rPr lang="en-US" dirty="0"/>
              <a:t> </a:t>
            </a:r>
            <a:r>
              <a:rPr lang="en-US" dirty="0" err="1"/>
              <a:t>bạn</a:t>
            </a:r>
            <a:r>
              <a:rPr lang="en-US" dirty="0"/>
              <a:t> </a:t>
            </a:r>
            <a:r>
              <a:rPr lang="en-US" dirty="0" err="1"/>
              <a:t>làm</a:t>
            </a:r>
            <a:r>
              <a:rPr lang="en-US" dirty="0"/>
              <a:t> </a:t>
            </a:r>
            <a:r>
              <a:rPr lang="en-US" dirty="0" err="1"/>
              <a:t>điều</a:t>
            </a:r>
            <a:r>
              <a:rPr lang="en-US" dirty="0"/>
              <a:t> </a:t>
            </a:r>
            <a:r>
              <a:rPr lang="en-US" dirty="0" err="1"/>
              <a:t>tương</a:t>
            </a:r>
            <a:r>
              <a:rPr lang="en-US" dirty="0"/>
              <a:t> </a:t>
            </a:r>
            <a:r>
              <a:rPr lang="en-US" dirty="0" err="1"/>
              <a:t>tự</a:t>
            </a:r>
            <a:r>
              <a:rPr lang="en-US" dirty="0"/>
              <a:t> </a:t>
            </a:r>
            <a:r>
              <a:rPr lang="en-US" dirty="0" err="1"/>
              <a:t>với</a:t>
            </a:r>
            <a:r>
              <a:rPr lang="en-US" dirty="0"/>
              <a:t> </a:t>
            </a:r>
            <a:r>
              <a:rPr lang="en-US" dirty="0" err="1"/>
              <a:t>các</a:t>
            </a:r>
            <a:r>
              <a:rPr lang="en-US" dirty="0"/>
              <a:t> </a:t>
            </a:r>
            <a:r>
              <a:rPr lang="en-US" dirty="0" err="1"/>
              <a:t>vai</a:t>
            </a:r>
            <a:r>
              <a:rPr lang="en-US" dirty="0"/>
              <a:t> </a:t>
            </a:r>
            <a:r>
              <a:rPr lang="en-US" dirty="0" err="1"/>
              <a:t>trò</a:t>
            </a:r>
            <a:r>
              <a:rPr lang="en-US" dirty="0"/>
              <a:t>, </a:t>
            </a:r>
            <a:r>
              <a:rPr lang="en-US" dirty="0" err="1"/>
              <a:t>cái</a:t>
            </a:r>
            <a:r>
              <a:rPr lang="en-US" dirty="0"/>
              <a:t> </a:t>
            </a:r>
            <a:r>
              <a:rPr lang="en-US" dirty="0" err="1"/>
              <a:t>mà</a:t>
            </a:r>
            <a:r>
              <a:rPr lang="en-US" dirty="0"/>
              <a:t> </a:t>
            </a:r>
            <a:r>
              <a:rPr lang="en-US" dirty="0" err="1"/>
              <a:t>được</a:t>
            </a:r>
            <a:r>
              <a:rPr lang="en-US" dirty="0"/>
              <a:t> </a:t>
            </a:r>
            <a:r>
              <a:rPr lang="en-US" dirty="0" err="1"/>
              <a:t>đặt</a:t>
            </a:r>
            <a:r>
              <a:rPr lang="en-US" dirty="0"/>
              <a:t> </a:t>
            </a:r>
            <a:r>
              <a:rPr lang="en-US" dirty="0" err="1"/>
              <a:t>tên</a:t>
            </a:r>
            <a:r>
              <a:rPr lang="en-US" dirty="0"/>
              <a:t> </a:t>
            </a:r>
            <a:r>
              <a:rPr lang="en-US" dirty="0" err="1"/>
              <a:t>để</a:t>
            </a:r>
            <a:r>
              <a:rPr lang="en-US" dirty="0"/>
              <a:t> </a:t>
            </a:r>
            <a:r>
              <a:rPr lang="en-US" dirty="0" err="1"/>
              <a:t>nhóm</a:t>
            </a:r>
            <a:r>
              <a:rPr lang="en-US" dirty="0"/>
              <a:t> </a:t>
            </a:r>
            <a:r>
              <a:rPr lang="en-US" dirty="0" err="1"/>
              <a:t>các</a:t>
            </a:r>
            <a:r>
              <a:rPr lang="en-US" dirty="0"/>
              <a:t> </a:t>
            </a:r>
            <a:r>
              <a:rPr lang="en-US" dirty="0" err="1"/>
              <a:t>quyền</a:t>
            </a:r>
            <a:r>
              <a:rPr lang="en-US" dirty="0"/>
              <a:t> </a:t>
            </a:r>
            <a:r>
              <a:rPr lang="en-US" dirty="0" err="1"/>
              <a:t>có</a:t>
            </a:r>
            <a:r>
              <a:rPr lang="en-US" dirty="0"/>
              <a:t> </a:t>
            </a:r>
            <a:r>
              <a:rPr lang="en-US" dirty="0" err="1"/>
              <a:t>liên</a:t>
            </a:r>
            <a:r>
              <a:rPr lang="en-US" dirty="0"/>
              <a:t> </a:t>
            </a:r>
            <a:r>
              <a:rPr lang="en-US" dirty="0" err="1"/>
              <a:t>quan</a:t>
            </a:r>
            <a:r>
              <a:rPr lang="en-US" dirty="0"/>
              <a:t> </a:t>
            </a:r>
            <a:r>
              <a:rPr lang="en-US" dirty="0" err="1"/>
              <a:t>mà</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cấp</a:t>
            </a:r>
            <a:r>
              <a:rPr lang="en-US" dirty="0"/>
              <a:t> </a:t>
            </a:r>
            <a:r>
              <a:rPr lang="en-US" dirty="0" err="1"/>
              <a:t>như</a:t>
            </a:r>
            <a:r>
              <a:rPr lang="en-US" dirty="0"/>
              <a:t> </a:t>
            </a:r>
            <a:r>
              <a:rPr lang="en-US" dirty="0" err="1"/>
              <a:t>là</a:t>
            </a:r>
            <a:r>
              <a:rPr lang="en-US" dirty="0"/>
              <a:t> </a:t>
            </a:r>
            <a:r>
              <a:rPr lang="en-US" dirty="0" err="1"/>
              <a:t>một</a:t>
            </a:r>
            <a:r>
              <a:rPr lang="en-US" dirty="0"/>
              <a:t> </a:t>
            </a:r>
            <a:r>
              <a:rPr lang="en-US" dirty="0" err="1"/>
              <a:t>nhóm</a:t>
            </a:r>
            <a:r>
              <a:rPr lang="en-US" dirty="0"/>
              <a:t> </a:t>
            </a:r>
            <a:r>
              <a:rPr lang="en-US" dirty="0" err="1"/>
              <a:t>các</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các</a:t>
            </a:r>
            <a:r>
              <a:rPr lang="en-US" dirty="0"/>
              <a:t> role </a:t>
            </a:r>
            <a:r>
              <a:rPr lang="en-US" dirty="0" err="1"/>
              <a:t>khác</a:t>
            </a:r>
            <a:r>
              <a:rPr lang="en-US" dirty="0"/>
              <a:t>. </a:t>
            </a:r>
            <a:r>
              <a:rPr lang="en-US" dirty="0" err="1"/>
              <a:t>Bên</a:t>
            </a:r>
            <a:r>
              <a:rPr lang="en-US" dirty="0"/>
              <a:t> </a:t>
            </a:r>
            <a:r>
              <a:rPr lang="en-US" dirty="0" err="1"/>
              <a:t>trong</a:t>
            </a:r>
            <a:r>
              <a:rPr lang="en-US" dirty="0"/>
              <a:t> </a:t>
            </a:r>
            <a:r>
              <a:rPr lang="en-US" dirty="0" err="1"/>
              <a:t>một</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mỗi</a:t>
            </a:r>
            <a:r>
              <a:rPr lang="en-US" dirty="0"/>
              <a:t> </a:t>
            </a:r>
            <a:r>
              <a:rPr lang="en-US" dirty="0" err="1"/>
              <a:t>tên</a:t>
            </a:r>
            <a:r>
              <a:rPr lang="en-US" dirty="0"/>
              <a:t> </a:t>
            </a:r>
            <a:r>
              <a:rPr lang="en-US" dirty="0" err="1"/>
              <a:t>vai</a:t>
            </a:r>
            <a:r>
              <a:rPr lang="en-US" dirty="0"/>
              <a:t> </a:t>
            </a:r>
            <a:r>
              <a:rPr lang="en-US" dirty="0" err="1"/>
              <a:t>trò</a:t>
            </a:r>
            <a:r>
              <a:rPr lang="en-US" dirty="0"/>
              <a:t> </a:t>
            </a:r>
            <a:r>
              <a:rPr lang="en-US" dirty="0" err="1"/>
              <a:t>phải</a:t>
            </a:r>
            <a:r>
              <a:rPr lang="en-US" dirty="0"/>
              <a:t> </a:t>
            </a:r>
            <a:r>
              <a:rPr lang="en-US" dirty="0" err="1"/>
              <a:t>duy</a:t>
            </a:r>
            <a:r>
              <a:rPr lang="en-US" dirty="0"/>
              <a:t> </a:t>
            </a:r>
            <a:r>
              <a:rPr lang="en-US" dirty="0" err="1"/>
              <a:t>nhất</a:t>
            </a:r>
            <a:r>
              <a:rPr lang="en-US" dirty="0"/>
              <a:t>, </a:t>
            </a:r>
            <a:r>
              <a:rPr lang="en-US" dirty="0" err="1"/>
              <a:t>khác</a:t>
            </a:r>
            <a:r>
              <a:rPr lang="en-US" dirty="0"/>
              <a:t> </a:t>
            </a:r>
            <a:r>
              <a:rPr lang="en-US" dirty="0" err="1"/>
              <a:t>nhau</a:t>
            </a:r>
            <a:r>
              <a:rPr lang="en-US" dirty="0"/>
              <a:t> </a:t>
            </a:r>
            <a:r>
              <a:rPr lang="en-US" dirty="0" err="1"/>
              <a:t>với</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tên</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các</a:t>
            </a:r>
            <a:r>
              <a:rPr lang="en-US" dirty="0"/>
              <a:t> </a:t>
            </a:r>
            <a:r>
              <a:rPr lang="en-US" dirty="0" err="1"/>
              <a:t>tên</a:t>
            </a:r>
            <a:r>
              <a:rPr lang="en-US" dirty="0"/>
              <a:t> </a:t>
            </a:r>
            <a:r>
              <a:rPr lang="en-US" dirty="0" err="1"/>
              <a:t>vai</a:t>
            </a:r>
            <a:r>
              <a:rPr lang="en-US" dirty="0"/>
              <a:t> </a:t>
            </a:r>
            <a:r>
              <a:rPr lang="en-US" dirty="0" err="1"/>
              <a:t>trò</a:t>
            </a:r>
            <a:r>
              <a:rPr lang="en-US" dirty="0"/>
              <a:t> </a:t>
            </a:r>
            <a:r>
              <a:rPr lang="en-US" dirty="0" err="1"/>
              <a:t>khác</a:t>
            </a:r>
            <a:r>
              <a:rPr lang="en-US" dirty="0"/>
              <a:t>. </a:t>
            </a:r>
            <a:r>
              <a:rPr lang="en-US" dirty="0" err="1"/>
              <a:t>Không</a:t>
            </a:r>
            <a:r>
              <a:rPr lang="en-US" dirty="0"/>
              <a:t> </a:t>
            </a:r>
            <a:r>
              <a:rPr lang="en-US" dirty="0" err="1"/>
              <a:t>giống</a:t>
            </a:r>
            <a:r>
              <a:rPr lang="en-US" dirty="0"/>
              <a:t> </a:t>
            </a:r>
            <a:r>
              <a:rPr lang="en-US" dirty="0" err="1"/>
              <a:t>như</a:t>
            </a:r>
            <a:r>
              <a:rPr lang="en-US" dirty="0"/>
              <a:t> </a:t>
            </a:r>
            <a:r>
              <a:rPr lang="en-US" dirty="0" err="1"/>
              <a:t>các</a:t>
            </a:r>
            <a:r>
              <a:rPr lang="en-US" dirty="0"/>
              <a:t> </a:t>
            </a:r>
            <a:r>
              <a:rPr lang="en-US" dirty="0" err="1"/>
              <a:t>đối</a:t>
            </a:r>
            <a:r>
              <a:rPr lang="en-US" dirty="0"/>
              <a:t> </a:t>
            </a:r>
            <a:r>
              <a:rPr lang="en-US" dirty="0" err="1"/>
              <a:t>tượng</a:t>
            </a:r>
            <a:r>
              <a:rPr lang="en-US" dirty="0"/>
              <a:t> schema, </a:t>
            </a:r>
            <a:r>
              <a:rPr lang="en-US" dirty="0" err="1"/>
              <a:t>vai</a:t>
            </a:r>
            <a:r>
              <a:rPr lang="en-US" dirty="0"/>
              <a:t> </a:t>
            </a:r>
            <a:r>
              <a:rPr lang="en-US" dirty="0" err="1"/>
              <a:t>trò</a:t>
            </a:r>
            <a:r>
              <a:rPr lang="en-US" dirty="0"/>
              <a:t> </a:t>
            </a:r>
            <a:r>
              <a:rPr lang="en-US" dirty="0" err="1"/>
              <a:t>không</a:t>
            </a:r>
            <a:r>
              <a:rPr lang="en-US" dirty="0"/>
              <a:t> </a:t>
            </a:r>
            <a:r>
              <a:rPr lang="en-US" dirty="0" err="1"/>
              <a:t>được</a:t>
            </a:r>
            <a:r>
              <a:rPr lang="en-US" dirty="0"/>
              <a:t> </a:t>
            </a:r>
            <a:r>
              <a:rPr lang="en-US" dirty="0" err="1"/>
              <a:t>chứa</a:t>
            </a:r>
            <a:r>
              <a:rPr lang="en-US" dirty="0"/>
              <a:t> </a:t>
            </a:r>
            <a:r>
              <a:rPr lang="en-US" dirty="0" err="1"/>
              <a:t>bất</a:t>
            </a:r>
            <a:r>
              <a:rPr lang="en-US" dirty="0"/>
              <a:t> </a:t>
            </a:r>
            <a:r>
              <a:rPr lang="en-US" dirty="0" err="1"/>
              <a:t>kỳ</a:t>
            </a:r>
            <a:r>
              <a:rPr lang="en-US" dirty="0"/>
              <a:t> schema </a:t>
            </a:r>
            <a:r>
              <a:rPr lang="en-US" dirty="0" err="1"/>
              <a:t>nào</a:t>
            </a:r>
            <a:r>
              <a:rPr lang="en-US" dirty="0"/>
              <a:t>. Do </a:t>
            </a:r>
            <a:r>
              <a:rPr lang="en-US" dirty="0" err="1"/>
              <a:t>đó</a:t>
            </a:r>
            <a:r>
              <a:rPr lang="en-US" dirty="0"/>
              <a:t>, </a:t>
            </a:r>
            <a:r>
              <a:rPr lang="en-US" dirty="0" err="1"/>
              <a:t>một</a:t>
            </a:r>
            <a:r>
              <a:rPr lang="en-US" dirty="0"/>
              <a:t> </a:t>
            </a:r>
            <a:r>
              <a:rPr lang="en-US" dirty="0" err="1"/>
              <a:t>người</a:t>
            </a:r>
            <a:r>
              <a:rPr lang="en-US" dirty="0"/>
              <a:t> </a:t>
            </a:r>
            <a:r>
              <a:rPr lang="en-US" dirty="0" err="1"/>
              <a:t>dùng</a:t>
            </a:r>
            <a:r>
              <a:rPr lang="en-US" dirty="0"/>
              <a:t>, </a:t>
            </a:r>
            <a:r>
              <a:rPr lang="en-US" dirty="0" err="1"/>
              <a:t>người</a:t>
            </a:r>
            <a:r>
              <a:rPr lang="en-US" dirty="0"/>
              <a:t> </a:t>
            </a:r>
            <a:r>
              <a:rPr lang="en-US" dirty="0" err="1"/>
              <a:t>mà</a:t>
            </a:r>
            <a:r>
              <a:rPr lang="en-US" dirty="0"/>
              <a:t> </a:t>
            </a:r>
            <a:r>
              <a:rPr lang="en-US" dirty="0" err="1"/>
              <a:t>tạo</a:t>
            </a:r>
            <a:r>
              <a:rPr lang="en-US" dirty="0"/>
              <a:t> </a:t>
            </a:r>
            <a:r>
              <a:rPr lang="en-US" dirty="0" err="1"/>
              <a:t>một</a:t>
            </a:r>
            <a:r>
              <a:rPr lang="en-US" dirty="0"/>
              <a:t> </a:t>
            </a:r>
            <a:r>
              <a:rPr lang="en-US" dirty="0" err="1"/>
              <a:t>vai</a:t>
            </a:r>
            <a:r>
              <a:rPr lang="en-US" dirty="0"/>
              <a:t> </a:t>
            </a:r>
            <a:r>
              <a:rPr lang="en-US" dirty="0" err="1"/>
              <a:t>trò</a:t>
            </a:r>
            <a:r>
              <a:rPr lang="en-US" dirty="0"/>
              <a:t> </a:t>
            </a:r>
            <a:r>
              <a:rPr lang="en-US" dirty="0" err="1"/>
              <a:t>có</a:t>
            </a:r>
            <a:r>
              <a:rPr lang="en-US" dirty="0"/>
              <a:t> </a:t>
            </a:r>
            <a:r>
              <a:rPr lang="en-US" dirty="0" err="1"/>
              <a:t>thể</a:t>
            </a:r>
            <a:r>
              <a:rPr lang="en-US" dirty="0"/>
              <a:t> </a:t>
            </a:r>
            <a:r>
              <a:rPr lang="en-US" dirty="0" err="1"/>
              <a:t>bị</a:t>
            </a:r>
            <a:r>
              <a:rPr lang="en-US" dirty="0"/>
              <a:t> </a:t>
            </a:r>
            <a:r>
              <a:rPr lang="en-US" dirty="0" err="1"/>
              <a:t>xóa</a:t>
            </a:r>
            <a:r>
              <a:rPr lang="en-US" dirty="0"/>
              <a:t> </a:t>
            </a:r>
            <a:r>
              <a:rPr lang="en-US" dirty="0" err="1"/>
              <a:t>đi</a:t>
            </a:r>
            <a:r>
              <a:rPr lang="en-US" dirty="0"/>
              <a:t> </a:t>
            </a:r>
            <a:r>
              <a:rPr lang="en-US" dirty="0" err="1"/>
              <a:t>mà</a:t>
            </a:r>
            <a:r>
              <a:rPr lang="en-US" dirty="0"/>
              <a:t> </a:t>
            </a:r>
            <a:r>
              <a:rPr lang="en-US" dirty="0" err="1"/>
              <a:t>không</a:t>
            </a:r>
            <a:r>
              <a:rPr lang="en-US" dirty="0"/>
              <a:t> </a:t>
            </a:r>
            <a:r>
              <a:rPr lang="en-US" dirty="0" err="1"/>
              <a:t>bị</a:t>
            </a:r>
            <a:r>
              <a:rPr lang="en-US" dirty="0"/>
              <a:t> </a:t>
            </a:r>
            <a:r>
              <a:rPr lang="en-US" dirty="0" err="1"/>
              <a:t>ảnh</a:t>
            </a:r>
            <a:r>
              <a:rPr lang="en-US" dirty="0"/>
              <a:t> </a:t>
            </a:r>
            <a:r>
              <a:rPr lang="en-US" dirty="0" err="1"/>
              <a:t>hưởng</a:t>
            </a:r>
            <a:r>
              <a:rPr lang="en-US" dirty="0"/>
              <a:t> </a:t>
            </a:r>
            <a:r>
              <a:rPr lang="en-US" dirty="0" err="1"/>
              <a:t>trên</a:t>
            </a:r>
            <a:r>
              <a:rPr lang="en-US" dirty="0"/>
              <a:t> </a:t>
            </a:r>
            <a:r>
              <a:rPr lang="en-US" dirty="0" err="1"/>
              <a:t>vai</a:t>
            </a:r>
            <a:r>
              <a:rPr lang="en-US" dirty="0"/>
              <a:t> </a:t>
            </a:r>
            <a:r>
              <a:rPr lang="en-US" dirty="0" err="1"/>
              <a:t>trò</a:t>
            </a:r>
            <a:r>
              <a:rPr lang="en-US" dirty="0"/>
              <a:t> </a:t>
            </a:r>
            <a:r>
              <a:rPr lang="en-US" dirty="0" err="1"/>
              <a:t>đó</a:t>
            </a:r>
            <a:r>
              <a:rPr lang="en-US" dirty="0"/>
              <a:t>.</a:t>
            </a:r>
          </a:p>
          <a:p>
            <a:pPr marL="0" indent="0">
              <a:buNone/>
            </a:pPr>
            <a:endParaRPr lang="en-US" dirty="0" smtClean="0"/>
          </a:p>
          <a:p>
            <a:pPr marL="0" indent="0">
              <a:buNone/>
            </a:pPr>
            <a:endParaRPr lang="en-US" dirty="0" smtClean="0"/>
          </a:p>
          <a:p>
            <a:pPr marL="0" indent="0">
              <a:lnSpc>
                <a:spcPct val="120000"/>
              </a:lnSpc>
              <a:buNone/>
            </a:pPr>
            <a:endParaRPr lang="en-US" dirty="0"/>
          </a:p>
        </p:txBody>
      </p:sp>
    </p:spTree>
    <p:extLst>
      <p:ext uri="{BB962C8B-B14F-4D97-AF65-F5344CB8AC3E}">
        <p14:creationId xmlns:p14="http://schemas.microsoft.com/office/powerpoint/2010/main" val="61865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10134</TotalTime>
  <Words>26849</Words>
  <Application>Microsoft Office PowerPoint</Application>
  <PresentationFormat>Widescreen</PresentationFormat>
  <Paragraphs>1521</Paragraphs>
  <Slides>258</Slides>
  <Notes>184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258</vt:i4>
      </vt:variant>
    </vt:vector>
  </HeadingPairs>
  <TitlesOfParts>
    <vt:vector size="264" baseType="lpstr">
      <vt:lpstr>Arial</vt:lpstr>
      <vt:lpstr>Calibri</vt:lpstr>
      <vt:lpstr>Calibri (Body)</vt:lpstr>
      <vt:lpstr>Tahoma</vt:lpstr>
      <vt:lpstr>Wingdings</vt:lpstr>
      <vt:lpstr>Educational subjects 16x9</vt:lpstr>
      <vt:lpstr>Tìm hiểu về Oracle Database Security</vt:lpstr>
      <vt:lpstr>Thông tin thành viên</vt:lpstr>
      <vt:lpstr>Quản lý xác thực và phân quyền người dùng</vt:lpstr>
      <vt:lpstr>Phần 1: Quản lý xác thực và phân quyền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PowerPoint Presentation</vt:lpstr>
      <vt:lpstr>Quản lý bảo mật cho các người dùng</vt:lpstr>
      <vt:lpstr>Quản lý bảo mật cho các người dùng</vt:lpstr>
      <vt:lpstr>Quản lý bảo mật cho các người dùng</vt:lpstr>
      <vt:lpstr>Quản lý bảo mật cho các người dùng</vt:lpstr>
      <vt:lpstr>Quản lý bảo mật cho các người dùng</vt:lpstr>
      <vt:lpstr>Cấu hình xác thực</vt:lpstr>
      <vt:lpstr>Cấu hình xác thực</vt:lpstr>
      <vt:lpstr>Cấu hình xác thực</vt:lpstr>
      <vt:lpstr>Cấu hình xác thực</vt:lpstr>
      <vt:lpstr>Cấu hình xác thực</vt:lpstr>
      <vt:lpstr>Cấu hình xác thực</vt:lpstr>
      <vt:lpstr>Cấu hình xác thực</vt:lpstr>
      <vt:lpstr>Cấu hình xác thực</vt:lpstr>
      <vt:lpstr>Cấu hình xác thực</vt:lpstr>
      <vt:lpstr>PowerPoint Presentation</vt:lpstr>
      <vt:lpstr>Cấu hình xác thực</vt:lpstr>
      <vt:lpstr>Cấu hình xác thực</vt:lpstr>
      <vt:lpstr>Cấu hình xác thực</vt:lpstr>
      <vt:lpstr>Cấu hình xác thực</vt:lpstr>
      <vt:lpstr>Cấu hình xác thực</vt:lpstr>
      <vt:lpstr>PowerPoint Presentation</vt:lpstr>
      <vt:lpstr>Cấu hình xác thực</vt:lpstr>
      <vt:lpstr>Cấu hình xác thực</vt:lpstr>
      <vt:lpstr>Cấu hình xác thực</vt:lpstr>
      <vt:lpstr>Cấu hình xác thực</vt:lpstr>
      <vt:lpstr>Cấu hình xác thực</vt:lpstr>
      <vt:lpstr>Cấu hình xác thực</vt:lpstr>
      <vt:lpstr>Cấu hình xác thực</vt:lpstr>
      <vt:lpstr>Cấu hình xác thực</vt:lpstr>
      <vt:lpstr>Cấu hình xác thực</vt:lpstr>
      <vt:lpstr>Cấu hình xác thực</vt:lpstr>
      <vt:lpstr>Cấu hình xác thực</vt:lpstr>
      <vt:lpstr>Cấu hình xác thực</vt:lpstr>
      <vt:lpstr>Cấu hình xác thực</vt:lpstr>
      <vt:lpstr>Cấu hình xác thực</vt:lpstr>
      <vt:lpstr>Cấu hình xác thực</vt:lpstr>
      <vt:lpstr>PowerPoint Presentation</vt:lpstr>
      <vt:lpstr>Cấu hình xác thực</vt:lpstr>
      <vt:lpstr>Cấu hình xác thực</vt:lpstr>
      <vt:lpstr>Cấu hình xác thực</vt:lpstr>
      <vt:lpstr>Cấu hình xác thực</vt:lpstr>
      <vt:lpstr>Cấu hình xác thực</vt:lpstr>
      <vt:lpstr>Cấu hình xác thực</vt:lpstr>
      <vt:lpstr>Cấu hình xác thực</vt:lpstr>
      <vt:lpstr>Cấu hình xác thực</vt:lpstr>
      <vt:lpstr>Cấu hình xác thực</vt:lpstr>
      <vt:lpstr>Cấu hình xác thực</vt:lpstr>
      <vt:lpstr>Cấu hình xác thực</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PowerPoint Presentation</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PowerPoint Presentation</vt:lpstr>
      <vt:lpstr>PowerPoint Presentation</vt:lpstr>
      <vt:lpstr>Cấu hình Privilege và Role Authorization </vt:lpstr>
      <vt:lpstr>Cấu hình Privilege và Role Authorization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Cấu hình Privilege và Role Authorization </vt:lpstr>
      <vt:lpstr>PowerPoint Presentation</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PowerPoint Presentation</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PowerPoint Presentation</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PowerPoint Presentation</vt:lpstr>
      <vt:lpstr>PowerPoint Presentation</vt:lpstr>
      <vt:lpstr>Cấu hình Privilege và Role Authorization </vt:lpstr>
      <vt:lpstr>Cấu hình Privilege và Role Authorization </vt:lpstr>
      <vt:lpstr>Cấu hình Privilege và Role Authorization </vt:lpstr>
      <vt:lpstr>Cấu hình Privilege và Role Authorization </vt:lpstr>
      <vt:lpstr>PowerPoint Presentation</vt:lpstr>
      <vt:lpstr>PowerPoint Presentation</vt:lpstr>
      <vt:lpstr>Cấu hình Privilege và Role Authorization </vt:lpstr>
      <vt:lpstr>PowerPoint Presentation</vt:lpstr>
      <vt:lpstr>PowerPoint Presentation</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PowerPoint Presentation</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Cấu hình Privilege và Role Authorization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Managing Security for Definer's Rights and Invoker's Rights</vt:lpstr>
      <vt:lpstr>Managing Security for Definer's Rights and Invoker's Rights</vt:lpstr>
      <vt:lpstr>Managing Security for Definer's Rights and Invoker's Rights</vt:lpstr>
      <vt:lpstr>Managing Security for Definer's Rights and Invoker's Rights</vt:lpstr>
      <vt:lpstr>Managing Security for Definer's Rights and Invoker's Rights</vt:lpstr>
      <vt:lpstr>Managing Security for Definer's Rights and Invoker's Rights</vt:lpstr>
      <vt:lpstr>Managing Security for Definer's Rights and Invoker's Rights</vt:lpstr>
      <vt:lpstr>Managing Security for Definer's Rights and Invoker's Rights</vt:lpstr>
      <vt:lpstr>Managing Security for Definer's Rights and Invoker's Rights</vt:lpstr>
      <vt:lpstr>Managing Security for Definer's Rights and Invoker's Rights</vt:lpstr>
      <vt:lpstr>Managing Security for Definer's Rights and Invoker's Rights</vt:lpstr>
      <vt:lpstr>Managing Security for Definer's Rights and Invoker's Rights</vt:lpstr>
      <vt:lpstr>Managing Security for Definer's Rights and Invoker's Rights</vt:lpstr>
      <vt:lpstr>Managing Security for Definer's Rights and Invoker's Rights</vt:lpstr>
      <vt:lpstr>Managing Security for Definer's Rights and Invoker's Rights</vt:lpstr>
      <vt:lpstr>Managing Security for Definer's Rights and Invoker's Rights</vt:lpstr>
      <vt:lpstr>Managing Security for Definer's Rights and Invoker's Rights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Title and Content Layout with Chart</vt:lpstr>
      <vt:lpstr>Two Content Layout with Table</vt:lpstr>
      <vt:lpstr>Title and Content Layout with SmartArt</vt:lpstr>
      <vt:lpstr>Add a Slide Title - 1</vt:lpstr>
      <vt:lpstr>Add a Slide Title - 2</vt:lpstr>
      <vt:lpstr>Add a Slide Title - 3</vt:lpstr>
      <vt:lpstr>PowerPoint Presentation</vt:lpstr>
      <vt:lpstr>Add a Slide Title - 4</vt:lpstr>
      <vt:lpstr>Add a Slide Title - 5</vt:lpstr>
    </vt:vector>
  </TitlesOfParts>
  <Company>unorganized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về Oracle Database Security</dc:title>
  <dc:creator>Cong Tri Nguyen</dc:creator>
  <cp:lastModifiedBy>Cong Tri Nguyen</cp:lastModifiedBy>
  <cp:revision>318</cp:revision>
  <dcterms:created xsi:type="dcterms:W3CDTF">2018-11-30T19:04:04Z</dcterms:created>
  <dcterms:modified xsi:type="dcterms:W3CDTF">2018-12-12T00:36:12Z</dcterms:modified>
</cp:coreProperties>
</file>